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8" r:id="rId13"/>
    <p:sldId id="266" r:id="rId14"/>
    <p:sldId id="267" r:id="rId15"/>
    <p:sldId id="268" r:id="rId16"/>
    <p:sldId id="270" r:id="rId17"/>
    <p:sldId id="274" r:id="rId18"/>
    <p:sldId id="275" r:id="rId19"/>
    <p:sldId id="277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9B0D4-E1B1-1C46-83B0-953924E567B8}" type="datetimeFigureOut">
              <a:rPr lang="en-US" smtClean="0"/>
              <a:t>1/27/16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ED441-5E4D-2543-9D67-FC7316B59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896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B66C8-8CE1-EB40-9D49-9D1C9A475E0B}" type="datetimeFigureOut">
              <a:rPr lang="en-US" smtClean="0"/>
              <a:t>1/27/16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4AF7C-5CC6-1547-93CE-4A12596B6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969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C381-441C-134B-912C-85BEDAFECA78}" type="datetime1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6E95-8578-B744-A6F4-3C29A3BE0619}" type="datetime1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3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68D2-4A3B-0044-BCDA-CD5978E49664}" type="datetime1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9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5F3E-4AB8-D14C-98AB-0CEAD828F6E8}" type="datetime1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9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3132-E287-D74B-AADC-A90188458E45}" type="datetime1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8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A40B-3FD2-6D4A-8500-B22C34C8519E}" type="datetime1">
              <a:rPr lang="en-US" smtClean="0"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5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DE60-860B-5345-8163-D32ED4BA4DF0}" type="datetime1">
              <a:rPr lang="en-US" smtClean="0"/>
              <a:t>1/27/16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6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F4F1-190B-3C4D-8C2F-14E77AE41937}" type="datetime1">
              <a:rPr lang="en-US" smtClean="0"/>
              <a:t>1/27/16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6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F8E9-31BA-7344-B6F7-2B9A03B22AA1}" type="datetime1">
              <a:rPr lang="en-US" smtClean="0"/>
              <a:t>1/27/16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E51D-2983-3A47-B865-7A673FD88481}" type="datetime1">
              <a:rPr lang="en-US" smtClean="0"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2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2A3E-F64F-7643-ACBF-477506F27137}" type="datetime1">
              <a:rPr lang="en-US" smtClean="0"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6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F2144-1882-3245-9B80-F42A8CA2B8CE}" type="datetime1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63007-9181-A64B-BE9E-86B509FB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8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rgbClr val="FFFF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ohaisen@buffalo.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Applied Cryptography and Computer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CC"/>
                </a:solidFill>
              </a:rPr>
              <a:t>CSE 664 – Spring 2016</a:t>
            </a:r>
          </a:p>
          <a:p>
            <a:r>
              <a:rPr lang="en-US" dirty="0" smtClean="0"/>
              <a:t>Aziz Mohaisen</a:t>
            </a:r>
          </a:p>
          <a:p>
            <a:r>
              <a:rPr lang="en-US" dirty="0" smtClean="0">
                <a:solidFill>
                  <a:srgbClr val="CCFFCC"/>
                </a:solidFill>
              </a:rPr>
              <a:t>University at Buffalo</a:t>
            </a:r>
            <a:endParaRPr lang="en-US" dirty="0">
              <a:solidFill>
                <a:srgbClr val="CC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955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Policy: Midterm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class midterm. Closed notes exam.</a:t>
            </a:r>
          </a:p>
          <a:p>
            <a:pPr lvl="1"/>
            <a:r>
              <a:rPr lang="en-US" dirty="0" smtClean="0"/>
              <a:t>Covers all the material covered in the class</a:t>
            </a:r>
          </a:p>
          <a:p>
            <a:pPr lvl="1"/>
            <a:r>
              <a:rPr lang="en-US" dirty="0" smtClean="0"/>
              <a:t>Focuses more on the second half</a:t>
            </a:r>
          </a:p>
          <a:p>
            <a:pPr lvl="2"/>
            <a:r>
              <a:rPr lang="en-US" dirty="0" smtClean="0"/>
              <a:t>Computer security, network security, software security, and online and data privacy.</a:t>
            </a:r>
          </a:p>
          <a:p>
            <a:pPr lvl="1"/>
            <a:r>
              <a:rPr lang="en-US" dirty="0" smtClean="0"/>
              <a:t>Will be held during the last meeting of course</a:t>
            </a:r>
            <a:endParaRPr lang="en-US" dirty="0"/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1ABF-24BE-D94A-8AFB-D90BCA0049AB}" type="datetime1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49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Part 1: Applied </a:t>
            </a:r>
            <a:r>
              <a:rPr lang="en-US" dirty="0"/>
              <a:t>C</a:t>
            </a:r>
            <a:r>
              <a:rPr lang="en-US" dirty="0" smtClean="0"/>
              <a:t>ryptography (7 weeks)</a:t>
            </a:r>
          </a:p>
          <a:p>
            <a:endParaRPr lang="en-US" dirty="0" smtClean="0"/>
          </a:p>
          <a:p>
            <a:r>
              <a:rPr lang="en-US" dirty="0" smtClean="0"/>
              <a:t>Part 2: Applied </a:t>
            </a:r>
            <a:r>
              <a:rPr lang="en-US" dirty="0"/>
              <a:t>S</a:t>
            </a:r>
            <a:r>
              <a:rPr lang="en-US" dirty="0" smtClean="0"/>
              <a:t>ecurity (7 weeks)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BE0-0E3C-2349-B0D1-99EEC190CF1A}" type="datetime1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42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Applied cryptography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AB35-7401-B144-8202-248D8CD90322}" type="datetime1">
              <a:rPr lang="en-US" smtClean="0"/>
              <a:t>1/27/16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19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Symmetric key cryptography (1 week)</a:t>
            </a:r>
          </a:p>
          <a:p>
            <a:pPr lvl="1"/>
            <a:r>
              <a:rPr lang="en-US" dirty="0"/>
              <a:t>Computational cryptography</a:t>
            </a:r>
          </a:p>
          <a:p>
            <a:pPr lvl="1"/>
            <a:r>
              <a:rPr lang="en-US" dirty="0"/>
              <a:t>Computational security</a:t>
            </a:r>
          </a:p>
          <a:p>
            <a:pPr lvl="1"/>
            <a:r>
              <a:rPr lang="en-US" dirty="0" err="1"/>
              <a:t>Pseudorandomness</a:t>
            </a:r>
            <a:r>
              <a:rPr lang="en-US" dirty="0"/>
              <a:t> and associated notions</a:t>
            </a:r>
          </a:p>
          <a:p>
            <a:pPr lvl="1"/>
            <a:r>
              <a:rPr lang="en-US" dirty="0"/>
              <a:t>Security against CPA and CCA</a:t>
            </a:r>
          </a:p>
          <a:p>
            <a:pPr lvl="0"/>
            <a:r>
              <a:rPr lang="en-US" dirty="0" smtClean="0"/>
              <a:t>MACs/hash </a:t>
            </a:r>
            <a:r>
              <a:rPr lang="en-US" dirty="0"/>
              <a:t>functions (1 week)</a:t>
            </a:r>
          </a:p>
          <a:p>
            <a:pPr lvl="1"/>
            <a:r>
              <a:rPr lang="en-US" dirty="0"/>
              <a:t>Message integrity</a:t>
            </a:r>
          </a:p>
          <a:p>
            <a:pPr lvl="1"/>
            <a:r>
              <a:rPr lang="en-US" dirty="0"/>
              <a:t>Encryption </a:t>
            </a:r>
            <a:r>
              <a:rPr lang="en-US" dirty="0" err="1"/>
              <a:t>vs</a:t>
            </a:r>
            <a:r>
              <a:rPr lang="en-US" dirty="0"/>
              <a:t> message authentication</a:t>
            </a:r>
          </a:p>
          <a:p>
            <a:pPr lvl="1"/>
            <a:r>
              <a:rPr lang="en-US" dirty="0"/>
              <a:t>CBC-MAC</a:t>
            </a:r>
          </a:p>
          <a:p>
            <a:pPr lvl="1"/>
            <a:r>
              <a:rPr lang="en-US" dirty="0"/>
              <a:t>Collision resistance and other notions</a:t>
            </a:r>
          </a:p>
          <a:p>
            <a:pPr lvl="1"/>
            <a:r>
              <a:rPr lang="en-US" dirty="0"/>
              <a:t>NMAC and HMAC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EA16-CBDA-6247-8F0F-9FF68B957EAA}" type="datetime1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11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Syllabus, 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Practical constructions and pseudorandom permutations (1 week)</a:t>
            </a:r>
          </a:p>
          <a:p>
            <a:pPr lvl="1"/>
            <a:r>
              <a:rPr lang="en-US" dirty="0" err="1"/>
              <a:t>Feistel</a:t>
            </a:r>
            <a:r>
              <a:rPr lang="en-US" dirty="0"/>
              <a:t> networks</a:t>
            </a:r>
          </a:p>
          <a:p>
            <a:pPr lvl="1"/>
            <a:r>
              <a:rPr lang="en-US" dirty="0"/>
              <a:t>DES and its security</a:t>
            </a:r>
          </a:p>
          <a:p>
            <a:pPr lvl="1"/>
            <a:r>
              <a:rPr lang="en-US" dirty="0"/>
              <a:t>AES and its security</a:t>
            </a:r>
          </a:p>
          <a:p>
            <a:pPr lvl="1"/>
            <a:r>
              <a:rPr lang="en-US" dirty="0"/>
              <a:t>Introduction to crypto analysis</a:t>
            </a:r>
          </a:p>
          <a:p>
            <a:pPr lvl="0"/>
            <a:r>
              <a:rPr lang="en-US" dirty="0"/>
              <a:t>Public key cryptography (1.5 weeks)</a:t>
            </a:r>
          </a:p>
          <a:p>
            <a:pPr lvl="1"/>
            <a:r>
              <a:rPr lang="en-US" dirty="0"/>
              <a:t>Number theory</a:t>
            </a:r>
          </a:p>
          <a:p>
            <a:pPr lvl="1"/>
            <a:r>
              <a:rPr lang="en-US" dirty="0"/>
              <a:t>Primes, factoring, and RSA</a:t>
            </a:r>
          </a:p>
          <a:p>
            <a:pPr lvl="1"/>
            <a:r>
              <a:rPr lang="en-US" dirty="0"/>
              <a:t>Groups and assumptions in groups</a:t>
            </a:r>
          </a:p>
          <a:p>
            <a:pPr lvl="1"/>
            <a:r>
              <a:rPr lang="en-US" dirty="0"/>
              <a:t>Cryptographic applications of number theory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436D-FFA0-584B-8B03-0090DE84C2CF}" type="datetime1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7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Syllabus, cont.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Public key encryption (1.5 weeks)</a:t>
            </a:r>
          </a:p>
          <a:p>
            <a:pPr lvl="1"/>
            <a:r>
              <a:rPr lang="en-US" dirty="0"/>
              <a:t>Definitions of security and notions</a:t>
            </a:r>
          </a:p>
          <a:p>
            <a:pPr lvl="1"/>
            <a:r>
              <a:rPr lang="en-US" dirty="0"/>
              <a:t>Hybrid encryption schemes</a:t>
            </a:r>
          </a:p>
          <a:p>
            <a:pPr lvl="1"/>
            <a:r>
              <a:rPr lang="en-US" dirty="0"/>
              <a:t>RSA, El </a:t>
            </a:r>
            <a:r>
              <a:rPr lang="en-US" dirty="0" err="1"/>
              <a:t>Gamal</a:t>
            </a:r>
            <a:endParaRPr lang="en-US" dirty="0"/>
          </a:p>
          <a:p>
            <a:pPr lvl="1"/>
            <a:r>
              <a:rPr lang="en-US" dirty="0"/>
              <a:t>Trapdoor permutations</a:t>
            </a:r>
          </a:p>
          <a:p>
            <a:pPr lvl="1"/>
            <a:r>
              <a:rPr lang="en-US" dirty="0"/>
              <a:t>Other cryptosystems, </a:t>
            </a:r>
            <a:r>
              <a:rPr lang="en-US" dirty="0" err="1"/>
              <a:t>Goldwasser-Micali</a:t>
            </a:r>
            <a:r>
              <a:rPr lang="en-US" dirty="0"/>
              <a:t>, Rabin, </a:t>
            </a:r>
            <a:r>
              <a:rPr lang="en-US" dirty="0" err="1"/>
              <a:t>Paillier</a:t>
            </a:r>
            <a:r>
              <a:rPr lang="en-US" dirty="0"/>
              <a:t>, and ABE.</a:t>
            </a:r>
          </a:p>
          <a:p>
            <a:pPr lvl="0"/>
            <a:r>
              <a:rPr lang="en-US" dirty="0"/>
              <a:t>Digital Signatures (1 week)</a:t>
            </a:r>
          </a:p>
          <a:p>
            <a:pPr lvl="1"/>
            <a:r>
              <a:rPr lang="en-US" dirty="0"/>
              <a:t>Notions and definitions</a:t>
            </a:r>
          </a:p>
          <a:p>
            <a:pPr lvl="1"/>
            <a:r>
              <a:rPr lang="en-US" dirty="0"/>
              <a:t>RSA, hash-and-sign</a:t>
            </a:r>
          </a:p>
          <a:p>
            <a:pPr lvl="1"/>
            <a:r>
              <a:rPr lang="en-US" dirty="0" err="1"/>
              <a:t>Lamport’s</a:t>
            </a:r>
            <a:r>
              <a:rPr lang="en-US" dirty="0"/>
              <a:t> and recent applications</a:t>
            </a:r>
          </a:p>
          <a:p>
            <a:pPr lvl="1"/>
            <a:r>
              <a:rPr lang="en-US" dirty="0"/>
              <a:t>DSS, Certifications, and PKI standards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7257-DE0A-7C47-883E-C4B1C65390DF}" type="datetime1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34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Applied security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CAFF-4157-CF43-98F3-02A2CCBA39D2}" type="datetime1">
              <a:rPr lang="en-US" smtClean="0"/>
              <a:t>1/27/16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34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security (1 week)</a:t>
            </a:r>
          </a:p>
          <a:p>
            <a:pPr lvl="1"/>
            <a:r>
              <a:rPr lang="en-US" dirty="0" smtClean="0"/>
              <a:t>HTTPS and IPSEC</a:t>
            </a:r>
          </a:p>
          <a:p>
            <a:pPr lvl="1"/>
            <a:r>
              <a:rPr lang="en-US" dirty="0" smtClean="0"/>
              <a:t>SSL and TLS</a:t>
            </a:r>
          </a:p>
          <a:p>
            <a:pPr lvl="1"/>
            <a:r>
              <a:rPr lang="en-US" dirty="0" smtClean="0"/>
              <a:t>RPKI and BGPSEC</a:t>
            </a:r>
          </a:p>
          <a:p>
            <a:pPr lvl="1"/>
            <a:r>
              <a:rPr lang="en-US" dirty="0" smtClean="0"/>
              <a:t>DNSSEC and DLV</a:t>
            </a:r>
          </a:p>
          <a:p>
            <a:r>
              <a:rPr lang="en-US" dirty="0" smtClean="0"/>
              <a:t>Network attacks and defenses (1 week)</a:t>
            </a:r>
          </a:p>
          <a:p>
            <a:pPr lvl="1"/>
            <a:r>
              <a:rPr lang="en-US" dirty="0" smtClean="0"/>
              <a:t>Botnets, </a:t>
            </a:r>
            <a:r>
              <a:rPr lang="en-US" dirty="0" err="1" smtClean="0"/>
              <a:t>DDoS</a:t>
            </a:r>
            <a:r>
              <a:rPr lang="en-US" dirty="0" smtClean="0"/>
              <a:t>, reflectors</a:t>
            </a:r>
          </a:p>
          <a:p>
            <a:pPr lvl="1"/>
            <a:r>
              <a:rPr lang="en-US" dirty="0" smtClean="0"/>
              <a:t>Offline and online attacks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D569-3821-8144-8CB6-0F88BCDA1B52}" type="datetime1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20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Application security (1 week)</a:t>
            </a:r>
          </a:p>
          <a:p>
            <a:pPr lvl="1"/>
            <a:r>
              <a:rPr lang="en-US" dirty="0" smtClean="0"/>
              <a:t>Bugs, </a:t>
            </a:r>
            <a:r>
              <a:rPr lang="en-US" dirty="0" err="1" smtClean="0"/>
              <a:t>shellcodes</a:t>
            </a:r>
            <a:endParaRPr lang="en-US" dirty="0" smtClean="0"/>
          </a:p>
          <a:p>
            <a:pPr lvl="1"/>
            <a:r>
              <a:rPr lang="en-US" dirty="0" smtClean="0"/>
              <a:t>Viruses, worms, spyware</a:t>
            </a:r>
          </a:p>
          <a:p>
            <a:r>
              <a:rPr lang="en-US" dirty="0" smtClean="0"/>
              <a:t>Web security:</a:t>
            </a:r>
          </a:p>
          <a:p>
            <a:pPr lvl="1"/>
            <a:r>
              <a:rPr lang="en-US" dirty="0" smtClean="0"/>
              <a:t>Cookies, tracking</a:t>
            </a:r>
          </a:p>
          <a:p>
            <a:pPr lvl="1"/>
            <a:r>
              <a:rPr lang="en-US" dirty="0" smtClean="0"/>
              <a:t>XSS, SQL injection, defenses</a:t>
            </a:r>
          </a:p>
          <a:p>
            <a:pPr lvl="1"/>
            <a:r>
              <a:rPr lang="en-US" dirty="0" smtClean="0"/>
              <a:t>Advanced threats: cyber warfare and APTs</a:t>
            </a:r>
          </a:p>
          <a:p>
            <a:r>
              <a:rPr lang="en-US" dirty="0" smtClean="0"/>
              <a:t>Privacy (2 weeks): </a:t>
            </a:r>
          </a:p>
          <a:p>
            <a:pPr lvl="1"/>
            <a:r>
              <a:rPr lang="en-US" dirty="0" smtClean="0"/>
              <a:t>Tor, (anti)censorship, OTR, </a:t>
            </a:r>
          </a:p>
          <a:p>
            <a:pPr lvl="1"/>
            <a:r>
              <a:rPr lang="en-US" dirty="0" smtClean="0"/>
              <a:t>GPG, social networks, and other advances.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0B43-2DF2-764C-AC0C-0EA8E6DAC5DC}" type="datetime1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91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 Asked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 did not take CSE 565. Can I take CSE 664?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 already took CSE 664. Can I sit in your class?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Time conflict. Can I register and not attend?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are you going to teach?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I do my course project alone?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Not attending lectures going to affect my score?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I do well, can you write me a recommendation?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book should I buy for this course?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 cannot attend the midterm. Can you make it up?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I use the project for a master’s thesis?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compile a X code?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programming language should I use?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Should I do a Ph.D. on topic Y?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645E-4962-2944-BD83-6197A679CEDB}" type="datetime1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91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Applied cryptography and computer security </a:t>
            </a:r>
          </a:p>
          <a:p>
            <a:r>
              <a:rPr lang="en-US" dirty="0" smtClean="0"/>
              <a:t>Dr. Aziz Mohaisen (Davis Hall 323)</a:t>
            </a:r>
          </a:p>
          <a:p>
            <a:r>
              <a:rPr lang="en-US" dirty="0" smtClean="0"/>
              <a:t>Time: Tuesday and Thursday (11:00 – 12:20)</a:t>
            </a:r>
          </a:p>
          <a:p>
            <a:r>
              <a:rPr lang="en-US" dirty="0" smtClean="0"/>
              <a:t>OH: Tuesday and Thursday (9:30 – 10:30)</a:t>
            </a:r>
          </a:p>
          <a:p>
            <a:r>
              <a:rPr lang="en-US" dirty="0" smtClean="0"/>
              <a:t>Location (lecture): NSC 216</a:t>
            </a:r>
          </a:p>
          <a:p>
            <a:r>
              <a:rPr lang="en-US" dirty="0" smtClean="0"/>
              <a:t>TA: </a:t>
            </a:r>
            <a:r>
              <a:rPr lang="en-US" dirty="0" err="1" smtClean="0"/>
              <a:t>Hayreddin</a:t>
            </a:r>
            <a:r>
              <a:rPr lang="en-US" dirty="0" smtClean="0"/>
              <a:t> </a:t>
            </a:r>
            <a:r>
              <a:rPr lang="en-US" dirty="0" err="1" smtClean="0"/>
              <a:t>Ceker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Prerequisites: </a:t>
            </a:r>
            <a:r>
              <a:rPr lang="en-US" i="1" dirty="0" smtClean="0">
                <a:solidFill>
                  <a:srgbClr val="CCFFCC"/>
                </a:solidFill>
              </a:rPr>
              <a:t>CSE 565 </a:t>
            </a:r>
          </a:p>
          <a:p>
            <a:pPr lvl="1"/>
            <a:r>
              <a:rPr lang="en-US" dirty="0" smtClean="0"/>
              <a:t>discrete math, and computer networks.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93FD-A0EC-F340-8A91-C78B9CB81DAC}" type="datetime1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44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now, or </a:t>
            </a:r>
          </a:p>
          <a:p>
            <a:pPr lvl="1"/>
            <a:r>
              <a:rPr lang="en-US" dirty="0" smtClean="0"/>
              <a:t>Email me on </a:t>
            </a:r>
            <a:r>
              <a:rPr lang="en-US" dirty="0" err="1" smtClean="0">
                <a:solidFill>
                  <a:srgbClr val="FFFF00"/>
                </a:solidFill>
              </a:rPr>
              <a:t>mohaisen@buffalo.edu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/>
              <a:t>Come to my office hours (9:30 – 10:30)</a:t>
            </a:r>
          </a:p>
          <a:p>
            <a:pPr lvl="1"/>
            <a:r>
              <a:rPr lang="en-US" dirty="0" smtClean="0"/>
              <a:t>Call – but no voice mail (I forgot my </a:t>
            </a:r>
            <a:r>
              <a:rPr lang="en-US" dirty="0" err="1" smtClean="0"/>
              <a:t>passwd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1411-1573-E845-AEC7-ED70357F283D}" type="datetime1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59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Information,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Instructor:</a:t>
            </a:r>
          </a:p>
          <a:p>
            <a:pPr lvl="1"/>
            <a:r>
              <a:rPr lang="en-US" dirty="0" smtClean="0"/>
              <a:t>Prof. Aziz Mohaisen</a:t>
            </a:r>
          </a:p>
          <a:p>
            <a:pPr lvl="1"/>
            <a:r>
              <a:rPr lang="en-US" dirty="0" smtClean="0"/>
              <a:t>Davis Hall, 323</a:t>
            </a:r>
          </a:p>
          <a:p>
            <a:pPr lvl="1"/>
            <a:r>
              <a:rPr lang="en-US" dirty="0" smtClean="0"/>
              <a:t>E-mail: </a:t>
            </a:r>
            <a:r>
              <a:rPr lang="en-US" dirty="0" smtClean="0">
                <a:hlinkClick r:id="rId2"/>
              </a:rPr>
              <a:t>mohaisen@buffalo.edu</a:t>
            </a:r>
            <a:endParaRPr lang="en-US" dirty="0" smtClean="0"/>
          </a:p>
          <a:p>
            <a:pPr lvl="1"/>
            <a:r>
              <a:rPr lang="en-US" dirty="0" smtClean="0"/>
              <a:t>Phone: 716-665-1592 (no voice mail)</a:t>
            </a:r>
          </a:p>
          <a:p>
            <a:pPr lvl="1"/>
            <a:r>
              <a:rPr lang="en-US" dirty="0" smtClean="0"/>
              <a:t>Office hours (9:30 – 10:30) before the lecture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0C32-E4EC-2B47-82B6-29FDB515AFE6}" type="datetime1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10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Information,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Textbook: </a:t>
            </a:r>
            <a:r>
              <a:rPr lang="en-US" b="1" dirty="0" smtClean="0">
                <a:solidFill>
                  <a:schemeClr val="accent5"/>
                </a:solidFill>
              </a:rPr>
              <a:t>no textbook is assigned</a:t>
            </a:r>
          </a:p>
          <a:p>
            <a:r>
              <a:rPr lang="en-US" dirty="0" smtClean="0"/>
              <a:t>Recommended readings:</a:t>
            </a:r>
          </a:p>
          <a:p>
            <a:pPr lvl="1"/>
            <a:r>
              <a:rPr lang="en-US" dirty="0" smtClean="0"/>
              <a:t>Introduction to modern cryptography by Katz and </a:t>
            </a:r>
            <a:r>
              <a:rPr lang="en-US" dirty="0" err="1" smtClean="0"/>
              <a:t>Lindell</a:t>
            </a:r>
            <a:r>
              <a:rPr lang="en-US" dirty="0" smtClean="0"/>
              <a:t>, CRC, SE 2014</a:t>
            </a:r>
          </a:p>
          <a:p>
            <a:pPr lvl="1"/>
            <a:r>
              <a:rPr lang="en-US" dirty="0" smtClean="0"/>
              <a:t>Handbook of applied cryptography by </a:t>
            </a:r>
            <a:r>
              <a:rPr lang="en-US" dirty="0" err="1" smtClean="0"/>
              <a:t>Menezes</a:t>
            </a:r>
            <a:r>
              <a:rPr lang="en-US" dirty="0" smtClean="0"/>
              <a:t> et al., CRC, FE 1996</a:t>
            </a:r>
          </a:p>
          <a:p>
            <a:pPr lvl="1"/>
            <a:r>
              <a:rPr lang="en-US" dirty="0" smtClean="0"/>
              <a:t>Introduction to computer security by Goodrich and </a:t>
            </a:r>
            <a:r>
              <a:rPr lang="en-US" dirty="0" err="1" smtClean="0"/>
              <a:t>Tamassia</a:t>
            </a:r>
            <a:r>
              <a:rPr lang="en-US" dirty="0" smtClean="0"/>
              <a:t>, Pearson, FE 2010</a:t>
            </a:r>
          </a:p>
          <a:p>
            <a:pPr lvl="1"/>
            <a:r>
              <a:rPr lang="en-US" dirty="0" smtClean="0"/>
              <a:t>19 (or 24) deadly sins of software security: programming flaws and how to fix them. Michael Howard et al, McGraw-Hill (FE) SE 2005 (20xx?)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59C2-B5A6-7740-A861-7B747745C5EB}" type="datetime1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8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Information,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This is a graduate course; stating the obvious</a:t>
            </a:r>
          </a:p>
          <a:p>
            <a:r>
              <a:rPr lang="en-US" dirty="0" smtClean="0"/>
              <a:t>Objectives of the course</a:t>
            </a:r>
          </a:p>
          <a:p>
            <a:pPr lvl="1"/>
            <a:r>
              <a:rPr lang="en-US" dirty="0" smtClean="0"/>
              <a:t>Learning in-depth select topics in applied cryptography computer security (50% of time)</a:t>
            </a:r>
          </a:p>
          <a:p>
            <a:pPr lvl="1"/>
            <a:r>
              <a:rPr lang="en-US" dirty="0" smtClean="0"/>
              <a:t>Learning (in lesser depth) a variety of security topics in computer, networks, and software systems, as well as online privacy. </a:t>
            </a:r>
          </a:p>
          <a:p>
            <a:r>
              <a:rPr lang="en-US" dirty="0" smtClean="0"/>
              <a:t>Attendance policy: the assumption is that everyone will attend most of the lectures.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172-E5FA-9B44-B854-D33E120BA72C}" type="datetime1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2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Project(s) 			40%</a:t>
            </a:r>
          </a:p>
          <a:p>
            <a:r>
              <a:rPr lang="en-US" dirty="0" smtClean="0"/>
              <a:t>Assignments		20% (x2)</a:t>
            </a:r>
          </a:p>
          <a:p>
            <a:r>
              <a:rPr lang="en-US" dirty="0" smtClean="0"/>
              <a:t>Midterm 1			20% (take home)</a:t>
            </a:r>
          </a:p>
          <a:p>
            <a:r>
              <a:rPr lang="en-US" dirty="0" smtClean="0"/>
              <a:t>Midterm 2			20% (in class, closed notes)</a:t>
            </a:r>
            <a:endParaRPr lang="en-US" dirty="0"/>
          </a:p>
          <a:p>
            <a:r>
              <a:rPr lang="en-US" dirty="0" smtClean="0"/>
              <a:t>A ≥ 90, B ≥ 80, C ≥ 70, D ≥ 60, F &lt; 60.</a:t>
            </a:r>
          </a:p>
          <a:p>
            <a:pPr lvl="1"/>
            <a:r>
              <a:rPr lang="en-US" dirty="0" smtClean="0"/>
              <a:t>A, A-, B+, B, B-, C+, C, D, F and FX are graded according to 	http://</a:t>
            </a:r>
            <a:r>
              <a:rPr lang="en-US" dirty="0" err="1" smtClean="0"/>
              <a:t>grad.buffalo.edu</a:t>
            </a:r>
            <a:r>
              <a:rPr lang="en-US" dirty="0" smtClean="0"/>
              <a:t>/Academics/Policies-Procedures/Grading-</a:t>
            </a:r>
            <a:r>
              <a:rPr lang="en-US" dirty="0" err="1" smtClean="0"/>
              <a:t>Procedures.html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DF94-C15A-024A-8DD0-8BAB15B794BD}" type="datetime1">
              <a:rPr lang="en-US" smtClean="0"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3366FF"/>
                </a:solidFill>
              </a:rPr>
              <a:t>CSE 664 - Spring 2016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00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Policy: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group of 3-4 students for each project</a:t>
            </a:r>
          </a:p>
          <a:p>
            <a:r>
              <a:rPr lang="en-US" dirty="0" smtClean="0"/>
              <a:t>Project topics are selected by students in coordination with the instructor</a:t>
            </a:r>
          </a:p>
          <a:p>
            <a:r>
              <a:rPr lang="en-US" dirty="0" smtClean="0"/>
              <a:t>Deliverables are: proposal, midterm report and final report. Options include:</a:t>
            </a:r>
          </a:p>
          <a:p>
            <a:pPr lvl="1"/>
            <a:r>
              <a:rPr lang="en-US" dirty="0" smtClean="0"/>
              <a:t>Design a secure protocol</a:t>
            </a:r>
          </a:p>
          <a:p>
            <a:pPr lvl="1"/>
            <a:r>
              <a:rPr lang="en-US" dirty="0" smtClean="0"/>
              <a:t>Break an existing protocol (security analysis)</a:t>
            </a:r>
          </a:p>
          <a:p>
            <a:pPr lvl="1"/>
            <a:r>
              <a:rPr lang="en-US" dirty="0" smtClean="0"/>
              <a:t>Implementation a recent work</a:t>
            </a:r>
          </a:p>
          <a:p>
            <a:pPr lvl="2"/>
            <a:r>
              <a:rPr lang="en-US" dirty="0"/>
              <a:t>H</a:t>
            </a:r>
            <a:r>
              <a:rPr lang="en-US" dirty="0" smtClean="0"/>
              <a:t>ighlighting new nontrivial and nonobvious findings</a:t>
            </a:r>
          </a:p>
          <a:p>
            <a:pPr lvl="1"/>
            <a:r>
              <a:rPr lang="en-US" dirty="0" smtClean="0"/>
              <a:t>Data-driven approach to X (security analytics)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868-956B-AE4A-8419-D7B8A88477BC}" type="datetime1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30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Policy: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assignments for the entire semester.</a:t>
            </a:r>
          </a:p>
          <a:p>
            <a:pPr lvl="1"/>
            <a:r>
              <a:rPr lang="en-US" dirty="0" smtClean="0"/>
              <a:t>One week window for turning solutions in.</a:t>
            </a:r>
          </a:p>
          <a:p>
            <a:pPr lvl="1"/>
            <a:r>
              <a:rPr lang="en-US" dirty="0" smtClean="0"/>
              <a:t>Intended to evaluate your understanding of in-class material and to get you to do some active readings/learning out of the class. Midterm prep.</a:t>
            </a:r>
          </a:p>
          <a:p>
            <a:pPr lvl="1"/>
            <a:r>
              <a:rPr lang="en-US" dirty="0" smtClean="0"/>
              <a:t>Are to be done individually. </a:t>
            </a:r>
            <a:endParaRPr lang="en-US" dirty="0"/>
          </a:p>
          <a:p>
            <a:pPr lvl="2"/>
            <a:r>
              <a:rPr lang="en-US" dirty="0" smtClean="0"/>
              <a:t>Academic conduct policies will be strongly enforced</a:t>
            </a:r>
          </a:p>
          <a:p>
            <a:pPr lvl="2"/>
            <a:r>
              <a:rPr lang="en-US" dirty="0" smtClean="0"/>
              <a:t>Assignments to be typed in. Paper submission. </a:t>
            </a:r>
          </a:p>
          <a:p>
            <a:r>
              <a:rPr lang="en-US" dirty="0" smtClean="0"/>
              <a:t>Late submission policy: </a:t>
            </a:r>
          </a:p>
          <a:p>
            <a:pPr lvl="1"/>
            <a:r>
              <a:rPr lang="en-US" dirty="0" smtClean="0"/>
              <a:t>1h-24h: -25%, 25h-48h: -50%, &gt;48h: -100%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5947-F292-FF41-802C-098FDD334765}" type="datetime1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2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Policy</a:t>
            </a:r>
            <a:r>
              <a:rPr lang="en-US" dirty="0" smtClean="0"/>
              <a:t>: Midterm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Covers the first half of the course</a:t>
            </a:r>
          </a:p>
          <a:p>
            <a:pPr lvl="1"/>
            <a:r>
              <a:rPr lang="en-US" dirty="0" smtClean="0"/>
              <a:t>Examines your knowledge of the covered material on applied cryptography</a:t>
            </a:r>
          </a:p>
          <a:p>
            <a:pPr lvl="2"/>
            <a:r>
              <a:rPr lang="en-US" dirty="0" smtClean="0"/>
              <a:t>May require some coding for solving some of the questions (simple coding)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Will be a take-home exam, and any indicators of misconduct will be strongly penalized.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9F80-9447-B845-821A-66181B0FDD9D}" type="datetime1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CSE 664 -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3007-9181-A64B-BE9E-86B509FB3A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54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1166</Words>
  <Application>Microsoft Macintosh PowerPoint</Application>
  <PresentationFormat>On-screen Show (4:3)</PresentationFormat>
  <Paragraphs>210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Applied Cryptography and Computer Security</vt:lpstr>
      <vt:lpstr>Basic Information</vt:lpstr>
      <vt:lpstr>Basic Information, cont.</vt:lpstr>
      <vt:lpstr>Basic Information, cont.</vt:lpstr>
      <vt:lpstr>Basic Information, cont.</vt:lpstr>
      <vt:lpstr>Grading Policy</vt:lpstr>
      <vt:lpstr>Grading Policy: Projects</vt:lpstr>
      <vt:lpstr>Grading Policy: Assignments</vt:lpstr>
      <vt:lpstr>Grading Policy: Midterm 1</vt:lpstr>
      <vt:lpstr>Grading Policy: Midterm 2</vt:lpstr>
      <vt:lpstr>Syllabus </vt:lpstr>
      <vt:lpstr>Applied cryptography</vt:lpstr>
      <vt:lpstr>Syllabus</vt:lpstr>
      <vt:lpstr>Syllabus, cont. </vt:lpstr>
      <vt:lpstr>Syllabus, cont. </vt:lpstr>
      <vt:lpstr>Applied security</vt:lpstr>
      <vt:lpstr>Syllabus, cont.</vt:lpstr>
      <vt:lpstr>Syllabus, cont.</vt:lpstr>
      <vt:lpstr>Frequent Asked Questions</vt:lpstr>
      <vt:lpstr>More 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Cryptography and Computer Security</dc:title>
  <dc:creator>Aziz Mohaisen</dc:creator>
  <cp:lastModifiedBy>Aziz Mohaisen</cp:lastModifiedBy>
  <cp:revision>68</cp:revision>
  <cp:lastPrinted>2016-01-26T17:09:52Z</cp:lastPrinted>
  <dcterms:created xsi:type="dcterms:W3CDTF">2016-01-25T23:15:13Z</dcterms:created>
  <dcterms:modified xsi:type="dcterms:W3CDTF">2016-01-28T01:49:17Z</dcterms:modified>
</cp:coreProperties>
</file>