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062"/>
    <a:srgbClr val="00F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B0D4-E1B1-1C46-83B0-953924E567B8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D441-5E4D-2543-9D67-FC7316B5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66C8-8CE1-EB40-9D49-9D1C9A475E0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AF7C-5CC6-1547-93CE-4A12596B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6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381-441C-134B-912C-85BEDAFECA7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E95-8578-B744-A6F4-3C29A3BE0619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68D2-4A3B-0044-BCDA-CD5978E49664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3132-E287-D74B-AADC-A90188458E45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A40B-3FD2-6D4A-8500-B22C34C8519E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5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DE60-860B-5345-8163-D32ED4BA4DF0}" type="datetime1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F4F1-190B-3C4D-8C2F-14E77AE41937}" type="datetime1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F8E9-31BA-7344-B6F7-2B9A03B22AA1}" type="datetime1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E51D-2983-3A47-B865-7A673FD88481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2A3E-F64F-7643-ACBF-477506F27137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2144-1882-3245-9B80-F42A8CA2B8CE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FFFF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Cryptography and Computer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CC"/>
                </a:solidFill>
              </a:rPr>
              <a:t>CSE 664 – Spring 2016</a:t>
            </a:r>
          </a:p>
          <a:p>
            <a:r>
              <a:rPr lang="en-US" dirty="0" smtClean="0"/>
              <a:t>Aziz Mohaisen</a:t>
            </a:r>
          </a:p>
          <a:p>
            <a:r>
              <a:rPr lang="en-US" dirty="0" smtClean="0">
                <a:solidFill>
                  <a:srgbClr val="CCFFCC"/>
                </a:solidFill>
              </a:rPr>
              <a:t>University at Buffalo</a:t>
            </a:r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5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Ciphertext</a:t>
            </a:r>
            <a:r>
              <a:rPr lang="en-US" b="1" dirty="0"/>
              <a:t>-</a:t>
            </a:r>
            <a:r>
              <a:rPr lang="en-US" b="1" dirty="0" smtClean="0"/>
              <a:t>only</a:t>
            </a:r>
            <a:r>
              <a:rPr lang="en-US" dirty="0" smtClean="0"/>
              <a:t>: Attacker observes c (or many of them) and tries to find </a:t>
            </a:r>
            <a:r>
              <a:rPr lang="en-US" i="1" dirty="0" smtClean="0"/>
              <a:t>m</a:t>
            </a:r>
            <a:r>
              <a:rPr lang="en-US" dirty="0" smtClean="0"/>
              <a:t> (or many..)</a:t>
            </a:r>
          </a:p>
          <a:p>
            <a:r>
              <a:rPr lang="en-US" b="1" dirty="0" smtClean="0"/>
              <a:t>Known-plaintext attack</a:t>
            </a:r>
            <a:r>
              <a:rPr lang="en-US" dirty="0" smtClean="0"/>
              <a:t>: attacker knows one or more pairs (m, c), and try to find m` for c`.</a:t>
            </a:r>
          </a:p>
          <a:p>
            <a:r>
              <a:rPr lang="en-US" b="1" dirty="0" smtClean="0"/>
              <a:t>Chosen-plaintext attack</a:t>
            </a:r>
            <a:r>
              <a:rPr lang="en-US" dirty="0" smtClean="0"/>
              <a:t>: attacker knows c for a message of his own choice, and tries to find m` for some other c`. </a:t>
            </a:r>
          </a:p>
          <a:p>
            <a:r>
              <a:rPr lang="en-US" b="1" dirty="0" smtClean="0"/>
              <a:t>Chosen-</a:t>
            </a:r>
            <a:r>
              <a:rPr lang="en-US" b="1" dirty="0" err="1" smtClean="0"/>
              <a:t>ciphertext</a:t>
            </a:r>
            <a:r>
              <a:rPr lang="en-US" b="1" dirty="0" smtClean="0"/>
              <a:t> attack</a:t>
            </a:r>
            <a:r>
              <a:rPr lang="en-US" dirty="0" smtClean="0"/>
              <a:t>: attacker knows m for a c of his choice and tries to find m` for c` (not by asking </a:t>
            </a:r>
            <a:r>
              <a:rPr lang="en-US" dirty="0" err="1" smtClean="0"/>
              <a:t>Enc</a:t>
            </a:r>
            <a:r>
              <a:rPr lang="en-US" dirty="0" smtClean="0"/>
              <a:t>; c != c` and m != m).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Modern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Formulation of exact definitions</a:t>
            </a:r>
          </a:p>
          <a:p>
            <a:pPr lvl="1"/>
            <a:r>
              <a:rPr lang="en-US" dirty="0" smtClean="0"/>
              <a:t>Important for design, use, and analysis</a:t>
            </a:r>
          </a:p>
          <a:p>
            <a:r>
              <a:rPr lang="en-US" dirty="0" smtClean="0"/>
              <a:t>Reliance on precise assumptions</a:t>
            </a:r>
          </a:p>
          <a:p>
            <a:pPr lvl="1"/>
            <a:r>
              <a:rPr lang="en-US" dirty="0" smtClean="0"/>
              <a:t>Important for validation of the assumptions, comparison, and security proofs. </a:t>
            </a:r>
          </a:p>
          <a:p>
            <a:r>
              <a:rPr lang="en-US" dirty="0" smtClean="0"/>
              <a:t>Rigorous security proof</a:t>
            </a:r>
          </a:p>
          <a:p>
            <a:pPr lvl="1"/>
            <a:r>
              <a:rPr lang="en-US" dirty="0" smtClean="0"/>
              <a:t>A natural result of the above tow principles</a:t>
            </a:r>
          </a:p>
          <a:p>
            <a:pPr lvl="1"/>
            <a:r>
              <a:rPr lang="en-US" dirty="0" smtClean="0"/>
              <a:t>The reductionist approach: given assumption X is true, construction Y is secure according to def.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Perfectly-Secret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encryption algorithm is defined as </a:t>
            </a:r>
            <a:r>
              <a:rPr lang="en-US" dirty="0" err="1" smtClean="0"/>
              <a:t>Π</a:t>
            </a:r>
            <a:r>
              <a:rPr lang="en-US" dirty="0" smtClean="0"/>
              <a:t> = (GEN, </a:t>
            </a:r>
            <a:r>
              <a:rPr lang="en-US" dirty="0" err="1" smtClean="0"/>
              <a:t>Enc</a:t>
            </a:r>
            <a:r>
              <a:rPr lang="en-US" dirty="0" smtClean="0"/>
              <a:t>, Dec). Let M be the message space, K be the key space (finite) of all keys that can be generated by Gen. </a:t>
            </a:r>
          </a:p>
          <a:p>
            <a:pPr lvl="1"/>
            <a:r>
              <a:rPr lang="en-US" dirty="0" smtClean="0"/>
              <a:t>Gen takes </a:t>
            </a:r>
            <a:r>
              <a:rPr lang="en-US" i="1" dirty="0" smtClean="0">
                <a:latin typeface="Times"/>
                <a:cs typeface="Times"/>
              </a:rPr>
              <a:t>l</a:t>
            </a:r>
            <a:r>
              <a:rPr lang="en-US" dirty="0" smtClean="0"/>
              <a:t> and outputs k:</a:t>
            </a:r>
            <a:br>
              <a:rPr lang="en-US" dirty="0" smtClean="0"/>
            </a:br>
            <a:r>
              <a:rPr lang="en-US" dirty="0" smtClean="0"/>
              <a:t>      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 </a:t>
            </a:r>
            <a:r>
              <a:rPr lang="en-US" dirty="0" smtClean="0"/>
              <a:t>Gen(</a:t>
            </a:r>
            <a:r>
              <a:rPr lang="en-US" i="1" dirty="0">
                <a:latin typeface="Times"/>
                <a:cs typeface="Times"/>
              </a:rPr>
              <a:t>l</a:t>
            </a:r>
            <a:r>
              <a:rPr lang="en-US" dirty="0" smtClean="0"/>
              <a:t>) : {0, 1}</a:t>
            </a:r>
            <a:r>
              <a:rPr lang="en-US" i="1" baseline="30000" dirty="0" smtClean="0">
                <a:latin typeface="Times"/>
                <a:cs typeface="Times"/>
              </a:rPr>
              <a:t>l</a:t>
            </a:r>
            <a:endParaRPr lang="en-US" i="1" baseline="30000" dirty="0" smtClean="0"/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: takes k in K and m in M and outputs</a:t>
            </a:r>
            <a:br>
              <a:rPr lang="en-US" dirty="0" smtClean="0"/>
            </a:br>
            <a:r>
              <a:rPr lang="en-US" dirty="0" smtClean="0"/>
              <a:t>      c :=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   // </a:t>
            </a:r>
            <a:r>
              <a:rPr lang="en-US" dirty="0" err="1" smtClean="0"/>
              <a:t>Enc</a:t>
            </a:r>
            <a:r>
              <a:rPr lang="en-US" dirty="0" smtClean="0"/>
              <a:t> is deterministic</a:t>
            </a:r>
            <a:br>
              <a:rPr lang="en-US" dirty="0" smtClean="0"/>
            </a:br>
            <a:r>
              <a:rPr lang="en-US" dirty="0" smtClean="0"/>
              <a:t>      c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/>
              <a:t>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   // </a:t>
            </a:r>
            <a:r>
              <a:rPr lang="en-US" dirty="0" err="1" smtClean="0"/>
              <a:t>Enc</a:t>
            </a:r>
            <a:r>
              <a:rPr lang="en-US" dirty="0" smtClean="0"/>
              <a:t> is probabilistic</a:t>
            </a:r>
          </a:p>
          <a:p>
            <a:pPr lvl="1"/>
            <a:r>
              <a:rPr lang="en-US" dirty="0" smtClean="0"/>
              <a:t>Dec: takes c in C and k in K and outputs m</a:t>
            </a:r>
            <a:br>
              <a:rPr lang="en-US" dirty="0" smtClean="0"/>
            </a:br>
            <a:r>
              <a:rPr lang="en-US" dirty="0" smtClean="0"/>
              <a:t>      m := Dec</a:t>
            </a:r>
            <a:r>
              <a:rPr lang="en-US" baseline="-25000" dirty="0" smtClean="0"/>
              <a:t>k</a:t>
            </a:r>
            <a:r>
              <a:rPr lang="en-US" dirty="0" smtClean="0"/>
              <a:t>(c)     // </a:t>
            </a:r>
            <a:r>
              <a:rPr lang="en-US" dirty="0" smtClean="0">
                <a:solidFill>
                  <a:srgbClr val="FFFF00"/>
                </a:solidFill>
              </a:rPr>
              <a:t>can we say </a:t>
            </a:r>
            <a:r>
              <a:rPr lang="en-US" dirty="0">
                <a:solidFill>
                  <a:srgbClr val="FFFF00"/>
                </a:solidFill>
              </a:rPr>
              <a:t>m </a:t>
            </a:r>
            <a:r>
              <a:rPr lang="en-US" dirty="0"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>
                <a:solidFill>
                  <a:srgbClr val="FFFF00"/>
                </a:solidFill>
              </a:rPr>
              <a:t> Dec</a:t>
            </a:r>
            <a:r>
              <a:rPr lang="en-US" baseline="-25000" dirty="0" smtClean="0">
                <a:solidFill>
                  <a:srgbClr val="FFFF00"/>
                </a:solidFill>
              </a:rPr>
              <a:t>k</a:t>
            </a:r>
            <a:r>
              <a:rPr lang="en-US" dirty="0" smtClean="0">
                <a:solidFill>
                  <a:srgbClr val="FFFF00"/>
                </a:solidFill>
              </a:rPr>
              <a:t>(c)?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Perfectly-Secret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Def.: </a:t>
            </a:r>
            <a:r>
              <a:rPr lang="en-US" dirty="0" err="1"/>
              <a:t>Π</a:t>
            </a:r>
            <a:r>
              <a:rPr lang="en-US" dirty="0"/>
              <a:t> = (GEN, </a:t>
            </a:r>
            <a:r>
              <a:rPr lang="en-US" dirty="0" err="1"/>
              <a:t>Enc</a:t>
            </a:r>
            <a:r>
              <a:rPr lang="en-US" dirty="0"/>
              <a:t>, Dec</a:t>
            </a:r>
            <a:r>
              <a:rPr lang="en-US" dirty="0" smtClean="0"/>
              <a:t>) over M is perfectly secret </a:t>
            </a:r>
            <a:r>
              <a:rPr lang="en-US" dirty="0" err="1" smtClean="0"/>
              <a:t>iff</a:t>
            </a:r>
            <a:r>
              <a:rPr lang="en-US" dirty="0" smtClean="0"/>
              <a:t> for every probability distribution over M, every m in M, c in C with </a:t>
            </a:r>
            <a:r>
              <a:rPr lang="en-US" dirty="0" err="1" smtClean="0"/>
              <a:t>Pr</a:t>
            </a:r>
            <a:r>
              <a:rPr lang="en-US" dirty="0" smtClean="0"/>
              <a:t>[C = c] &gt; 0: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Pr</a:t>
            </a:r>
            <a:r>
              <a:rPr lang="en-US" dirty="0" smtClean="0"/>
              <a:t> [M = m | C = c] = </a:t>
            </a:r>
            <a:r>
              <a:rPr lang="en-US" dirty="0" err="1" smtClean="0"/>
              <a:t>Pr</a:t>
            </a:r>
            <a:r>
              <a:rPr lang="en-US" dirty="0" smtClean="0"/>
              <a:t>[M = m]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Alternatively: distributions over messages and </a:t>
            </a:r>
            <a:r>
              <a:rPr lang="en-US" dirty="0" err="1" smtClean="0"/>
              <a:t>ciphertexts</a:t>
            </a:r>
            <a:r>
              <a:rPr lang="en-US" dirty="0" smtClean="0"/>
              <a:t> are independent.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Perfectly Secret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25178"/>
          </a:xfrm>
        </p:spPr>
        <p:txBody>
          <a:bodyPr>
            <a:normAutofit/>
          </a:bodyPr>
          <a:lstStyle/>
          <a:p>
            <a:r>
              <a:rPr lang="en-US" dirty="0" smtClean="0"/>
              <a:t>Lemma: </a:t>
            </a:r>
            <a:r>
              <a:rPr lang="en-US" dirty="0" err="1"/>
              <a:t>Π</a:t>
            </a:r>
            <a:r>
              <a:rPr lang="en-US" dirty="0"/>
              <a:t> = (GEN, </a:t>
            </a:r>
            <a:r>
              <a:rPr lang="en-US" dirty="0" err="1"/>
              <a:t>Enc</a:t>
            </a:r>
            <a:r>
              <a:rPr lang="en-US" dirty="0"/>
              <a:t>, Dec) over M is perfectly secret </a:t>
            </a:r>
            <a:r>
              <a:rPr lang="en-US" i="1" dirty="0" err="1"/>
              <a:t>iff</a:t>
            </a:r>
            <a:r>
              <a:rPr lang="en-US" dirty="0"/>
              <a:t> for every probability distribution over M, every m in M, c in C with </a:t>
            </a:r>
            <a:r>
              <a:rPr lang="en-US" dirty="0" err="1"/>
              <a:t>Pr</a:t>
            </a:r>
            <a:r>
              <a:rPr lang="en-US" dirty="0"/>
              <a:t>[C = c] &gt; 0: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smtClean="0"/>
              <a:t>[C </a:t>
            </a:r>
            <a:r>
              <a:rPr lang="en-US" dirty="0"/>
              <a:t>= </a:t>
            </a:r>
            <a:r>
              <a:rPr lang="en-US" dirty="0" smtClean="0"/>
              <a:t>c </a:t>
            </a:r>
            <a:r>
              <a:rPr lang="en-US" dirty="0"/>
              <a:t>| </a:t>
            </a:r>
            <a:r>
              <a:rPr lang="en-US" dirty="0" smtClean="0"/>
              <a:t>M </a:t>
            </a:r>
            <a:r>
              <a:rPr lang="en-US" dirty="0"/>
              <a:t>= </a:t>
            </a:r>
            <a:r>
              <a:rPr lang="en-US" dirty="0" smtClean="0"/>
              <a:t>m] </a:t>
            </a:r>
            <a:r>
              <a:rPr lang="en-US" dirty="0"/>
              <a:t>= </a:t>
            </a:r>
            <a:r>
              <a:rPr lang="en-US" dirty="0" err="1"/>
              <a:t>Pr</a:t>
            </a:r>
            <a:r>
              <a:rPr lang="en-US" dirty="0" smtClean="0"/>
              <a:t>[C </a:t>
            </a:r>
            <a:r>
              <a:rPr lang="en-US" dirty="0"/>
              <a:t>= </a:t>
            </a:r>
            <a:r>
              <a:rPr lang="en-US" dirty="0" smtClean="0"/>
              <a:t>c]</a:t>
            </a:r>
            <a:endParaRPr lang="en-US" sz="80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8766" y="4196528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Proof: </a:t>
            </a:r>
            <a:br>
              <a:rPr lang="en-US" sz="3200" dirty="0">
                <a:solidFill>
                  <a:srgbClr val="FFFF00"/>
                </a:solidFill>
              </a:rPr>
            </a:br>
            <a:endParaRPr lang="en-US" sz="9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756716"/>
            <a:ext cx="8229600" cy="173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both sides by </a:t>
            </a:r>
            <a:r>
              <a:rPr lang="en-US" dirty="0" err="1" smtClean="0"/>
              <a:t>Pr</a:t>
            </a:r>
            <a:r>
              <a:rPr lang="en-US" dirty="0" smtClean="0"/>
              <a:t>[M = m]/</a:t>
            </a:r>
            <a:r>
              <a:rPr lang="en-US" dirty="0" err="1" smtClean="0"/>
              <a:t>Pr</a:t>
            </a:r>
            <a:r>
              <a:rPr lang="en-US" dirty="0" smtClean="0"/>
              <a:t>[C = c]:</a:t>
            </a:r>
            <a:br>
              <a:rPr lang="en-US" dirty="0" smtClean="0"/>
            </a:br>
            <a:r>
              <a:rPr lang="en-US" dirty="0" err="1" smtClean="0"/>
              <a:t>Pr</a:t>
            </a:r>
            <a:r>
              <a:rPr lang="en-US" dirty="0" smtClean="0"/>
              <a:t> [C=</a:t>
            </a:r>
            <a:r>
              <a:rPr lang="en-US" dirty="0" err="1" smtClean="0"/>
              <a:t>c|M</a:t>
            </a:r>
            <a:r>
              <a:rPr lang="en-US" dirty="0" smtClean="0"/>
              <a:t>=m]*</a:t>
            </a:r>
            <a:r>
              <a:rPr lang="en-US" dirty="0" err="1" smtClean="0"/>
              <a:t>Pr</a:t>
            </a:r>
            <a:r>
              <a:rPr lang="en-US" dirty="0"/>
              <a:t>[</a:t>
            </a:r>
            <a:r>
              <a:rPr lang="en-US" dirty="0" smtClean="0"/>
              <a:t>M=m</a:t>
            </a:r>
            <a:r>
              <a:rPr lang="en-US" dirty="0"/>
              <a:t>]/</a:t>
            </a:r>
            <a:r>
              <a:rPr lang="en-US" dirty="0" err="1"/>
              <a:t>Pr</a:t>
            </a:r>
            <a:r>
              <a:rPr lang="en-US" dirty="0"/>
              <a:t>[C = c]</a:t>
            </a:r>
            <a:r>
              <a:rPr lang="en-US" dirty="0" smtClean="0"/>
              <a:t> = </a:t>
            </a:r>
            <a:r>
              <a:rPr lang="en-US" dirty="0" err="1" smtClean="0"/>
              <a:t>Pr</a:t>
            </a:r>
            <a:r>
              <a:rPr lang="en-US" dirty="0" smtClean="0"/>
              <a:t>[M = m] = </a:t>
            </a:r>
            <a:r>
              <a:rPr lang="en-US" dirty="0" err="1" smtClean="0"/>
              <a:t>Pr</a:t>
            </a:r>
            <a:r>
              <a:rPr lang="en-US" dirty="0" smtClean="0"/>
              <a:t>[M=</a:t>
            </a:r>
            <a:r>
              <a:rPr lang="en-US" dirty="0" err="1" smtClean="0"/>
              <a:t>m|C</a:t>
            </a:r>
            <a:r>
              <a:rPr lang="en-US" dirty="0" smtClean="0"/>
              <a:t> =c]               (Bayes’)       #</a:t>
            </a:r>
            <a:endParaRPr lang="en-US" sz="80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1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</a:t>
            </a:r>
            <a:r>
              <a:rPr lang="en-US" dirty="0" err="1" smtClean="0"/>
              <a:t>Indistinguishability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Π</a:t>
            </a:r>
            <a:r>
              <a:rPr lang="en-US" dirty="0"/>
              <a:t> = (GEN, </a:t>
            </a:r>
            <a:r>
              <a:rPr lang="en-US" dirty="0" err="1"/>
              <a:t>Enc</a:t>
            </a:r>
            <a:r>
              <a:rPr lang="en-US" dirty="0"/>
              <a:t>, Dec) </a:t>
            </a:r>
            <a:r>
              <a:rPr lang="en-US" dirty="0" smtClean="0"/>
              <a:t> over  M is perfectly secret </a:t>
            </a:r>
            <a:r>
              <a:rPr lang="en-US" dirty="0" err="1" smtClean="0"/>
              <a:t>iff</a:t>
            </a:r>
            <a:r>
              <a:rPr lang="en-US" dirty="0" smtClean="0"/>
              <a:t> for every prob. Distribution over M, every 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in M and every c in 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</a:t>
            </a:r>
            <a:r>
              <a:rPr lang="en-US" dirty="0" smtClean="0"/>
              <a:t>[C = c| M = m</a:t>
            </a:r>
            <a:r>
              <a:rPr lang="en-US" baseline="-25000" dirty="0" smtClean="0"/>
              <a:t>0</a:t>
            </a:r>
            <a:r>
              <a:rPr lang="en-US" dirty="0" smtClean="0"/>
              <a:t>] = </a:t>
            </a:r>
            <a:r>
              <a:rPr lang="en-US" dirty="0" err="1" smtClean="0"/>
              <a:t>Pr</a:t>
            </a:r>
            <a:r>
              <a:rPr lang="en-US" dirty="0" smtClean="0"/>
              <a:t>[C = c | M = m</a:t>
            </a:r>
            <a:r>
              <a:rPr lang="en-US" baseline="-25000" dirty="0" smtClean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Adversarial </a:t>
            </a:r>
            <a:r>
              <a:rPr lang="en-US" dirty="0" err="1"/>
              <a:t>Indistinguishability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an adversary A, perfect security is defined as the inability of A of distinguishing c for a given m from another c` for m`. We define the adversarial </a:t>
            </a:r>
            <a:r>
              <a:rPr lang="en-US" dirty="0" err="1" smtClean="0"/>
              <a:t>indistinguishability</a:t>
            </a:r>
            <a:r>
              <a:rPr lang="en-US" dirty="0" smtClean="0"/>
              <a:t> as a game 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 </a:t>
            </a:r>
            <a:r>
              <a:rPr lang="en-US" baseline="-25000" dirty="0" err="1"/>
              <a:t>Π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outputs 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in M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/>
              <a:t>Gen; b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/>
              <a:t> {0,1}; c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/>
              <a:t>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dirty="0" smtClean="0"/>
              <a:t>) is given to A</a:t>
            </a:r>
          </a:p>
          <a:p>
            <a:pPr lvl="1"/>
            <a:r>
              <a:rPr lang="en-US" dirty="0" smtClean="0"/>
              <a:t>A outputs b`</a:t>
            </a:r>
          </a:p>
          <a:p>
            <a:pPr lvl="1"/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 </a:t>
            </a:r>
            <a:r>
              <a:rPr lang="en-US" baseline="-25000" dirty="0" err="1"/>
              <a:t>Π</a:t>
            </a:r>
            <a:r>
              <a:rPr lang="en-US" dirty="0"/>
              <a:t> </a:t>
            </a:r>
            <a:r>
              <a:rPr lang="en-US" dirty="0" smtClean="0"/>
              <a:t>= 1 </a:t>
            </a:r>
            <a:r>
              <a:rPr lang="en-US" dirty="0" err="1" smtClean="0"/>
              <a:t>iff</a:t>
            </a:r>
            <a:r>
              <a:rPr lang="en-US" dirty="0" smtClean="0"/>
              <a:t> b` = b and 0 otherwise.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65154" y="336372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eav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3745" y="528665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eav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8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Adversarial </a:t>
            </a:r>
            <a:r>
              <a:rPr lang="en-US" dirty="0" err="1"/>
              <a:t>Indistinguishability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Def.: </a:t>
            </a:r>
            <a:r>
              <a:rPr lang="en-US" dirty="0" err="1" smtClean="0"/>
              <a:t>Π</a:t>
            </a:r>
            <a:r>
              <a:rPr lang="en-US" dirty="0" smtClean="0"/>
              <a:t> </a:t>
            </a:r>
            <a:r>
              <a:rPr lang="en-US" dirty="0"/>
              <a:t>= (GEN, </a:t>
            </a:r>
            <a:r>
              <a:rPr lang="en-US" dirty="0" err="1"/>
              <a:t>Enc</a:t>
            </a:r>
            <a:r>
              <a:rPr lang="en-US" dirty="0"/>
              <a:t>, Dec) </a:t>
            </a:r>
            <a:r>
              <a:rPr lang="en-US" dirty="0" smtClean="0"/>
              <a:t>over M is perfectly secret </a:t>
            </a:r>
            <a:r>
              <a:rPr lang="en-US" dirty="0" err="1" smtClean="0"/>
              <a:t>iff</a:t>
            </a:r>
            <a:r>
              <a:rPr lang="en-US" dirty="0" smtClean="0"/>
              <a:t> for every A it holds that 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Pr</a:t>
            </a:r>
            <a:r>
              <a:rPr lang="en-US" dirty="0" smtClean="0"/>
              <a:t> [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/>
              <a:t>, </a:t>
            </a:r>
            <a:r>
              <a:rPr lang="en-US" baseline="-25000" dirty="0" err="1"/>
              <a:t>Π</a:t>
            </a:r>
            <a:r>
              <a:rPr lang="en-US" dirty="0"/>
              <a:t> </a:t>
            </a:r>
            <a:r>
              <a:rPr lang="en-US" dirty="0" smtClean="0"/>
              <a:t>= 1 ] = 1/2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6517" y="25986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2F2F2"/>
                </a:solidFill>
              </a:rPr>
              <a:t>eav</a:t>
            </a:r>
            <a:endParaRPr 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8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 and 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a = {a</a:t>
            </a:r>
            <a:r>
              <a:rPr lang="en-US" baseline="-25000" dirty="0" smtClean="0"/>
              <a:t>0</a:t>
            </a:r>
            <a:r>
              <a:rPr lang="en-US" dirty="0" smtClean="0"/>
              <a:t>, … a</a:t>
            </a:r>
            <a:r>
              <a:rPr lang="en-US" i="1" baseline="-25000" dirty="0" smtClean="0">
                <a:latin typeface="Times"/>
                <a:cs typeface="Times"/>
              </a:rPr>
              <a:t>l</a:t>
            </a:r>
            <a:r>
              <a:rPr lang="en-US" dirty="0" smtClean="0"/>
              <a:t>} and b = {b</a:t>
            </a:r>
            <a:r>
              <a:rPr lang="en-US" i="1" baseline="-25000" dirty="0" smtClean="0"/>
              <a:t>0</a:t>
            </a:r>
            <a:r>
              <a:rPr lang="en-US" dirty="0" smtClean="0"/>
              <a:t>,… </a:t>
            </a:r>
            <a:r>
              <a:rPr lang="en-US" dirty="0" err="1" smtClean="0"/>
              <a:t>b</a:t>
            </a:r>
            <a:r>
              <a:rPr lang="en-US" i="1" baseline="-25000" dirty="0" err="1" smtClean="0">
                <a:latin typeface="Times"/>
                <a:cs typeface="Times"/>
              </a:rPr>
              <a:t>l</a:t>
            </a:r>
            <a:r>
              <a:rPr lang="en-US" dirty="0" smtClean="0"/>
              <a:t>} be two binary strings, 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/>
              </a:rPr>
              <a:t></a:t>
            </a:r>
            <a:r>
              <a:rPr lang="en-US" dirty="0" err="1" smtClean="0"/>
              <a:t>b</a:t>
            </a:r>
            <a:r>
              <a:rPr lang="en-US" dirty="0" smtClean="0"/>
              <a:t> be the bitwise </a:t>
            </a:r>
            <a:r>
              <a:rPr lang="en-US" dirty="0" err="1" smtClean="0"/>
              <a:t>xor</a:t>
            </a:r>
            <a:r>
              <a:rPr lang="en-US" dirty="0" smtClean="0"/>
              <a:t> of a and b. OTP is defined as:</a:t>
            </a:r>
          </a:p>
          <a:p>
            <a:pPr lvl="1"/>
            <a:r>
              <a:rPr lang="en-US" dirty="0" smtClean="0"/>
              <a:t>Fix </a:t>
            </a:r>
            <a:r>
              <a:rPr lang="en-US" i="1" dirty="0" smtClean="0">
                <a:latin typeface="Times"/>
                <a:cs typeface="Times"/>
              </a:rPr>
              <a:t>l</a:t>
            </a:r>
            <a:r>
              <a:rPr lang="en-US" i="1" dirty="0" smtClean="0"/>
              <a:t> </a:t>
            </a:r>
            <a:r>
              <a:rPr lang="en-US" dirty="0" smtClean="0"/>
              <a:t>&gt; 0, M, K, C are equal to {0, 1}</a:t>
            </a:r>
            <a:r>
              <a:rPr lang="en-US" i="1" baseline="30000" dirty="0" smtClean="0">
                <a:latin typeface="Times"/>
                <a:cs typeface="Times"/>
              </a:rPr>
              <a:t>l</a:t>
            </a:r>
          </a:p>
          <a:p>
            <a:pPr lvl="1"/>
            <a:r>
              <a:rPr lang="en-US" dirty="0" smtClean="0"/>
              <a:t>Gen chooses uniformly from </a:t>
            </a:r>
            <a:r>
              <a:rPr lang="en-US" dirty="0"/>
              <a:t>{0, 1}</a:t>
            </a:r>
            <a:r>
              <a:rPr lang="en-US" i="1" baseline="30000" dirty="0">
                <a:latin typeface="Times"/>
                <a:cs typeface="Times"/>
              </a:rPr>
              <a:t>l</a:t>
            </a: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 = given k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dirty="0" smtClean="0"/>
              <a:t>K and m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dirty="0" smtClean="0"/>
              <a:t>M output:</a:t>
            </a:r>
            <a:br>
              <a:rPr lang="en-US" dirty="0" smtClean="0"/>
            </a:br>
            <a:r>
              <a:rPr lang="en-US" dirty="0" smtClean="0"/>
              <a:t>         c := </a:t>
            </a:r>
            <a:r>
              <a:rPr lang="en-US" dirty="0" err="1" smtClean="0"/>
              <a:t>k</a:t>
            </a:r>
            <a:r>
              <a:rPr lang="en-US" dirty="0" err="1" smtClean="0">
                <a:sym typeface="Symbol"/>
              </a:rPr>
              <a:t></a:t>
            </a:r>
            <a:r>
              <a:rPr lang="en-US" dirty="0" err="1" smtClean="0"/>
              <a:t>m</a:t>
            </a:r>
            <a:endParaRPr lang="en-US" dirty="0"/>
          </a:p>
          <a:p>
            <a:pPr lvl="1"/>
            <a:r>
              <a:rPr lang="en-US" dirty="0" smtClean="0"/>
              <a:t>Dec: given k in K and c in C, output</a:t>
            </a:r>
            <a:br>
              <a:rPr lang="en-US" dirty="0" smtClean="0"/>
            </a:br>
            <a:r>
              <a:rPr lang="en-US" dirty="0" smtClean="0"/>
              <a:t>         m := </a:t>
            </a:r>
            <a:r>
              <a:rPr lang="en-US" dirty="0" err="1" smtClean="0"/>
              <a:t>k</a:t>
            </a:r>
            <a:r>
              <a:rPr lang="en-US" dirty="0" err="1" smtClean="0">
                <a:sym typeface="Symbol"/>
              </a:rPr>
              <a:t></a:t>
            </a:r>
            <a:r>
              <a:rPr lang="en-US" dirty="0" err="1" smtClean="0"/>
              <a:t>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and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Theorem: OTP </a:t>
            </a:r>
            <a:r>
              <a:rPr lang="en-US" smtClean="0"/>
              <a:t>is </a:t>
            </a:r>
            <a:r>
              <a:rPr lang="en-US" smtClean="0"/>
              <a:t>perfectly </a:t>
            </a:r>
            <a:r>
              <a:rPr lang="en-US" dirty="0" smtClean="0"/>
              <a:t>secret!</a:t>
            </a:r>
          </a:p>
          <a:p>
            <a:pPr lvl="1"/>
            <a:r>
              <a:rPr lang="en-US" dirty="0" smtClean="0">
                <a:solidFill>
                  <a:srgbClr val="00FD00"/>
                </a:solidFill>
              </a:rPr>
              <a:t>Proof: homework!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	Often time we have more than one message</a:t>
            </a:r>
          </a:p>
          <a:p>
            <a:pPr lvl="1"/>
            <a:r>
              <a:rPr lang="en-US" dirty="0" smtClean="0"/>
              <a:t>Studying security notions under two messages is also important and interesting</a:t>
            </a:r>
          </a:p>
          <a:p>
            <a:pPr lvl="1"/>
            <a:r>
              <a:rPr lang="en-US" dirty="0" smtClean="0"/>
              <a:t>Does OTP provide security (e.g., perfect secrecy) under two messages; say m, m`?</a:t>
            </a:r>
          </a:p>
          <a:p>
            <a:pPr lvl="2"/>
            <a:r>
              <a:rPr lang="en-US" dirty="0" smtClean="0">
                <a:solidFill>
                  <a:srgbClr val="00FD00"/>
                </a:solidFill>
              </a:rPr>
              <a:t>Board </a:t>
            </a:r>
            <a:endParaRPr lang="en-US" dirty="0">
              <a:solidFill>
                <a:srgbClr val="00FD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are the shortcomings of OTP?</a:t>
            </a:r>
          </a:p>
          <a:p>
            <a:pPr lvl="1"/>
            <a:r>
              <a:rPr lang="en-US" dirty="0" smtClean="0"/>
              <a:t>Long keys that require true randomness,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I used this for 600 requirements?</a:t>
            </a:r>
          </a:p>
          <a:p>
            <a:pPr lvl="1"/>
            <a:r>
              <a:rPr lang="en-US" dirty="0" smtClean="0"/>
              <a:t>Yes</a:t>
            </a:r>
          </a:p>
          <a:p>
            <a:r>
              <a:rPr lang="en-US" dirty="0" smtClean="0"/>
              <a:t>Can I use this for master’s thesis?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Can I use this for my master’s project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Same expectations and deliverables (c.f. next)</a:t>
            </a:r>
          </a:p>
          <a:p>
            <a:pPr lvl="1"/>
            <a:r>
              <a:rPr lang="en-US" dirty="0" smtClean="0"/>
              <a:t>2-4 students can make a team (3 recommended)</a:t>
            </a:r>
          </a:p>
          <a:p>
            <a:pPr lvl="1"/>
            <a:r>
              <a:rPr lang="en-US" dirty="0" smtClean="0"/>
              <a:t>Have to obtain B+ (overall) to use the project in this course for M.Sc.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Claude Shannon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 smtClean="0"/>
              <a:t>Claude_Shannon</a:t>
            </a:r>
            <a:endParaRPr lang="en-US" dirty="0" smtClean="0"/>
          </a:p>
          <a:p>
            <a:r>
              <a:rPr lang="en-US" dirty="0" smtClean="0"/>
              <a:t>Bayes’ theorem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Bayes'</a:t>
            </a:r>
            <a:r>
              <a:rPr lang="en-US" dirty="0" err="1" smtClean="0"/>
              <a:t>_theorem</a:t>
            </a:r>
            <a:endParaRPr lang="en-US" dirty="0" smtClean="0"/>
          </a:p>
          <a:p>
            <a:r>
              <a:rPr lang="en-US" dirty="0" smtClean="0"/>
              <a:t>History of cryptography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 smtClean="0"/>
              <a:t>History_of_cryptography</a:t>
            </a:r>
            <a:endParaRPr lang="en-US" dirty="0" smtClean="0"/>
          </a:p>
          <a:p>
            <a:r>
              <a:rPr lang="en-US" dirty="0" smtClean="0"/>
              <a:t>Chapter 1 and 2 of Katz and </a:t>
            </a:r>
            <a:r>
              <a:rPr lang="en-US" dirty="0" err="1" smtClean="0"/>
              <a:t>Lindell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Expectations: a project on cryptography or computer security (broadly defined)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Deliverables: 3 equally important reports</a:t>
            </a:r>
          </a:p>
          <a:p>
            <a:pPr lvl="1"/>
            <a:r>
              <a:rPr lang="en-US" dirty="0" smtClean="0"/>
              <a:t>Proposal, midterm, and final report. </a:t>
            </a:r>
          </a:p>
          <a:p>
            <a:pPr lvl="1"/>
            <a:r>
              <a:rPr lang="en-US" dirty="0" smtClean="0"/>
              <a:t>One project presentation</a:t>
            </a:r>
            <a:r>
              <a:rPr lang="en-US" dirty="0"/>
              <a:t> </a:t>
            </a:r>
            <a:r>
              <a:rPr lang="en-US" dirty="0" smtClean="0"/>
              <a:t>(in office hours)</a:t>
            </a:r>
          </a:p>
          <a:p>
            <a:endParaRPr lang="en-US" dirty="0"/>
          </a:p>
          <a:p>
            <a:r>
              <a:rPr lang="en-US" dirty="0" smtClean="0"/>
              <a:t>If you cannot find topic, come to my OH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Proposal due by Feb 4</a:t>
            </a:r>
            <a:r>
              <a:rPr lang="en-US" baseline="30000" dirty="0" smtClean="0"/>
              <a:t>th</a:t>
            </a:r>
            <a:r>
              <a:rPr lang="en-US" dirty="0" smtClean="0"/>
              <a:t>. Should include</a:t>
            </a:r>
          </a:p>
          <a:p>
            <a:pPr lvl="1"/>
            <a:r>
              <a:rPr lang="en-US" dirty="0" smtClean="0"/>
              <a:t>Who is doing the project? </a:t>
            </a:r>
          </a:p>
          <a:p>
            <a:pPr lvl="1"/>
            <a:r>
              <a:rPr lang="en-US" dirty="0" smtClean="0"/>
              <a:t>What project you will do? (title)</a:t>
            </a:r>
          </a:p>
          <a:p>
            <a:pPr lvl="1"/>
            <a:r>
              <a:rPr lang="en-US" dirty="0" smtClean="0"/>
              <a:t>Why do you want to do this project?</a:t>
            </a:r>
          </a:p>
          <a:p>
            <a:pPr lvl="1"/>
            <a:r>
              <a:rPr lang="en-US" dirty="0" smtClean="0"/>
              <a:t>What is the expected outcome of the project?</a:t>
            </a:r>
          </a:p>
          <a:p>
            <a:pPr lvl="1"/>
            <a:r>
              <a:rPr lang="en-US" dirty="0" smtClean="0"/>
              <a:t>How are you going to do this project?</a:t>
            </a:r>
          </a:p>
          <a:p>
            <a:pPr lvl="1"/>
            <a:r>
              <a:rPr lang="en-US" dirty="0" smtClean="0"/>
              <a:t>What are the challenges you will address?</a:t>
            </a:r>
          </a:p>
          <a:p>
            <a:r>
              <a:rPr lang="en-US" dirty="0" smtClean="0"/>
              <a:t>If you want to discuss topics, come to OH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9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“art of writing/solving codes”</a:t>
            </a:r>
          </a:p>
          <a:p>
            <a:pPr lvl="1"/>
            <a:r>
              <a:rPr lang="en-US" dirty="0" smtClean="0"/>
              <a:t>Historical definition, less relevant today.</a:t>
            </a:r>
          </a:p>
          <a:p>
            <a:pPr lvl="1"/>
            <a:r>
              <a:rPr lang="en-US" dirty="0" smtClean="0"/>
              <a:t>Kind: art vs. theory (science)</a:t>
            </a:r>
          </a:p>
          <a:p>
            <a:pPr lvl="1"/>
            <a:r>
              <a:rPr lang="en-US" dirty="0"/>
              <a:t>Use: communication vs.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Dates back to 2000 B.C.</a:t>
            </a:r>
          </a:p>
          <a:p>
            <a:pPr lvl="1"/>
            <a:r>
              <a:rPr lang="en-US" dirty="0" smtClean="0"/>
              <a:t>Pen and paper cryptography: Caesar</a:t>
            </a:r>
          </a:p>
          <a:p>
            <a:pPr lvl="1"/>
            <a:r>
              <a:rPr lang="en-US" dirty="0" smtClean="0"/>
              <a:t>Cipher machines: Enigma, Red and Purple</a:t>
            </a:r>
          </a:p>
          <a:p>
            <a:pPr lvl="1"/>
            <a:r>
              <a:rPr lang="en-US" dirty="0" smtClean="0"/>
              <a:t>Computers:  DES, RSA, </a:t>
            </a:r>
            <a:r>
              <a:rPr lang="en-US" dirty="0" err="1" smtClean="0"/>
              <a:t>ElGamal</a:t>
            </a:r>
            <a:r>
              <a:rPr lang="en-US" dirty="0" smtClean="0"/>
              <a:t>, AES,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means of secure communication</a:t>
            </a:r>
          </a:p>
          <a:p>
            <a:pPr lvl="1"/>
            <a:r>
              <a:rPr lang="en-US" dirty="0" smtClean="0"/>
              <a:t>Private key encryption; 2 parties share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Message scrambling: encryption using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Scrambled message over insecure channel</a:t>
            </a:r>
          </a:p>
          <a:p>
            <a:pPr lvl="1"/>
            <a:r>
              <a:rPr lang="en-US" dirty="0" smtClean="0"/>
              <a:t>Message unscramble: decrypt using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Terms: plaintext, </a:t>
            </a:r>
            <a:r>
              <a:rPr lang="en-US" dirty="0" err="1" smtClean="0"/>
              <a:t>ciphertext</a:t>
            </a:r>
            <a:r>
              <a:rPr lang="en-US" dirty="0" smtClean="0"/>
              <a:t>, key (</a:t>
            </a:r>
            <a:r>
              <a:rPr lang="en-US" i="1" dirty="0" smtClean="0"/>
              <a:t>k</a:t>
            </a:r>
            <a:r>
              <a:rPr lang="en-US" dirty="0" smtClean="0"/>
              <a:t>), </a:t>
            </a:r>
            <a:r>
              <a:rPr lang="en-US" dirty="0" err="1" smtClean="0"/>
              <a:t>keyspace</a:t>
            </a:r>
            <a:r>
              <a:rPr lang="en-US" dirty="0" smtClean="0"/>
              <a:t>, encryption (</a:t>
            </a:r>
            <a:r>
              <a:rPr lang="en-US" dirty="0" err="1" smtClean="0"/>
              <a:t>Enc</a:t>
            </a:r>
            <a:r>
              <a:rPr lang="en-US" dirty="0" smtClean="0"/>
              <a:t>), decryption (Dec), key generation (Gen).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Plaintext: m in M 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c in C</a:t>
            </a:r>
          </a:p>
          <a:p>
            <a:r>
              <a:rPr lang="en-US" dirty="0"/>
              <a:t>Gen: k = {0,1</a:t>
            </a:r>
            <a:r>
              <a:rPr lang="en-US" dirty="0" smtClean="0"/>
              <a:t>}</a:t>
            </a:r>
            <a:r>
              <a:rPr lang="en-US" i="1" baseline="30000" dirty="0">
                <a:latin typeface="Times"/>
                <a:cs typeface="Times"/>
              </a:rPr>
              <a:t>l</a:t>
            </a:r>
            <a:endParaRPr lang="en-US" i="1" dirty="0" smtClean="0">
              <a:latin typeface="Times"/>
              <a:cs typeface="Times"/>
            </a:endParaRPr>
          </a:p>
          <a:p>
            <a:r>
              <a:rPr lang="en-US" dirty="0" smtClean="0"/>
              <a:t>Encryption algorithm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 = c</a:t>
            </a:r>
          </a:p>
          <a:p>
            <a:r>
              <a:rPr lang="en-US" dirty="0" smtClean="0"/>
              <a:t>Decryption algorithm Dec</a:t>
            </a:r>
            <a:r>
              <a:rPr lang="en-US" baseline="-25000" dirty="0" smtClean="0"/>
              <a:t>k</a:t>
            </a:r>
            <a:r>
              <a:rPr lang="en-US" dirty="0" smtClean="0"/>
              <a:t>(c) = m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: all possible keys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Kerckhoffs</a:t>
            </a:r>
            <a:r>
              <a:rPr lang="en-US" dirty="0" smtClean="0"/>
              <a:t>’ Principle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“Security relies on the secrecy of the key”</a:t>
            </a:r>
          </a:p>
          <a:p>
            <a:r>
              <a:rPr lang="en-US" dirty="0" smtClean="0"/>
              <a:t>But why is it important?</a:t>
            </a:r>
          </a:p>
          <a:p>
            <a:pPr lvl="1"/>
            <a:r>
              <a:rPr lang="en-US" dirty="0" smtClean="0"/>
              <a:t>Much easier to main secrets than algorithms</a:t>
            </a:r>
          </a:p>
          <a:p>
            <a:pPr lvl="1"/>
            <a:r>
              <a:rPr lang="en-US" dirty="0" smtClean="0"/>
              <a:t>Much easier to change keys than algorithms</a:t>
            </a:r>
          </a:p>
          <a:p>
            <a:pPr lvl="1"/>
            <a:r>
              <a:rPr lang="en-US" dirty="0" smtClean="0"/>
              <a:t>Easier to use multiple keys than multiple algorithms for many pairs of users.</a:t>
            </a:r>
          </a:p>
          <a:p>
            <a:r>
              <a:rPr lang="en-US" dirty="0" smtClean="0"/>
              <a:t>Embodied in open cryptographic design</a:t>
            </a:r>
          </a:p>
          <a:p>
            <a:pPr lvl="1"/>
            <a:r>
              <a:rPr lang="en-US" dirty="0" smtClean="0"/>
              <a:t>Published designs are stronger, better for security flaws, keys not part of code, standard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1233</Words>
  <Application>Microsoft Macintosh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Applied Cryptography and Computer Security</vt:lpstr>
      <vt:lpstr>Q&amp;A</vt:lpstr>
      <vt:lpstr>More on Project</vt:lpstr>
      <vt:lpstr>More on Project</vt:lpstr>
      <vt:lpstr>Introduction to Cryptography</vt:lpstr>
      <vt:lpstr>Historical Overview</vt:lpstr>
      <vt:lpstr>Historical Cryptography</vt:lpstr>
      <vt:lpstr>Definitions</vt:lpstr>
      <vt:lpstr>Kerckhoffs’ Principle </vt:lpstr>
      <vt:lpstr>Attack Scenarios</vt:lpstr>
      <vt:lpstr>Principles of Modern Crypto</vt:lpstr>
      <vt:lpstr>Perfectly-Secret Encryption</vt:lpstr>
      <vt:lpstr>Perfectly-Secret Encryption</vt:lpstr>
      <vt:lpstr>Perfectly Secret Encryption </vt:lpstr>
      <vt:lpstr>Perfect Indistinguishability </vt:lpstr>
      <vt:lpstr>Adversarial Indistinguishability </vt:lpstr>
      <vt:lpstr>Adversarial Indistinguishability </vt:lpstr>
      <vt:lpstr>One-Time Pad and PS</vt:lpstr>
      <vt:lpstr>One-Time Pad and PS</vt:lpstr>
      <vt:lpstr>Further 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and Computer Security</dc:title>
  <dc:creator>Aziz Mohaisen</dc:creator>
  <cp:lastModifiedBy>Aziz Mohaisen</cp:lastModifiedBy>
  <cp:revision>206</cp:revision>
  <cp:lastPrinted>2016-01-29T15:05:31Z</cp:lastPrinted>
  <dcterms:created xsi:type="dcterms:W3CDTF">2016-01-25T23:15:13Z</dcterms:created>
  <dcterms:modified xsi:type="dcterms:W3CDTF">2016-01-29T15:28:10Z</dcterms:modified>
</cp:coreProperties>
</file>