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1" r:id="rId1"/>
  </p:sldMasterIdLst>
  <p:notesMasterIdLst>
    <p:notesMasterId r:id="rId23"/>
  </p:notesMasterIdLst>
  <p:sldIdLst>
    <p:sldId id="296" r:id="rId2"/>
    <p:sldId id="366" r:id="rId3"/>
    <p:sldId id="377" r:id="rId4"/>
    <p:sldId id="385" r:id="rId5"/>
    <p:sldId id="399" r:id="rId6"/>
    <p:sldId id="400" r:id="rId7"/>
    <p:sldId id="394" r:id="rId8"/>
    <p:sldId id="388" r:id="rId9"/>
    <p:sldId id="391" r:id="rId10"/>
    <p:sldId id="389" r:id="rId11"/>
    <p:sldId id="387" r:id="rId12"/>
    <p:sldId id="395" r:id="rId13"/>
    <p:sldId id="390" r:id="rId14"/>
    <p:sldId id="392" r:id="rId15"/>
    <p:sldId id="393" r:id="rId16"/>
    <p:sldId id="396" r:id="rId17"/>
    <p:sldId id="398" r:id="rId18"/>
    <p:sldId id="397" r:id="rId19"/>
    <p:sldId id="376" r:id="rId20"/>
    <p:sldId id="290" r:id="rId21"/>
    <p:sldId id="3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3399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4368" autoAdjust="0"/>
  </p:normalViewPr>
  <p:slideViewPr>
    <p:cSldViewPr snapToGrid="0">
      <p:cViewPr>
        <p:scale>
          <a:sx n="62" d="100"/>
          <a:sy n="62" d="100"/>
        </p:scale>
        <p:origin x="16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AB63D-ECD5-47C5-B585-623991415540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9510A-0EB6-45BE-93F0-ACD79881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9510A-0EB6-45BE-93F0-ACD798818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9510A-0EB6-45BE-93F0-ACD798818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3" y="1"/>
            <a:ext cx="9144000" cy="37484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4763" y="-201762"/>
            <a:ext cx="9139239" cy="4098179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850550"/>
            <a:ext cx="5829300" cy="1872106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850550"/>
            <a:ext cx="2400300" cy="1872106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923EAA8-E83D-4CA9-B66E-EFDB3D9AF75B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4154519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8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097" y="1757680"/>
            <a:ext cx="7290055" cy="4023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E97D-EEE0-4DD2-A58F-12062EAF2F6C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niversity of Lethbrid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021"/>
            <a:ext cx="379984" cy="5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3E69-10FE-42B9-93A7-961E8577BB12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University of Lethbrid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021"/>
            <a:ext cx="379984" cy="5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41797"/>
            <a:ext cx="7290054" cy="1197220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539017"/>
            <a:ext cx="7290055" cy="4668600"/>
          </a:xfrm>
        </p:spPr>
        <p:txBody>
          <a:bodyPr/>
          <a:lstStyle>
            <a:lvl1pPr>
              <a:defRPr sz="2400">
                <a:solidFill>
                  <a:srgbClr val="A50021"/>
                </a:solidFill>
              </a:defRPr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0E82-CAD5-424D-9358-D9811A525582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niversity of Lethbrid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021"/>
            <a:ext cx="379984" cy="5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23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3EBA-DAA8-42EA-BDB2-A4C07A05C625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1945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757680"/>
            <a:ext cx="3566160" cy="4023360"/>
          </a:xfr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57680"/>
            <a:ext cx="3566160" cy="4023360"/>
          </a:xfr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FD32-3CE8-498C-85E2-C3D827AF8DDA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64856" y="6481499"/>
            <a:ext cx="730250" cy="274320"/>
          </a:xfrm>
        </p:spPr>
        <p:txBody>
          <a:bodyPr/>
          <a:lstStyle>
            <a:lvl1pPr algn="r">
              <a:defRPr/>
            </a:lvl1pPr>
          </a:lstStyle>
          <a:p>
            <a:fld id="{66C3F999-F2B2-4D34-B825-525AFD681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Image result for University of Lethbrid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021"/>
            <a:ext cx="379984" cy="5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95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21945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732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561388"/>
            <a:ext cx="3566160" cy="3341572"/>
          </a:xfr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17732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561388"/>
            <a:ext cx="3566160" cy="3341572"/>
          </a:xfr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F70B-82E7-4C31-9AFA-6AFB0FDA43B6}" type="datetime1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Image result for University of Lethbrid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021"/>
            <a:ext cx="379984" cy="5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43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5968-B954-4489-B90A-9BE7196FBD6E}" type="datetime1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University of Lethbrid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021"/>
            <a:ext cx="379984" cy="5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1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D368-8940-4EA2-A9C6-08CDE663CA02}" type="datetime1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University of Lethbrid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021"/>
            <a:ext cx="379984" cy="5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0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22766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57912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01366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E5C1-377B-49DA-BAC1-F9BB2FAD2228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University of Lethbrid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021"/>
            <a:ext cx="379984" cy="5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43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EA38-2235-4FE4-8AF5-E0D0AD4063BC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21945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5768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9C4032C-58C0-4D89-85B4-5ED395E5571E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C3F999-F2B2-4D34-B825-525AFD681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46056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0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amsoon.inayat@gmail.com" TargetMode="External"/><Relationship Id="rId2" Type="http://schemas.openxmlformats.org/officeDocument/2006/relationships/hyperlink" Target="mailto:samsoon.inayat@uleth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Quantitative tools to analyze two-photon based calcium imaging data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Samsoon Inayat</a:t>
            </a:r>
          </a:p>
          <a:p>
            <a:r>
              <a:rPr lang="en-US" sz="2400" dirty="0"/>
              <a:t>Postdoctoral Fellow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Labs of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Dr. Majid </a:t>
            </a:r>
            <a:r>
              <a:rPr lang="en-US" sz="2400" dirty="0" err="1">
                <a:solidFill>
                  <a:srgbClr val="C00000"/>
                </a:solidFill>
              </a:rPr>
              <a:t>Mohajerani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Dr. Bruce McNaughton</a:t>
            </a:r>
          </a:p>
          <a:p>
            <a:r>
              <a:rPr lang="en-US" sz="2400" dirty="0"/>
              <a:t>May 27</a:t>
            </a:r>
            <a:r>
              <a:rPr lang="en-US" sz="2400" baseline="30000" dirty="0"/>
              <a:t>th</a:t>
            </a:r>
            <a:r>
              <a:rPr lang="en-US" sz="2400" dirty="0"/>
              <a:t>,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" y="4786603"/>
            <a:ext cx="1090930" cy="1470839"/>
          </a:xfrm>
          <a:prstGeom prst="rect">
            <a:avLst/>
          </a:prstGeom>
        </p:spPr>
      </p:pic>
      <p:pic>
        <p:nvPicPr>
          <p:cNvPr id="4098" name="Picture 2" descr="Canadian Association for Neuroscience | Association canadienne des neuroscienc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1" y="5608320"/>
            <a:ext cx="3291838" cy="9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9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optics –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" y="1539017"/>
            <a:ext cx="4194583" cy="4838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1536" b="29838"/>
          <a:stretch/>
        </p:blipFill>
        <p:spPr>
          <a:xfrm>
            <a:off x="4369209" y="2427103"/>
            <a:ext cx="4712796" cy="23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 Steps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 </a:t>
            </a:r>
            <a:r>
              <a:rPr lang="en-US" dirty="0">
                <a:sym typeface="Wingdings" panose="05000000000000000000" pitchFamily="2" charset="2"/>
              </a:rPr>
              <a:t> Visualize Data Analysis to identify cells and obtain cellular signals</a:t>
            </a:r>
          </a:p>
          <a:p>
            <a:r>
              <a:rPr lang="en-US" dirty="0">
                <a:sym typeface="Wingdings" panose="05000000000000000000" pitchFamily="2" charset="2"/>
              </a:rPr>
              <a:t>Image Registration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Motion correction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Alignment between stacks from multiple days</a:t>
            </a:r>
          </a:p>
          <a:p>
            <a:r>
              <a:rPr lang="en-US" dirty="0">
                <a:sym typeface="Wingdings" panose="05000000000000000000" pitchFamily="2" charset="2"/>
              </a:rPr>
              <a:t>Segmentation and signal extraction</a:t>
            </a:r>
          </a:p>
          <a:p>
            <a:r>
              <a:rPr lang="en-US" dirty="0">
                <a:sym typeface="Wingdings" panose="05000000000000000000" pitchFamily="2" charset="2"/>
              </a:rPr>
              <a:t>Deconvolution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50" y="1780614"/>
            <a:ext cx="6689145" cy="4185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6451107"/>
            <a:ext cx="5185687" cy="208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39" y="6659185"/>
            <a:ext cx="3916463" cy="1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1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  <a:p>
            <a:r>
              <a:rPr lang="en-US" dirty="0"/>
              <a:t>Find average image and max image</a:t>
            </a:r>
          </a:p>
          <a:p>
            <a:r>
              <a:rPr lang="en-US" dirty="0"/>
              <a:t>Image Registration</a:t>
            </a:r>
          </a:p>
          <a:p>
            <a:r>
              <a:rPr lang="en-US" dirty="0"/>
              <a:t>Manual ROI drawing and obtaining signal</a:t>
            </a:r>
          </a:p>
          <a:p>
            <a:r>
              <a:rPr lang="en-US" dirty="0"/>
              <a:t>Using Cell Sort from Mark </a:t>
            </a:r>
            <a:r>
              <a:rPr lang="en-US" dirty="0" err="1"/>
              <a:t>Schnitzer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PCA</a:t>
            </a:r>
          </a:p>
          <a:p>
            <a:pPr lvl="1"/>
            <a:r>
              <a:rPr lang="en-US" dirty="0"/>
              <a:t>ICA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Deconvolution</a:t>
            </a:r>
          </a:p>
          <a:p>
            <a:r>
              <a:rPr lang="en-US" dirty="0"/>
              <a:t>Suite2P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Rigid-Body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Registration Algorithms</a:t>
            </a:r>
          </a:p>
          <a:p>
            <a:pPr lvl="1"/>
            <a:r>
              <a:rPr lang="en-US" dirty="0" err="1"/>
              <a:t>TurboReg</a:t>
            </a:r>
            <a:r>
              <a:rPr lang="en-US" dirty="0"/>
              <a:t> (ImageJ plug-in)</a:t>
            </a:r>
          </a:p>
          <a:p>
            <a:pPr lvl="1"/>
            <a:r>
              <a:rPr lang="en-US" dirty="0" err="1"/>
              <a:t>Imregister</a:t>
            </a:r>
            <a:r>
              <a:rPr lang="en-US" dirty="0"/>
              <a:t> (</a:t>
            </a:r>
            <a:r>
              <a:rPr lang="en-US" dirty="0" err="1"/>
              <a:t>Matlab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recent</a:t>
            </a:r>
            <a:endParaRPr lang="en-US" dirty="0"/>
          </a:p>
          <a:p>
            <a:pPr lvl="1"/>
            <a:r>
              <a:rPr lang="en-US" dirty="0"/>
              <a:t>Sub-pixel DFT approach (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By Manuel </a:t>
            </a:r>
            <a:r>
              <a:rPr lang="en-US" dirty="0" err="1"/>
              <a:t>Guizzar</a:t>
            </a:r>
            <a:endParaRPr lang="en-US" dirty="0"/>
          </a:p>
          <a:p>
            <a:r>
              <a:rPr lang="en-US" dirty="0"/>
              <a:t>Other Algorithms</a:t>
            </a:r>
          </a:p>
          <a:p>
            <a:pPr lvl="1"/>
            <a:r>
              <a:rPr lang="en-US" dirty="0"/>
              <a:t>HMM (</a:t>
            </a:r>
            <a:r>
              <a:rPr lang="en-US" dirty="0" err="1"/>
              <a:t>Dombeck</a:t>
            </a:r>
            <a:r>
              <a:rPr lang="en-US" dirty="0"/>
              <a:t> et al. 2007)</a:t>
            </a:r>
          </a:p>
          <a:p>
            <a:pPr lvl="1"/>
            <a:r>
              <a:rPr lang="en-US" dirty="0"/>
              <a:t>Lucas-</a:t>
            </a:r>
            <a:r>
              <a:rPr lang="en-US" dirty="0" err="1"/>
              <a:t>Kanade</a:t>
            </a:r>
            <a:r>
              <a:rPr lang="en-US" dirty="0"/>
              <a:t> approach (Greenberg and Kerr, 2009)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25" y="1539017"/>
            <a:ext cx="4982128" cy="17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3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 after image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68" y="1757304"/>
            <a:ext cx="5371110" cy="3792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6451107"/>
            <a:ext cx="5185687" cy="208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39" y="6659185"/>
            <a:ext cx="3916463" cy="18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6497602"/>
            <a:ext cx="5185687" cy="208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39" y="6705680"/>
            <a:ext cx="3916463" cy="1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8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and independent component </a:t>
            </a:r>
            <a:r>
              <a:rPr lang="en-US" dirty="0" err="1"/>
              <a:t>analysys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29" y="1895035"/>
            <a:ext cx="6618987" cy="3699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6389116"/>
            <a:ext cx="5185687" cy="208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39" y="6674685"/>
            <a:ext cx="3916463" cy="1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and independent component </a:t>
            </a:r>
            <a:r>
              <a:rPr lang="en-US" dirty="0" err="1"/>
              <a:t>analysys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6389116"/>
            <a:ext cx="5185687" cy="208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39" y="6674685"/>
            <a:ext cx="3916463" cy="18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79" y="1842090"/>
            <a:ext cx="6814688" cy="42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7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and independent component </a:t>
            </a:r>
            <a:r>
              <a:rPr lang="en-US" dirty="0" err="1"/>
              <a:t>analysys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6389116"/>
            <a:ext cx="5185687" cy="208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39" y="6674685"/>
            <a:ext cx="3916463" cy="18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95" y="1713534"/>
            <a:ext cx="6548777" cy="431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Suite2p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" y="1453819"/>
            <a:ext cx="4629150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25" y="2624455"/>
            <a:ext cx="1847850" cy="279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2519680"/>
            <a:ext cx="1857375" cy="2895600"/>
          </a:xfrm>
          <a:prstGeom prst="rect">
            <a:avLst/>
          </a:prstGeom>
        </p:spPr>
      </p:pic>
      <p:pic>
        <p:nvPicPr>
          <p:cNvPr id="14340" name="Picture 4" descr="Image result for university college lond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199391"/>
            <a:ext cx="2133600" cy="23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6" y="3354387"/>
            <a:ext cx="5064269" cy="16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  <a:br>
              <a:rPr lang="en-US" dirty="0"/>
            </a:br>
            <a:r>
              <a:rPr lang="en-US" dirty="0"/>
              <a:t>schedule – first 5-10 mins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Introduction </a:t>
            </a:r>
          </a:p>
          <a:p>
            <a:pPr lvl="1"/>
            <a:r>
              <a:rPr lang="en-US" sz="2800" dirty="0"/>
              <a:t>Calcium Imaging</a:t>
            </a:r>
          </a:p>
          <a:p>
            <a:r>
              <a:rPr lang="en-US" sz="2800" dirty="0"/>
              <a:t>Quantitative Analysis - Theory</a:t>
            </a:r>
          </a:p>
          <a:p>
            <a:pPr lvl="1"/>
            <a:r>
              <a:rPr lang="en-US" sz="2800" dirty="0"/>
              <a:t>Preprocessing</a:t>
            </a:r>
          </a:p>
          <a:p>
            <a:pPr lvl="2"/>
            <a:r>
              <a:rPr lang="en-US" sz="2400" dirty="0"/>
              <a:t>Image Registration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Motion correction</a:t>
            </a:r>
          </a:p>
          <a:p>
            <a:pPr lvl="1"/>
            <a:r>
              <a:rPr lang="en-US" sz="2800" dirty="0"/>
              <a:t>Segmentation and extraction of signal </a:t>
            </a:r>
            <a:r>
              <a:rPr lang="en-US" sz="2800" dirty="0">
                <a:sym typeface="Wingdings" panose="05000000000000000000" pitchFamily="2" charset="2"/>
              </a:rPr>
              <a:t> Cellular vs neuropil</a:t>
            </a:r>
            <a:endParaRPr lang="en-US" sz="2800" dirty="0"/>
          </a:p>
          <a:p>
            <a:pPr lvl="1"/>
            <a:r>
              <a:rPr lang="en-US" sz="2800" dirty="0"/>
              <a:t>Deconvolution </a:t>
            </a:r>
            <a:r>
              <a:rPr lang="en-US" sz="2800" dirty="0">
                <a:sym typeface="Wingdings" panose="05000000000000000000" pitchFamily="2" charset="2"/>
              </a:rPr>
              <a:t> Calcium signal to Spikes</a:t>
            </a:r>
            <a:endParaRPr lang="en-US" sz="2800" dirty="0"/>
          </a:p>
          <a:p>
            <a:r>
              <a:rPr lang="en-US" sz="2800" dirty="0"/>
              <a:t>Quantitative Analysis - Tools</a:t>
            </a:r>
          </a:p>
          <a:p>
            <a:pPr lvl="1"/>
            <a:r>
              <a:rPr lang="en-US" sz="2800" dirty="0" err="1"/>
              <a:t>CellSort</a:t>
            </a:r>
            <a:r>
              <a:rPr lang="en-US" sz="2800" dirty="0"/>
              <a:t>, Suite 2P, ImageJ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 dirty="0" err="1"/>
              <a:t>Artur</a:t>
            </a:r>
            <a:r>
              <a:rPr lang="en-US" dirty="0"/>
              <a:t> </a:t>
            </a:r>
            <a:r>
              <a:rPr lang="en-US" dirty="0" err="1"/>
              <a:t>Luczak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Majid </a:t>
            </a:r>
            <a:r>
              <a:rPr lang="en-US" dirty="0" err="1"/>
              <a:t>Mohajerani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Dr. Dun Mao, Postdoctoral Fellow CCBN, University of Lethbridge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Image result for University of Leth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2" y="3549695"/>
            <a:ext cx="1739965" cy="234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tur_luczak_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1786731"/>
            <a:ext cx="1469137" cy="17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jid_mohajera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07" y="1786731"/>
            <a:ext cx="1703274" cy="15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anadian Association for Neuroscience | Association canadienne des neuroscien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26" y="4387927"/>
            <a:ext cx="6406355" cy="18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1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 – ~45 mins </a:t>
            </a:r>
            <a:br>
              <a:rPr lang="en-US" dirty="0"/>
            </a:br>
            <a:r>
              <a:rPr lang="en-US" dirty="0"/>
              <a:t>Hands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20"/>
              </p:ext>
            </p:extLst>
          </p:nvPr>
        </p:nvGraphicFramePr>
        <p:xfrm>
          <a:off x="579120" y="1770380"/>
          <a:ext cx="782574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Activity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A50021"/>
                          </a:solidFill>
                        </a:rPr>
                        <a:t>05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Introduction to Tutorial Folder … what’s 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A50021"/>
                          </a:solidFill>
                        </a:rPr>
                        <a:t>05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Visualizing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A50021"/>
                          </a:solidFill>
                        </a:rPr>
                        <a:t>10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Image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A50021"/>
                          </a:solidFill>
                        </a:rPr>
                        <a:t>05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Segmentation</a:t>
                      </a:r>
                      <a:r>
                        <a:rPr lang="en-US" sz="2400" baseline="0" dirty="0">
                          <a:solidFill>
                            <a:srgbClr val="7030A0"/>
                          </a:solidFill>
                        </a:rPr>
                        <a:t> and Extraction of Signal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A50021"/>
                          </a:solidFill>
                        </a:rPr>
                        <a:t>05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Deconvolution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A50021"/>
                          </a:solidFill>
                        </a:rPr>
                        <a:t>15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Suite</a:t>
                      </a:r>
                      <a:r>
                        <a:rPr lang="en-US" sz="2400" baseline="0" dirty="0">
                          <a:solidFill>
                            <a:srgbClr val="7030A0"/>
                          </a:solidFill>
                        </a:rPr>
                        <a:t> 2P</a:t>
                      </a:r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73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 – q &amp; 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Contact in the next 3 DAYS for help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samsoon.inayat@uleth.ca</a:t>
            </a:r>
            <a:endParaRPr lang="en-US" dirty="0"/>
          </a:p>
          <a:p>
            <a:r>
              <a:rPr lang="en-US" dirty="0">
                <a:hlinkClick r:id="rId3"/>
              </a:rPr>
              <a:t>samsoon.inayat@gmail.com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– model – measurement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10" descr="http://www.orthodoxresource.co.uk/creator/milky_way_su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89" y="3088448"/>
            <a:ext cx="2275654" cy="16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1089" y="2754803"/>
            <a:ext cx="23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Galactic / Astronomical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251" y="273623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Quantum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26" y="3077667"/>
            <a:ext cx="1881068" cy="14108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0896" y="4493591"/>
            <a:ext cx="179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Quantum Foam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Planck Length  10</a:t>
            </a:r>
            <a:r>
              <a:rPr lang="en-US" sz="1400" baseline="30000" dirty="0">
                <a:solidFill>
                  <a:srgbClr val="FF0000"/>
                </a:solidFill>
              </a:rPr>
              <a:t>-35</a:t>
            </a:r>
            <a:r>
              <a:rPr lang="en-US" sz="1400" dirty="0">
                <a:solidFill>
                  <a:srgbClr val="FF0000"/>
                </a:solidFill>
              </a:rPr>
              <a:t> 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720" y="4710201"/>
            <a:ext cx="182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End of Greatness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300 Million Light years</a:t>
            </a:r>
          </a:p>
        </p:txBody>
      </p:sp>
    </p:spTree>
    <p:extLst>
      <p:ext uri="{BB962C8B-B14F-4D97-AF65-F5344CB8AC3E}">
        <p14:creationId xmlns:p14="http://schemas.microsoft.com/office/powerpoint/2010/main" val="171846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Calcium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20" y="1367082"/>
            <a:ext cx="6599966" cy="4948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2236" y="6421888"/>
            <a:ext cx="300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Pachitariu</a:t>
            </a:r>
            <a:r>
              <a:rPr lang="en-US" dirty="0"/>
              <a:t> et al 2016, </a:t>
            </a:r>
            <a:r>
              <a:rPr lang="en-US" dirty="0" err="1"/>
              <a:t>Bioarxiv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Calcium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Photon Microscope</a:t>
            </a:r>
          </a:p>
          <a:p>
            <a:endParaRPr lang="en-US" dirty="0"/>
          </a:p>
          <a:p>
            <a:r>
              <a:rPr lang="en-US" dirty="0"/>
              <a:t>Calcium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Image result for Calcium Ima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23" y="1131922"/>
            <a:ext cx="4064081" cy="507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21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Two-photon microscopy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66" y="1340277"/>
            <a:ext cx="8169084" cy="5267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2068" y="6607864"/>
            <a:ext cx="291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Courtsey</a:t>
            </a:r>
            <a:r>
              <a:rPr lang="en-US" sz="1400" dirty="0"/>
              <a:t> Ju Lu UCSC</a:t>
            </a:r>
          </a:p>
        </p:txBody>
      </p:sp>
    </p:spTree>
    <p:extLst>
      <p:ext uri="{BB962C8B-B14F-4D97-AF65-F5344CB8AC3E}">
        <p14:creationId xmlns:p14="http://schemas.microsoft.com/office/powerpoint/2010/main" val="292873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photon microscopy – calcium sensors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Indicators</a:t>
            </a:r>
          </a:p>
          <a:p>
            <a:pPr lvl="1"/>
            <a:r>
              <a:rPr lang="en-US" dirty="0"/>
              <a:t>GCaMP3</a:t>
            </a:r>
          </a:p>
          <a:p>
            <a:pPr lvl="1"/>
            <a:r>
              <a:rPr lang="en-US" dirty="0"/>
              <a:t>GCaMP6 and variants</a:t>
            </a:r>
          </a:p>
          <a:p>
            <a:r>
              <a:rPr lang="en-US" dirty="0"/>
              <a:t>Synthetic Indicators</a:t>
            </a:r>
          </a:p>
          <a:p>
            <a:pPr lvl="1"/>
            <a:r>
              <a:rPr lang="en-US" dirty="0"/>
              <a:t>OGB1-AM</a:t>
            </a:r>
          </a:p>
          <a:p>
            <a:pPr lvl="1"/>
            <a:r>
              <a:rPr lang="en-US" dirty="0"/>
              <a:t>Cal520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F999-F2B2-4D34-B825-525AFD6816E5}" type="slidenum">
              <a:rPr lang="en-US" smtClean="0"/>
              <a:t>9</a:t>
            </a:fld>
            <a:endParaRPr lang="en-US"/>
          </a:p>
        </p:txBody>
      </p:sp>
      <p:pic>
        <p:nvPicPr>
          <p:cNvPr id="1032" name="Picture 8" descr="Image result for Shimomura GF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97" y="1796565"/>
            <a:ext cx="2867361" cy="23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07431" y="4416694"/>
            <a:ext cx="23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Osamu Shimomura</a:t>
            </a:r>
          </a:p>
        </p:txBody>
      </p:sp>
    </p:spTree>
    <p:extLst>
      <p:ext uri="{BB962C8B-B14F-4D97-AF65-F5344CB8AC3E}">
        <p14:creationId xmlns:p14="http://schemas.microsoft.com/office/powerpoint/2010/main" val="1472149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13660</TotalTime>
  <Words>360</Words>
  <Application>Microsoft Office PowerPoint</Application>
  <PresentationFormat>On-screen Show (4:3)</PresentationFormat>
  <Paragraphs>125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Quantitative tools to analyze two-photon based calcium imaging data</vt:lpstr>
      <vt:lpstr>Workshop goals schedule – first 5-10 mins</vt:lpstr>
      <vt:lpstr>Workshop schedule – ~45 mins  Hands on</vt:lpstr>
      <vt:lpstr>Workshop schedule – q &amp; A</vt:lpstr>
      <vt:lpstr>Cognitive – model – measurement scales</vt:lpstr>
      <vt:lpstr>Calcium imaging</vt:lpstr>
      <vt:lpstr>Calcium imaging</vt:lpstr>
      <vt:lpstr>Two-photon microscopy</vt:lpstr>
      <vt:lpstr>Two photon microscopy – calcium sensors</vt:lpstr>
      <vt:lpstr>Two-photon optics – data acquisition</vt:lpstr>
      <vt:lpstr>Analysis -  Steps</vt:lpstr>
      <vt:lpstr>Eventual goal</vt:lpstr>
      <vt:lpstr>Workshop activity</vt:lpstr>
      <vt:lpstr>Image registration</vt:lpstr>
      <vt:lpstr>Analysis steps after image registration</vt:lpstr>
      <vt:lpstr>Principal and independent component analysys</vt:lpstr>
      <vt:lpstr>Principal and independent component analysys</vt:lpstr>
      <vt:lpstr>Principal and independent component analysys</vt:lpstr>
      <vt:lpstr>Suite2p</vt:lpstr>
      <vt:lpstr>Acknowledgements</vt:lpstr>
      <vt:lpstr>Thank you</vt:lpstr>
    </vt:vector>
  </TitlesOfParts>
  <Company>University of Lethbridge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Hippocampal-Retrosplenial Interactions</dc:title>
  <dc:creator>samsoon.inayat@gmail.com</dc:creator>
  <cp:lastModifiedBy>Samsoon Inayat</cp:lastModifiedBy>
  <cp:revision>475</cp:revision>
  <dcterms:created xsi:type="dcterms:W3CDTF">2016-05-10T03:19:51Z</dcterms:created>
  <dcterms:modified xsi:type="dcterms:W3CDTF">2017-05-27T15:40:29Z</dcterms:modified>
</cp:coreProperties>
</file>