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137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0: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1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1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4: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5: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5: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6: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7: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8: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9: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972000" y="661320"/>
            <a:ext cx="8675640" cy="1318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1260000" y="2129040"/>
            <a:ext cx="8315640" cy="438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972000" y="661320"/>
            <a:ext cx="8675640" cy="1318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1260000" y="2129040"/>
            <a:ext cx="40579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11"/>
          <p:cNvSpPr txBox="1">
            <a:spLocks noGrp="1"/>
          </p:cNvSpPr>
          <p:nvPr>
            <p:ph type="body" idx="2"/>
          </p:nvPr>
        </p:nvSpPr>
        <p:spPr>
          <a:xfrm>
            <a:off x="5521320" y="2129040"/>
            <a:ext cx="40579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1"/>
          <p:cNvSpPr txBox="1">
            <a:spLocks noGrp="1"/>
          </p:cNvSpPr>
          <p:nvPr>
            <p:ph type="body" idx="3"/>
          </p:nvPr>
        </p:nvSpPr>
        <p:spPr>
          <a:xfrm>
            <a:off x="1260000" y="4419360"/>
            <a:ext cx="831564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972000" y="661320"/>
            <a:ext cx="8675640" cy="1318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1260000" y="2129040"/>
            <a:ext cx="40579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2"/>
          </p:nvPr>
        </p:nvSpPr>
        <p:spPr>
          <a:xfrm>
            <a:off x="5521320" y="2129040"/>
            <a:ext cx="40579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2"/>
          <p:cNvSpPr txBox="1">
            <a:spLocks noGrp="1"/>
          </p:cNvSpPr>
          <p:nvPr>
            <p:ph type="body" idx="3"/>
          </p:nvPr>
        </p:nvSpPr>
        <p:spPr>
          <a:xfrm>
            <a:off x="1260000" y="4419360"/>
            <a:ext cx="40579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4"/>
          </p:nvPr>
        </p:nvSpPr>
        <p:spPr>
          <a:xfrm>
            <a:off x="5521320" y="4419360"/>
            <a:ext cx="40579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972000" y="661320"/>
            <a:ext cx="8675640" cy="1318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1260000" y="2129040"/>
            <a:ext cx="26773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2"/>
          </p:nvPr>
        </p:nvSpPr>
        <p:spPr>
          <a:xfrm>
            <a:off x="4071600" y="2129040"/>
            <a:ext cx="26773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3"/>
          </p:nvPr>
        </p:nvSpPr>
        <p:spPr>
          <a:xfrm>
            <a:off x="6883200" y="2129040"/>
            <a:ext cx="26773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4"/>
          </p:nvPr>
        </p:nvSpPr>
        <p:spPr>
          <a:xfrm>
            <a:off x="1260000" y="4419360"/>
            <a:ext cx="26773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5"/>
          </p:nvPr>
        </p:nvSpPr>
        <p:spPr>
          <a:xfrm>
            <a:off x="4071600" y="4419360"/>
            <a:ext cx="26773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6"/>
          </p:nvPr>
        </p:nvSpPr>
        <p:spPr>
          <a:xfrm>
            <a:off x="6883200" y="4419360"/>
            <a:ext cx="26773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72000" y="661320"/>
            <a:ext cx="8675640" cy="1318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body" idx="1"/>
          </p:nvPr>
        </p:nvSpPr>
        <p:spPr>
          <a:xfrm>
            <a:off x="1260000" y="2129040"/>
            <a:ext cx="831564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 name="Google Shape;18;p4"/>
          <p:cNvSpPr txBox="1">
            <a:spLocks noGrp="1"/>
          </p:cNvSpPr>
          <p:nvPr>
            <p:ph type="body" idx="2"/>
          </p:nvPr>
        </p:nvSpPr>
        <p:spPr>
          <a:xfrm>
            <a:off x="1260000" y="4419360"/>
            <a:ext cx="831564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972000" y="661320"/>
            <a:ext cx="8675640" cy="1318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body" idx="1"/>
          </p:nvPr>
        </p:nvSpPr>
        <p:spPr>
          <a:xfrm>
            <a:off x="1260000" y="2129040"/>
            <a:ext cx="4057920" cy="438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 name="Google Shape;22;p5"/>
          <p:cNvSpPr txBox="1">
            <a:spLocks noGrp="1"/>
          </p:cNvSpPr>
          <p:nvPr>
            <p:ph type="body" idx="2"/>
          </p:nvPr>
        </p:nvSpPr>
        <p:spPr>
          <a:xfrm>
            <a:off x="5521320" y="2129040"/>
            <a:ext cx="4057920" cy="438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972000" y="661320"/>
            <a:ext cx="8675640" cy="1318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subTitle" idx="1"/>
          </p:nvPr>
        </p:nvSpPr>
        <p:spPr>
          <a:xfrm>
            <a:off x="1260000" y="2129040"/>
            <a:ext cx="8315640" cy="438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972000" y="661320"/>
            <a:ext cx="8675640" cy="1318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8"/>
          <p:cNvSpPr txBox="1">
            <a:spLocks noGrp="1"/>
          </p:cNvSpPr>
          <p:nvPr>
            <p:ph type="subTitle" idx="1"/>
          </p:nvPr>
        </p:nvSpPr>
        <p:spPr>
          <a:xfrm>
            <a:off x="972000" y="661320"/>
            <a:ext cx="8675640" cy="61138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972000" y="661320"/>
            <a:ext cx="8675640" cy="1318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body" idx="1"/>
          </p:nvPr>
        </p:nvSpPr>
        <p:spPr>
          <a:xfrm>
            <a:off x="1260000" y="2129040"/>
            <a:ext cx="40579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9"/>
          <p:cNvSpPr txBox="1">
            <a:spLocks noGrp="1"/>
          </p:cNvSpPr>
          <p:nvPr>
            <p:ph type="body" idx="2"/>
          </p:nvPr>
        </p:nvSpPr>
        <p:spPr>
          <a:xfrm>
            <a:off x="5521320" y="2129040"/>
            <a:ext cx="4057920" cy="438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9"/>
          <p:cNvSpPr txBox="1">
            <a:spLocks noGrp="1"/>
          </p:cNvSpPr>
          <p:nvPr>
            <p:ph type="body" idx="3"/>
          </p:nvPr>
        </p:nvSpPr>
        <p:spPr>
          <a:xfrm>
            <a:off x="1260000" y="4419360"/>
            <a:ext cx="40579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972000" y="661320"/>
            <a:ext cx="8675640" cy="13186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body" idx="1"/>
          </p:nvPr>
        </p:nvSpPr>
        <p:spPr>
          <a:xfrm>
            <a:off x="1260000" y="2129040"/>
            <a:ext cx="4057920" cy="438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10"/>
          <p:cNvSpPr txBox="1">
            <a:spLocks noGrp="1"/>
          </p:cNvSpPr>
          <p:nvPr>
            <p:ph type="body" idx="2"/>
          </p:nvPr>
        </p:nvSpPr>
        <p:spPr>
          <a:xfrm>
            <a:off x="5521320" y="2129040"/>
            <a:ext cx="40579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0"/>
          <p:cNvSpPr txBox="1">
            <a:spLocks noGrp="1"/>
          </p:cNvSpPr>
          <p:nvPr>
            <p:ph type="body" idx="3"/>
          </p:nvPr>
        </p:nvSpPr>
        <p:spPr>
          <a:xfrm>
            <a:off x="5521320" y="4419360"/>
            <a:ext cx="4057920" cy="209124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72000" y="661320"/>
            <a:ext cx="8675640" cy="131868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body" idx="1"/>
          </p:nvPr>
        </p:nvSpPr>
        <p:spPr>
          <a:xfrm>
            <a:off x="1260000" y="2129040"/>
            <a:ext cx="8315640" cy="43848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dt" idx="10"/>
          </p:nvPr>
        </p:nvSpPr>
        <p:spPr>
          <a:xfrm>
            <a:off x="972000" y="6743160"/>
            <a:ext cx="2348280" cy="5212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ftr" idx="11"/>
          </p:nvPr>
        </p:nvSpPr>
        <p:spPr>
          <a:xfrm>
            <a:off x="3699360" y="6743160"/>
            <a:ext cx="3195000" cy="5212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sldNum" idx="12"/>
          </p:nvPr>
        </p:nvSpPr>
        <p:spPr>
          <a:xfrm>
            <a:off x="7335360" y="6743160"/>
            <a:ext cx="2348280" cy="52128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400" b="0" i="0" u="none" strike="noStrike" cap="none">
                <a:solidFill>
                  <a:srgbClr val="FFFFFF"/>
                </a:solidFill>
                <a:latin typeface="Times New Roman"/>
                <a:ea typeface="Times New Roman"/>
                <a:cs typeface="Times New Roman"/>
                <a:sym typeface="Times New Roman"/>
              </a:defRPr>
            </a:lvl1pPr>
            <a:lvl2pPr marL="0" marR="0" lvl="1" indent="0" algn="r" rtl="0">
              <a:spcBef>
                <a:spcPts val="0"/>
              </a:spcBef>
              <a:buNone/>
              <a:defRPr sz="1400" b="0" i="0" u="none" strike="noStrike" cap="none">
                <a:solidFill>
                  <a:srgbClr val="FFFFFF"/>
                </a:solidFill>
                <a:latin typeface="Times New Roman"/>
                <a:ea typeface="Times New Roman"/>
                <a:cs typeface="Times New Roman"/>
                <a:sym typeface="Times New Roman"/>
              </a:defRPr>
            </a:lvl2pPr>
            <a:lvl3pPr marL="0" marR="0" lvl="2" indent="0" algn="r" rtl="0">
              <a:spcBef>
                <a:spcPts val="0"/>
              </a:spcBef>
              <a:buNone/>
              <a:defRPr sz="1400" b="0" i="0" u="none" strike="noStrike" cap="none">
                <a:solidFill>
                  <a:srgbClr val="FFFFFF"/>
                </a:solidFill>
                <a:latin typeface="Times New Roman"/>
                <a:ea typeface="Times New Roman"/>
                <a:cs typeface="Times New Roman"/>
                <a:sym typeface="Times New Roman"/>
              </a:defRPr>
            </a:lvl3pPr>
            <a:lvl4pPr marL="0" marR="0" lvl="3" indent="0" algn="r" rtl="0">
              <a:spcBef>
                <a:spcPts val="0"/>
              </a:spcBef>
              <a:buNone/>
              <a:defRPr sz="1400" b="0" i="0" u="none" strike="noStrike" cap="none">
                <a:solidFill>
                  <a:srgbClr val="FFFFFF"/>
                </a:solidFill>
                <a:latin typeface="Times New Roman"/>
                <a:ea typeface="Times New Roman"/>
                <a:cs typeface="Times New Roman"/>
                <a:sym typeface="Times New Roman"/>
              </a:defRPr>
            </a:lvl4pPr>
            <a:lvl5pPr marL="0" marR="0" lvl="4" indent="0" algn="r" rtl="0">
              <a:spcBef>
                <a:spcPts val="0"/>
              </a:spcBef>
              <a:buNone/>
              <a:defRPr sz="1400" b="0" i="0" u="none" strike="noStrike" cap="none">
                <a:solidFill>
                  <a:srgbClr val="FFFFFF"/>
                </a:solidFill>
                <a:latin typeface="Times New Roman"/>
                <a:ea typeface="Times New Roman"/>
                <a:cs typeface="Times New Roman"/>
                <a:sym typeface="Times New Roman"/>
              </a:defRPr>
            </a:lvl5pPr>
            <a:lvl6pPr marL="0" marR="0" lvl="5" indent="0" algn="r" rtl="0">
              <a:spcBef>
                <a:spcPts val="0"/>
              </a:spcBef>
              <a:buNone/>
              <a:defRPr sz="1400" b="0" i="0" u="none" strike="noStrike" cap="none">
                <a:solidFill>
                  <a:srgbClr val="FFFFFF"/>
                </a:solidFill>
                <a:latin typeface="Times New Roman"/>
                <a:ea typeface="Times New Roman"/>
                <a:cs typeface="Times New Roman"/>
                <a:sym typeface="Times New Roman"/>
              </a:defRPr>
            </a:lvl6pPr>
            <a:lvl7pPr marL="0" marR="0" lvl="6" indent="0" algn="r" rtl="0">
              <a:spcBef>
                <a:spcPts val="0"/>
              </a:spcBef>
              <a:buNone/>
              <a:defRPr sz="1400" b="0" i="0" u="none" strike="noStrike" cap="none">
                <a:solidFill>
                  <a:srgbClr val="FFFFFF"/>
                </a:solidFill>
                <a:latin typeface="Times New Roman"/>
                <a:ea typeface="Times New Roman"/>
                <a:cs typeface="Times New Roman"/>
                <a:sym typeface="Times New Roman"/>
              </a:defRPr>
            </a:lvl7pPr>
            <a:lvl8pPr marL="0" marR="0" lvl="7" indent="0" algn="r" rtl="0">
              <a:spcBef>
                <a:spcPts val="0"/>
              </a:spcBef>
              <a:buNone/>
              <a:defRPr sz="1400" b="0" i="0" u="none" strike="noStrike" cap="none">
                <a:solidFill>
                  <a:srgbClr val="FFFFFF"/>
                </a:solidFill>
                <a:latin typeface="Times New Roman"/>
                <a:ea typeface="Times New Roman"/>
                <a:cs typeface="Times New Roman"/>
                <a:sym typeface="Times New Roman"/>
              </a:defRPr>
            </a:lvl8pPr>
            <a:lvl9pPr marL="0" marR="0" lvl="8" indent="0" algn="r" rtl="0">
              <a:spcBef>
                <a:spcPts val="0"/>
              </a:spcBef>
              <a:buNone/>
              <a:defRPr sz="1400" b="0"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0" y="1067040"/>
            <a:ext cx="5904000" cy="303696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4000" b="0" i="0" u="none" strike="noStrike" cap="none">
                <a:solidFill>
                  <a:srgbClr val="FFFFFF"/>
                </a:solidFill>
                <a:latin typeface="Arial"/>
                <a:ea typeface="Arial"/>
                <a:cs typeface="Arial"/>
                <a:sym typeface="Arial"/>
              </a:rPr>
              <a:t>STOCK PRICE PREDICTION MODEL USING RNN</a:t>
            </a:r>
            <a:endParaRPr sz="4000" b="0" i="0" u="none" strike="noStrike" cap="none">
              <a:solidFill>
                <a:srgbClr val="FFFFFF"/>
              </a:solidFill>
              <a:latin typeface="Arial"/>
              <a:ea typeface="Arial"/>
              <a:cs typeface="Arial"/>
              <a:sym typeface="Arial"/>
            </a:endParaRPr>
          </a:p>
        </p:txBody>
      </p:sp>
      <p:sp>
        <p:nvSpPr>
          <p:cNvPr id="64" name="Google Shape;64;p14"/>
          <p:cNvSpPr txBox="1"/>
          <p:nvPr/>
        </p:nvSpPr>
        <p:spPr>
          <a:xfrm>
            <a:off x="5076000" y="5688000"/>
            <a:ext cx="4716000" cy="161496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FFFF00"/>
              </a:buClr>
              <a:buSzPts val="1260"/>
              <a:buFont typeface="Noto Sans Symbols"/>
              <a:buChar char="●"/>
            </a:pPr>
            <a:r>
              <a:rPr lang="en-US" sz="2800" b="0" i="0" u="none" strike="noStrike" cap="none">
                <a:solidFill>
                  <a:srgbClr val="33FF99"/>
                </a:solidFill>
                <a:latin typeface="Arial"/>
                <a:ea typeface="Arial"/>
                <a:cs typeface="Arial"/>
                <a:sym typeface="Arial"/>
              </a:rPr>
              <a:t>MOHAK MAHAJAN</a:t>
            </a:r>
            <a:endParaRPr sz="2800" b="0" i="0" u="none" strike="noStrike" cap="none">
              <a:solidFill>
                <a:srgbClr val="FFFFFF"/>
              </a:solidFill>
              <a:latin typeface="Arial"/>
              <a:ea typeface="Arial"/>
              <a:cs typeface="Arial"/>
              <a:sym typeface="Arial"/>
            </a:endParaRPr>
          </a:p>
          <a:p>
            <a:pPr marL="432000" marR="0" lvl="0" indent="-324000" algn="l" rtl="0">
              <a:spcBef>
                <a:spcPts val="1417"/>
              </a:spcBef>
              <a:spcAft>
                <a:spcPts val="0"/>
              </a:spcAft>
              <a:buClr>
                <a:srgbClr val="FFFF00"/>
              </a:buClr>
              <a:buSzPts val="1260"/>
              <a:buFont typeface="Noto Sans Symbols"/>
              <a:buChar char="●"/>
            </a:pPr>
            <a:r>
              <a:rPr lang="en-US" sz="2800" b="0" i="0" u="none" strike="noStrike" cap="none">
                <a:solidFill>
                  <a:srgbClr val="33FF99"/>
                </a:solidFill>
                <a:latin typeface="Arial"/>
                <a:ea typeface="Arial"/>
                <a:cs typeface="Arial"/>
                <a:sym typeface="Arial"/>
              </a:rPr>
              <a:t>SAMARTH JOSHI</a:t>
            </a:r>
            <a:endParaRPr sz="2800" b="0" i="0" u="none" strike="noStrike" cap="none">
              <a:solidFill>
                <a:srgbClr val="FFFFFF"/>
              </a:solidFill>
              <a:latin typeface="Arial"/>
              <a:ea typeface="Arial"/>
              <a:cs typeface="Arial"/>
              <a:sym typeface="Arial"/>
            </a:endParaRPr>
          </a:p>
          <a:p>
            <a:pPr marL="432000" marR="0" lvl="0" indent="-324000" algn="l" rtl="0">
              <a:spcBef>
                <a:spcPts val="1417"/>
              </a:spcBef>
              <a:spcAft>
                <a:spcPts val="0"/>
              </a:spcAft>
              <a:buClr>
                <a:srgbClr val="FFFF00"/>
              </a:buClr>
              <a:buSzPts val="1260"/>
              <a:buFont typeface="Noto Sans Symbols"/>
              <a:buChar char="●"/>
            </a:pPr>
            <a:r>
              <a:rPr lang="en-US" sz="2800" b="0" i="0" u="none" strike="noStrike" cap="none">
                <a:solidFill>
                  <a:srgbClr val="33FF99"/>
                </a:solidFill>
                <a:latin typeface="Arial"/>
                <a:ea typeface="Arial"/>
                <a:cs typeface="Arial"/>
                <a:sym typeface="Arial"/>
              </a:rPr>
              <a:t>SANKALP CHATURVEDI</a:t>
            </a:r>
            <a:endParaRPr sz="2800" b="0" i="0" u="none" strike="noStrike" cap="none">
              <a:solidFill>
                <a:srgbClr val="FFFFFF"/>
              </a:solidFill>
              <a:latin typeface="Arial"/>
              <a:ea typeface="Arial"/>
              <a:cs typeface="Arial"/>
              <a:sym typeface="Arial"/>
            </a:endParaRPr>
          </a:p>
        </p:txBody>
      </p:sp>
      <p:pic>
        <p:nvPicPr>
          <p:cNvPr id="65" name="Google Shape;65;p14"/>
          <p:cNvPicPr preferRelativeResize="0"/>
          <p:nvPr/>
        </p:nvPicPr>
        <p:blipFill rotWithShape="1">
          <a:blip r:embed="rId3">
            <a:alphaModFix/>
          </a:blip>
          <a:srcRect/>
          <a:stretch/>
        </p:blipFill>
        <p:spPr>
          <a:xfrm>
            <a:off x="5832000" y="792000"/>
            <a:ext cx="3963600" cy="3322080"/>
          </a:xfrm>
          <a:prstGeom prst="rect">
            <a:avLst/>
          </a:prstGeom>
          <a:noFill/>
          <a:ln>
            <a:noFill/>
          </a:ln>
        </p:spPr>
      </p:pic>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p:nvPr/>
        </p:nvSpPr>
        <p:spPr>
          <a:xfrm>
            <a:off x="972000" y="661320"/>
            <a:ext cx="8675640" cy="131868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4400" b="0" strike="noStrike">
                <a:solidFill>
                  <a:srgbClr val="CC00CC"/>
                </a:solidFill>
                <a:latin typeface="Arial"/>
                <a:ea typeface="Arial"/>
                <a:cs typeface="Arial"/>
                <a:sym typeface="Arial"/>
              </a:rPr>
              <a:t>MODEL CONSTRUCTION :</a:t>
            </a:r>
            <a:endParaRPr sz="4400" b="0" strike="noStrike">
              <a:solidFill>
                <a:srgbClr val="FFFFFF"/>
              </a:solidFill>
              <a:latin typeface="Arial"/>
              <a:ea typeface="Arial"/>
              <a:cs typeface="Arial"/>
              <a:sym typeface="Arial"/>
            </a:endParaRPr>
          </a:p>
        </p:txBody>
      </p:sp>
      <p:pic>
        <p:nvPicPr>
          <p:cNvPr id="121" name="Google Shape;121;p23"/>
          <p:cNvPicPr preferRelativeResize="0"/>
          <p:nvPr/>
        </p:nvPicPr>
        <p:blipFill rotWithShape="1">
          <a:blip r:embed="rId3">
            <a:alphaModFix/>
          </a:blip>
          <a:srcRect/>
          <a:stretch/>
        </p:blipFill>
        <p:spPr>
          <a:xfrm>
            <a:off x="1224000" y="2129040"/>
            <a:ext cx="8064000" cy="4854960"/>
          </a:xfrm>
          <a:prstGeom prst="rect">
            <a:avLst/>
          </a:prstGeom>
          <a:noFill/>
          <a:ln>
            <a:noFill/>
          </a:ln>
        </p:spPr>
      </p:pic>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p:nvPr/>
        </p:nvSpPr>
        <p:spPr>
          <a:xfrm>
            <a:off x="972000" y="661320"/>
            <a:ext cx="8675640" cy="131868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4400" b="0" strike="noStrike">
                <a:solidFill>
                  <a:srgbClr val="0000CC"/>
                </a:solidFill>
                <a:latin typeface="Arial"/>
                <a:ea typeface="Arial"/>
                <a:cs typeface="Arial"/>
                <a:sym typeface="Arial"/>
              </a:rPr>
              <a:t>RESULTS:</a:t>
            </a:r>
            <a:endParaRPr sz="4400" b="0" strike="noStrike">
              <a:solidFill>
                <a:srgbClr val="FFFFFF"/>
              </a:solidFill>
              <a:latin typeface="Arial"/>
              <a:ea typeface="Arial"/>
              <a:cs typeface="Arial"/>
              <a:sym typeface="Arial"/>
            </a:endParaRPr>
          </a:p>
        </p:txBody>
      </p:sp>
      <p:pic>
        <p:nvPicPr>
          <p:cNvPr id="127" name="Google Shape;127;p24"/>
          <p:cNvPicPr preferRelativeResize="0"/>
          <p:nvPr/>
        </p:nvPicPr>
        <p:blipFill>
          <a:blip r:embed="rId3">
            <a:alphaModFix/>
          </a:blip>
          <a:stretch>
            <a:fillRect/>
          </a:stretch>
        </p:blipFill>
        <p:spPr>
          <a:xfrm>
            <a:off x="1124575" y="2132400"/>
            <a:ext cx="8413524" cy="5020975"/>
          </a:xfrm>
          <a:prstGeom prst="rect">
            <a:avLst/>
          </a:prstGeom>
          <a:noFill/>
          <a:ln>
            <a:noFill/>
          </a:ln>
        </p:spPr>
      </p:pic>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p:nvPr/>
        </p:nvSpPr>
        <p:spPr>
          <a:xfrm>
            <a:off x="972000" y="661320"/>
            <a:ext cx="8675640" cy="131868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4400" b="0" strike="noStrike">
                <a:solidFill>
                  <a:srgbClr val="CC0000"/>
                </a:solidFill>
                <a:latin typeface="Arial"/>
                <a:ea typeface="Arial"/>
                <a:cs typeface="Arial"/>
                <a:sym typeface="Arial"/>
              </a:rPr>
              <a:t>CHALLENGES FACED :</a:t>
            </a:r>
            <a:endParaRPr sz="4400" b="0" strike="noStrike">
              <a:solidFill>
                <a:srgbClr val="FFFFFF"/>
              </a:solidFill>
              <a:latin typeface="Arial"/>
              <a:ea typeface="Arial"/>
              <a:cs typeface="Arial"/>
              <a:sym typeface="Arial"/>
            </a:endParaRPr>
          </a:p>
        </p:txBody>
      </p:sp>
      <p:sp>
        <p:nvSpPr>
          <p:cNvPr id="133" name="Google Shape;133;p25"/>
          <p:cNvSpPr txBox="1"/>
          <p:nvPr/>
        </p:nvSpPr>
        <p:spPr>
          <a:xfrm>
            <a:off x="1260000" y="2129040"/>
            <a:ext cx="8315640" cy="417096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FFFF00"/>
              </a:buClr>
              <a:buSzPts val="1440"/>
              <a:buFont typeface="Noto Sans Symbols"/>
              <a:buChar char="●"/>
            </a:pPr>
            <a:r>
              <a:rPr lang="en-US" sz="3200" b="0" strike="noStrike">
                <a:solidFill>
                  <a:srgbClr val="FFFFFF"/>
                </a:solidFill>
                <a:latin typeface="Arial"/>
                <a:ea typeface="Arial"/>
                <a:cs typeface="Arial"/>
                <a:sym typeface="Arial"/>
              </a:rPr>
              <a:t>A lot of time was spent on choosing the input size and LSTM size variables.</a:t>
            </a:r>
            <a:endParaRPr sz="3200" b="0" strike="noStrike">
              <a:solidFill>
                <a:srgbClr val="FFFFFF"/>
              </a:solidFill>
              <a:latin typeface="Arial"/>
              <a:ea typeface="Arial"/>
              <a:cs typeface="Arial"/>
              <a:sym typeface="Arial"/>
            </a:endParaRPr>
          </a:p>
          <a:p>
            <a:pPr marL="432000" marR="0" lvl="0" indent="-324000" algn="l" rtl="0">
              <a:spcBef>
                <a:spcPts val="1417"/>
              </a:spcBef>
              <a:spcAft>
                <a:spcPts val="0"/>
              </a:spcAft>
              <a:buClr>
                <a:srgbClr val="FFFF00"/>
              </a:buClr>
              <a:buSzPts val="1440"/>
              <a:buFont typeface="Noto Sans Symbols"/>
              <a:buChar char="●"/>
            </a:pPr>
            <a:r>
              <a:rPr lang="en-US" sz="3200" b="0" strike="noStrike">
                <a:solidFill>
                  <a:srgbClr val="FFFFFF"/>
                </a:solidFill>
                <a:latin typeface="Arial"/>
                <a:ea typeface="Arial"/>
                <a:cs typeface="Arial"/>
                <a:sym typeface="Arial"/>
              </a:rPr>
              <a:t>Lack of proper tutorials for LSTM RNN models.</a:t>
            </a:r>
            <a:endParaRPr sz="3200" b="0" strike="noStrike">
              <a:solidFill>
                <a:srgbClr val="FFFFFF"/>
              </a:solidFill>
              <a:latin typeface="Arial"/>
              <a:ea typeface="Arial"/>
              <a:cs typeface="Arial"/>
              <a:sym typeface="Arial"/>
            </a:endParaRPr>
          </a:p>
          <a:p>
            <a:pPr marL="432000" marR="0" lvl="0" indent="-232559" algn="l" rtl="0">
              <a:spcBef>
                <a:spcPts val="1417"/>
              </a:spcBef>
              <a:spcAft>
                <a:spcPts val="0"/>
              </a:spcAft>
              <a:buClr>
                <a:srgbClr val="FFFF00"/>
              </a:buClr>
              <a:buSzPts val="1440"/>
              <a:buFont typeface="Noto Sans Symbols"/>
              <a:buNone/>
            </a:pPr>
            <a:endParaRPr sz="3200" b="0"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p:nvPr/>
        </p:nvSpPr>
        <p:spPr>
          <a:xfrm>
            <a:off x="972000" y="661320"/>
            <a:ext cx="8675640" cy="131868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4400" b="0" strike="noStrike">
                <a:solidFill>
                  <a:srgbClr val="99FFCC"/>
                </a:solidFill>
                <a:latin typeface="Arial"/>
                <a:ea typeface="Arial"/>
                <a:cs typeface="Arial"/>
                <a:sym typeface="Arial"/>
              </a:rPr>
              <a:t>SOME DRAWBACKS :</a:t>
            </a:r>
            <a:endParaRPr sz="4400" b="0" strike="noStrike">
              <a:solidFill>
                <a:srgbClr val="FFFFFF"/>
              </a:solidFill>
              <a:latin typeface="Arial"/>
              <a:ea typeface="Arial"/>
              <a:cs typeface="Arial"/>
              <a:sym typeface="Arial"/>
            </a:endParaRPr>
          </a:p>
        </p:txBody>
      </p:sp>
      <p:sp>
        <p:nvSpPr>
          <p:cNvPr id="139" name="Google Shape;139;p26"/>
          <p:cNvSpPr txBox="1"/>
          <p:nvPr/>
        </p:nvSpPr>
        <p:spPr>
          <a:xfrm>
            <a:off x="1260000" y="2129040"/>
            <a:ext cx="8315640" cy="454320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FFFF00"/>
              </a:buClr>
              <a:buSzPts val="1440"/>
              <a:buFont typeface="Noto Sans Symbols"/>
              <a:buChar char="●"/>
            </a:pPr>
            <a:r>
              <a:rPr lang="en-US" sz="3200" b="0" strike="noStrike" dirty="0">
                <a:solidFill>
                  <a:srgbClr val="FFFFFF"/>
                </a:solidFill>
                <a:latin typeface="Arial"/>
                <a:ea typeface="Arial"/>
                <a:cs typeface="Arial"/>
                <a:sym typeface="Arial"/>
              </a:rPr>
              <a:t>The prediction values get diminished and flatten quite a lot as the training goes.</a:t>
            </a:r>
            <a:endParaRPr sz="3200" b="0" strike="noStrike" dirty="0">
              <a:solidFill>
                <a:srgbClr val="FFFFFF"/>
              </a:solidFill>
              <a:latin typeface="Arial"/>
              <a:ea typeface="Arial"/>
              <a:cs typeface="Arial"/>
              <a:sym typeface="Arial"/>
            </a:endParaRPr>
          </a:p>
          <a:p>
            <a:pPr marL="432000" marR="0" lvl="0" indent="-324000" algn="l" rtl="0">
              <a:spcBef>
                <a:spcPts val="1417"/>
              </a:spcBef>
              <a:spcAft>
                <a:spcPts val="0"/>
              </a:spcAft>
              <a:buClr>
                <a:srgbClr val="FFFF00"/>
              </a:buClr>
              <a:buSzPts val="1440"/>
              <a:buFont typeface="Noto Sans Symbols"/>
              <a:buChar char="●"/>
            </a:pPr>
            <a:r>
              <a:rPr lang="en-US" sz="3200" b="0" strike="noStrike" dirty="0">
                <a:solidFill>
                  <a:srgbClr val="FFFFFF"/>
                </a:solidFill>
                <a:latin typeface="Arial"/>
                <a:ea typeface="Arial"/>
                <a:cs typeface="Arial"/>
                <a:sym typeface="Arial"/>
              </a:rPr>
              <a:t>We use mean square error as the loss metric and the </a:t>
            </a:r>
            <a:r>
              <a:rPr lang="en-US" sz="3200" dirty="0" err="1">
                <a:solidFill>
                  <a:srgbClr val="FFFFFF"/>
                </a:solidFill>
              </a:rPr>
              <a:t>Adam</a:t>
            </a:r>
            <a:r>
              <a:rPr lang="en-US" sz="3200" b="0" strike="noStrike" dirty="0" err="1">
                <a:solidFill>
                  <a:srgbClr val="FFFFFF"/>
                </a:solidFill>
                <a:latin typeface="Arial"/>
                <a:ea typeface="Arial"/>
                <a:cs typeface="Arial"/>
                <a:sym typeface="Arial"/>
              </a:rPr>
              <a:t>Optimizer</a:t>
            </a:r>
            <a:r>
              <a:rPr lang="en-US" sz="3200" b="0" strike="noStrike" dirty="0">
                <a:solidFill>
                  <a:srgbClr val="FFFFFF"/>
                </a:solidFill>
                <a:latin typeface="Arial"/>
                <a:ea typeface="Arial"/>
                <a:cs typeface="Arial"/>
                <a:sym typeface="Arial"/>
              </a:rPr>
              <a:t> algorithm for gradient descent optimization.</a:t>
            </a:r>
            <a:endParaRPr sz="3200" b="0" strike="noStrike" dirty="0">
              <a:solidFill>
                <a:srgbClr val="FFFFFF"/>
              </a:solidFill>
              <a:latin typeface="Arial"/>
              <a:ea typeface="Arial"/>
              <a:cs typeface="Arial"/>
              <a:sym typeface="Arial"/>
            </a:endParaRPr>
          </a:p>
          <a:p>
            <a:pPr marL="432000" marR="0" lvl="0" indent="-324000" algn="l" rtl="0">
              <a:spcBef>
                <a:spcPts val="1417"/>
              </a:spcBef>
              <a:spcAft>
                <a:spcPts val="0"/>
              </a:spcAft>
              <a:buClr>
                <a:srgbClr val="FFFF00"/>
              </a:buClr>
              <a:buSzPts val="1440"/>
              <a:buFont typeface="Noto Sans Symbols"/>
              <a:buChar char="●"/>
            </a:pPr>
            <a:r>
              <a:rPr lang="en-US" sz="3200" b="0" strike="noStrike" dirty="0">
                <a:solidFill>
                  <a:srgbClr val="FFFFFF"/>
                </a:solidFill>
                <a:latin typeface="Arial"/>
                <a:ea typeface="Arial"/>
                <a:cs typeface="Arial"/>
                <a:sym typeface="Arial"/>
              </a:rPr>
              <a:t>The loss function decreases fast at the beginning, but it suffers from occasional value explosion (a sudden peak happens and then goes back immediately).</a:t>
            </a:r>
            <a:endParaRPr sz="3200" b="0" strike="noStrike" dirty="0">
              <a:solidFill>
                <a:srgbClr val="FFFFFF"/>
              </a:solidFill>
              <a:latin typeface="Arial"/>
              <a:ea typeface="Arial"/>
              <a:cs typeface="Arial"/>
              <a:sym typeface="Arial"/>
            </a:endParaRPr>
          </a:p>
        </p:txBody>
      </p:sp>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p:nvPr/>
        </p:nvSpPr>
        <p:spPr>
          <a:xfrm>
            <a:off x="972000" y="661320"/>
            <a:ext cx="8675640" cy="131868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4400" b="0" strike="noStrike">
                <a:solidFill>
                  <a:srgbClr val="CC3300"/>
                </a:solidFill>
                <a:latin typeface="Arial"/>
                <a:ea typeface="Arial"/>
                <a:cs typeface="Arial"/>
                <a:sym typeface="Arial"/>
              </a:rPr>
              <a:t>CONCLUSION :</a:t>
            </a:r>
            <a:endParaRPr sz="4400" b="0" strike="noStrike">
              <a:solidFill>
                <a:srgbClr val="FFFFFF"/>
              </a:solidFill>
              <a:latin typeface="Arial"/>
              <a:ea typeface="Arial"/>
              <a:cs typeface="Arial"/>
              <a:sym typeface="Arial"/>
            </a:endParaRPr>
          </a:p>
        </p:txBody>
      </p:sp>
      <p:sp>
        <p:nvSpPr>
          <p:cNvPr id="145" name="Google Shape;145;p27"/>
          <p:cNvSpPr txBox="1"/>
          <p:nvPr/>
        </p:nvSpPr>
        <p:spPr>
          <a:xfrm>
            <a:off x="1260000" y="2129040"/>
            <a:ext cx="8315640" cy="417096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FFFF00"/>
              </a:buClr>
              <a:buSzPts val="1440"/>
              <a:buFont typeface="Noto Sans Symbols"/>
              <a:buChar char="●"/>
            </a:pPr>
            <a:r>
              <a:rPr lang="en-US" sz="3200" b="0" strike="noStrike">
                <a:solidFill>
                  <a:srgbClr val="FFFFFF"/>
                </a:solidFill>
                <a:latin typeface="Arial"/>
                <a:ea typeface="Arial"/>
                <a:cs typeface="Arial"/>
                <a:sym typeface="Arial"/>
              </a:rPr>
              <a:t>We were able to build a sufficiently accurate model that can analyze common stock trends and make predictions.</a:t>
            </a:r>
            <a:endParaRPr sz="3200" b="0" strike="noStrike">
              <a:solidFill>
                <a:srgbClr val="FFFFFF"/>
              </a:solidFill>
              <a:latin typeface="Arial"/>
              <a:ea typeface="Arial"/>
              <a:cs typeface="Arial"/>
              <a:sym typeface="Arial"/>
            </a:endParaRPr>
          </a:p>
          <a:p>
            <a:pPr marL="432000" marR="0" lvl="0" indent="-324000" algn="l" rtl="0">
              <a:spcBef>
                <a:spcPts val="1417"/>
              </a:spcBef>
              <a:spcAft>
                <a:spcPts val="0"/>
              </a:spcAft>
              <a:buClr>
                <a:srgbClr val="FFFF00"/>
              </a:buClr>
              <a:buSzPts val="1440"/>
              <a:buFont typeface="Noto Sans Symbols"/>
              <a:buChar char="●"/>
            </a:pPr>
            <a:r>
              <a:rPr lang="en-US" sz="3200" b="0" strike="noStrike">
                <a:solidFill>
                  <a:srgbClr val="FFFFFF"/>
                </a:solidFill>
                <a:latin typeface="Arial"/>
                <a:ea typeface="Arial"/>
                <a:cs typeface="Arial"/>
                <a:sym typeface="Arial"/>
              </a:rPr>
              <a:t>Although not very feasible in the real market, this project is a start for us into finance analytics.</a:t>
            </a:r>
            <a:endParaRPr sz="3200" b="0"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8"/>
          <p:cNvPicPr preferRelativeResize="0"/>
          <p:nvPr/>
        </p:nvPicPr>
        <p:blipFill rotWithShape="1">
          <a:blip r:embed="rId3">
            <a:alphaModFix/>
          </a:blip>
          <a:srcRect/>
          <a:stretch/>
        </p:blipFill>
        <p:spPr>
          <a:xfrm>
            <a:off x="864000" y="648000"/>
            <a:ext cx="8856000" cy="6624000"/>
          </a:xfrm>
          <a:prstGeom prst="rect">
            <a:avLst/>
          </a:prstGeom>
          <a:noFill/>
          <a:ln>
            <a:noFill/>
          </a:ln>
        </p:spPr>
      </p:pic>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972000" y="661320"/>
            <a:ext cx="8675640" cy="131868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4400" b="0" i="0" u="none" strike="noStrike" cap="none">
                <a:solidFill>
                  <a:srgbClr val="FF0000"/>
                </a:solidFill>
                <a:latin typeface="Arial"/>
                <a:ea typeface="Arial"/>
                <a:cs typeface="Arial"/>
                <a:sym typeface="Arial"/>
              </a:rPr>
              <a:t>PROBLEM STATEMENT</a:t>
            </a:r>
            <a:endParaRPr sz="4400" b="0" i="0" u="none" strike="noStrike" cap="none">
              <a:solidFill>
                <a:srgbClr val="FFFFFF"/>
              </a:solidFill>
              <a:latin typeface="Arial"/>
              <a:ea typeface="Arial"/>
              <a:cs typeface="Arial"/>
              <a:sym typeface="Arial"/>
            </a:endParaRPr>
          </a:p>
        </p:txBody>
      </p:sp>
      <p:sp>
        <p:nvSpPr>
          <p:cNvPr id="71" name="Google Shape;71;p15"/>
          <p:cNvSpPr txBox="1"/>
          <p:nvPr/>
        </p:nvSpPr>
        <p:spPr>
          <a:xfrm>
            <a:off x="1260000" y="2129040"/>
            <a:ext cx="8315640" cy="417096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FFFF00"/>
              </a:buClr>
              <a:buSzPts val="1440"/>
              <a:buFont typeface="Noto Sans Symbols"/>
              <a:buChar char="●"/>
            </a:pPr>
            <a:r>
              <a:rPr lang="en-US" sz="3200" b="0" i="0" u="none" strike="noStrike" cap="none">
                <a:solidFill>
                  <a:srgbClr val="FFFFFF"/>
                </a:solidFill>
                <a:latin typeface="Arial"/>
                <a:ea typeface="Arial"/>
                <a:cs typeface="Arial"/>
                <a:sym typeface="Arial"/>
              </a:rPr>
              <a:t>In order to predict stock prices correctly, a stock buyer has to reasonably decide when to buy or sell stocks.</a:t>
            </a:r>
            <a:endParaRPr sz="3200" b="0" i="0" u="none" strike="noStrike" cap="none">
              <a:solidFill>
                <a:srgbClr val="FFFFFF"/>
              </a:solidFill>
              <a:latin typeface="Arial"/>
              <a:ea typeface="Arial"/>
              <a:cs typeface="Arial"/>
              <a:sym typeface="Arial"/>
            </a:endParaRPr>
          </a:p>
          <a:p>
            <a:pPr marL="432000" marR="0" lvl="0" indent="-324000" algn="l" rtl="0">
              <a:spcBef>
                <a:spcPts val="1417"/>
              </a:spcBef>
              <a:spcAft>
                <a:spcPts val="0"/>
              </a:spcAft>
              <a:buClr>
                <a:srgbClr val="FFFF00"/>
              </a:buClr>
              <a:buSzPts val="1440"/>
              <a:buFont typeface="Noto Sans Symbols"/>
              <a:buChar char="●"/>
            </a:pPr>
            <a:r>
              <a:rPr lang="en-US" sz="3200" b="0" i="0" u="none" strike="noStrike" cap="none">
                <a:solidFill>
                  <a:srgbClr val="FFFFFF"/>
                </a:solidFill>
                <a:latin typeface="Arial"/>
                <a:ea typeface="Arial"/>
                <a:cs typeface="Arial"/>
                <a:sym typeface="Arial"/>
              </a:rPr>
              <a:t>We thus need good machine learning models that can look at the history of a sequence of data and accurately predict its movement in the near future.</a:t>
            </a:r>
            <a:endParaRPr sz="3200" b="0" i="0" u="none" strike="noStrike" cap="none">
              <a:solidFill>
                <a:srgbClr val="FFFFFF"/>
              </a:solidFill>
              <a:latin typeface="Arial"/>
              <a:ea typeface="Arial"/>
              <a:cs typeface="Arial"/>
              <a:sym typeface="Arial"/>
            </a:endParaRP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p:nvPr/>
        </p:nvSpPr>
        <p:spPr>
          <a:xfrm>
            <a:off x="972000" y="661320"/>
            <a:ext cx="8675640" cy="131868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4400" b="0" i="0" u="none" strike="noStrike" cap="none">
                <a:solidFill>
                  <a:srgbClr val="FF3300"/>
                </a:solidFill>
                <a:latin typeface="Arial"/>
                <a:ea typeface="Arial"/>
                <a:cs typeface="Arial"/>
                <a:sym typeface="Arial"/>
              </a:rPr>
              <a:t>TECHNOLOGY USED :</a:t>
            </a:r>
            <a:endParaRPr sz="4400" b="0" i="0" u="none" strike="noStrike" cap="none">
              <a:solidFill>
                <a:srgbClr val="FFFFFF"/>
              </a:solidFill>
              <a:latin typeface="Arial"/>
              <a:ea typeface="Arial"/>
              <a:cs typeface="Arial"/>
              <a:sym typeface="Arial"/>
            </a:endParaRPr>
          </a:p>
        </p:txBody>
      </p:sp>
      <p:sp>
        <p:nvSpPr>
          <p:cNvPr id="77" name="Google Shape;77;p16"/>
          <p:cNvSpPr txBox="1"/>
          <p:nvPr/>
        </p:nvSpPr>
        <p:spPr>
          <a:xfrm>
            <a:off x="1260000" y="2129040"/>
            <a:ext cx="8315640" cy="417096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FFFF00"/>
              </a:buClr>
              <a:buSzPts val="1440"/>
              <a:buFont typeface="Noto Sans Symbols"/>
              <a:buChar char="●"/>
            </a:pPr>
            <a:r>
              <a:rPr lang="en-US" sz="3200" b="0" i="0" u="none" strike="noStrike" cap="none" dirty="0">
                <a:solidFill>
                  <a:srgbClr val="FFFFFF"/>
                </a:solidFill>
                <a:latin typeface="Arial"/>
                <a:ea typeface="Arial"/>
                <a:cs typeface="Arial"/>
                <a:sym typeface="Arial"/>
              </a:rPr>
              <a:t>Python, its core ML libraries and keras.</a:t>
            </a:r>
            <a:endParaRPr sz="3200" b="0" i="0" u="none" strike="noStrike" cap="none" dirty="0">
              <a:solidFill>
                <a:srgbClr val="FFFFFF"/>
              </a:solidFill>
              <a:latin typeface="Arial"/>
              <a:ea typeface="Arial"/>
              <a:cs typeface="Arial"/>
              <a:sym typeface="Arial"/>
            </a:endParaRPr>
          </a:p>
          <a:p>
            <a:pPr marL="432000" marR="0" lvl="0" indent="-324000" algn="l" rtl="0">
              <a:spcBef>
                <a:spcPts val="1417"/>
              </a:spcBef>
              <a:spcAft>
                <a:spcPts val="0"/>
              </a:spcAft>
              <a:buClr>
                <a:srgbClr val="FFFF00"/>
              </a:buClr>
              <a:buSzPts val="1440"/>
              <a:buFont typeface="Noto Sans Symbols"/>
              <a:buChar char="●"/>
            </a:pPr>
            <a:r>
              <a:rPr lang="en-US" sz="3200" b="0" i="0" u="none" strike="noStrike" cap="none" dirty="0">
                <a:solidFill>
                  <a:srgbClr val="FFFFFF"/>
                </a:solidFill>
                <a:latin typeface="Arial"/>
                <a:ea typeface="Arial"/>
                <a:cs typeface="Arial"/>
                <a:sym typeface="Arial"/>
              </a:rPr>
              <a:t>Recurrent Neural Networks (RNN)</a:t>
            </a:r>
            <a:endParaRPr sz="3200" b="0" i="0" u="none" strike="noStrike" cap="none" dirty="0">
              <a:solidFill>
                <a:srgbClr val="FFFFFF"/>
              </a:solidFill>
              <a:latin typeface="Arial"/>
              <a:ea typeface="Arial"/>
              <a:cs typeface="Arial"/>
              <a:sym typeface="Arial"/>
            </a:endParaRPr>
          </a:p>
          <a:p>
            <a:pPr marL="864000" marR="0" lvl="1" indent="-287999" algn="l" rtl="0">
              <a:spcBef>
                <a:spcPts val="1417"/>
              </a:spcBef>
              <a:spcAft>
                <a:spcPts val="0"/>
              </a:spcAft>
              <a:buClr>
                <a:srgbClr val="FFFF00"/>
              </a:buClr>
              <a:buSzPts val="2100"/>
              <a:buFont typeface="Noto Sans Symbols"/>
              <a:buChar char="−"/>
            </a:pPr>
            <a:r>
              <a:rPr lang="en-US" sz="2800" dirty="0">
                <a:solidFill>
                  <a:srgbClr val="FFFFFF"/>
                </a:solidFill>
              </a:rPr>
              <a:t>LS</a:t>
            </a:r>
            <a:r>
              <a:rPr lang="en-US" sz="2800" b="0" i="0" u="none" strike="noStrike" cap="none" dirty="0">
                <a:solidFill>
                  <a:srgbClr val="FFFFFF"/>
                </a:solidFill>
                <a:latin typeface="Arial"/>
                <a:ea typeface="Arial"/>
                <a:cs typeface="Arial"/>
                <a:sym typeface="Arial"/>
              </a:rPr>
              <a:t>TM architecture</a:t>
            </a:r>
            <a:endParaRPr sz="2800" b="0" i="0" u="none" strike="noStrike" cap="none" dirty="0">
              <a:solidFill>
                <a:srgbClr val="FFFFFF"/>
              </a:solidFill>
              <a:latin typeface="Arial"/>
              <a:ea typeface="Arial"/>
              <a:cs typeface="Arial"/>
              <a:sym typeface="Arial"/>
            </a:endParaRPr>
          </a:p>
        </p:txBody>
      </p:sp>
      <p:pic>
        <p:nvPicPr>
          <p:cNvPr id="78" name="Google Shape;78;p16"/>
          <p:cNvPicPr preferRelativeResize="0"/>
          <p:nvPr/>
        </p:nvPicPr>
        <p:blipFill rotWithShape="1">
          <a:blip r:embed="rId3">
            <a:alphaModFix/>
          </a:blip>
          <a:srcRect/>
          <a:stretch/>
        </p:blipFill>
        <p:spPr>
          <a:xfrm>
            <a:off x="6336000" y="3384000"/>
            <a:ext cx="3024000" cy="3528000"/>
          </a:xfrm>
          <a:prstGeom prst="rect">
            <a:avLst/>
          </a:prstGeom>
          <a:noFill/>
          <a:ln>
            <a:noFill/>
          </a:ln>
        </p:spPr>
      </p:pic>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972000" y="661320"/>
            <a:ext cx="8675640" cy="131868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4400" b="0" i="0" u="none" strike="noStrike" cap="none">
                <a:solidFill>
                  <a:srgbClr val="CC0000"/>
                </a:solidFill>
                <a:latin typeface="Arial"/>
                <a:ea typeface="Arial"/>
                <a:cs typeface="Arial"/>
                <a:sym typeface="Arial"/>
              </a:rPr>
              <a:t>What is RNN?</a:t>
            </a:r>
            <a:endParaRPr sz="4400" b="0" i="0" u="none" strike="noStrike" cap="none">
              <a:solidFill>
                <a:srgbClr val="FFFFFF"/>
              </a:solidFill>
              <a:latin typeface="Arial"/>
              <a:ea typeface="Arial"/>
              <a:cs typeface="Arial"/>
              <a:sym typeface="Arial"/>
            </a:endParaRPr>
          </a:p>
        </p:txBody>
      </p:sp>
      <p:sp>
        <p:nvSpPr>
          <p:cNvPr id="84" name="Google Shape;84;p17"/>
          <p:cNvSpPr txBox="1"/>
          <p:nvPr/>
        </p:nvSpPr>
        <p:spPr>
          <a:xfrm>
            <a:off x="1260000" y="2129040"/>
            <a:ext cx="8315640" cy="190296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FFFF00"/>
              </a:buClr>
              <a:buSzPts val="1440"/>
              <a:buFont typeface="Noto Sans Symbols"/>
              <a:buChar char="●"/>
            </a:pPr>
            <a:r>
              <a:rPr lang="en-US" sz="3200" b="0" i="0" u="none" strike="noStrike" cap="none">
                <a:solidFill>
                  <a:srgbClr val="FFFFFF"/>
                </a:solidFill>
                <a:latin typeface="Arial"/>
                <a:ea typeface="Arial"/>
                <a:cs typeface="Arial"/>
                <a:sym typeface="Arial"/>
              </a:rPr>
              <a:t>A recurrent neural network looks quite similar to a traditional neural network except that a memory-state is added to the neurons. </a:t>
            </a:r>
            <a:endParaRPr sz="3200" b="0" i="0" u="none" strike="noStrike" cap="none">
              <a:solidFill>
                <a:srgbClr val="FFFFFF"/>
              </a:solidFill>
              <a:latin typeface="Arial"/>
              <a:ea typeface="Arial"/>
              <a:cs typeface="Arial"/>
              <a:sym typeface="Arial"/>
            </a:endParaRPr>
          </a:p>
        </p:txBody>
      </p:sp>
      <p:pic>
        <p:nvPicPr>
          <p:cNvPr id="85" name="Google Shape;85;p17"/>
          <p:cNvPicPr preferRelativeResize="0"/>
          <p:nvPr/>
        </p:nvPicPr>
        <p:blipFill rotWithShape="1">
          <a:blip r:embed="rId3">
            <a:alphaModFix/>
          </a:blip>
          <a:srcRect/>
          <a:stretch/>
        </p:blipFill>
        <p:spPr>
          <a:xfrm>
            <a:off x="2168640" y="3998880"/>
            <a:ext cx="6543360" cy="3057120"/>
          </a:xfrm>
          <a:prstGeom prst="rect">
            <a:avLst/>
          </a:prstGeom>
          <a:noFill/>
          <a:ln>
            <a:noFill/>
          </a:ln>
        </p:spPr>
      </p:pic>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p:nvPr/>
        </p:nvSpPr>
        <p:spPr>
          <a:xfrm>
            <a:off x="1008000" y="627120"/>
            <a:ext cx="8675640" cy="242388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800" b="0" i="0" u="none" strike="noStrike" cap="none">
                <a:solidFill>
                  <a:srgbClr val="DDDDDD"/>
                </a:solidFill>
                <a:latin typeface="Arial"/>
                <a:ea typeface="Arial"/>
                <a:cs typeface="Arial"/>
                <a:sym typeface="Arial"/>
              </a:rPr>
              <a:t>In a traditional neural network, the model produces the output by multiplying the input with the weight and the activation function. With an RNN, this output is sent back to itself number of time.</a:t>
            </a:r>
            <a:br>
              <a:rPr lang="en-US" sz="1800" b="0" i="0" u="none" strike="noStrike" cap="none"/>
            </a:br>
            <a:r>
              <a:rPr lang="en-US" sz="2800" b="0" i="0" u="none" strike="noStrike" cap="none">
                <a:solidFill>
                  <a:srgbClr val="00FF66"/>
                </a:solidFill>
                <a:latin typeface="Arial"/>
                <a:ea typeface="Arial"/>
                <a:cs typeface="Arial"/>
                <a:sym typeface="Arial"/>
              </a:rPr>
              <a:t>This is especially useful for the time series data we are using in our project.</a:t>
            </a:r>
            <a:endParaRPr sz="2800" b="0" strike="noStrike">
              <a:solidFill>
                <a:srgbClr val="FFFFFF"/>
              </a:solidFill>
              <a:latin typeface="Arial"/>
              <a:ea typeface="Arial"/>
              <a:cs typeface="Arial"/>
              <a:sym typeface="Arial"/>
            </a:endParaRPr>
          </a:p>
        </p:txBody>
      </p:sp>
      <p:pic>
        <p:nvPicPr>
          <p:cNvPr id="91" name="Google Shape;91;p18"/>
          <p:cNvPicPr preferRelativeResize="0"/>
          <p:nvPr/>
        </p:nvPicPr>
        <p:blipFill rotWithShape="1">
          <a:blip r:embed="rId3">
            <a:alphaModFix/>
          </a:blip>
          <a:srcRect/>
          <a:stretch/>
        </p:blipFill>
        <p:spPr>
          <a:xfrm>
            <a:off x="1872000" y="3168000"/>
            <a:ext cx="6696000" cy="4176000"/>
          </a:xfrm>
          <a:prstGeom prst="rect">
            <a:avLst/>
          </a:prstGeom>
          <a:noFill/>
          <a:ln>
            <a:noFill/>
          </a:ln>
        </p:spPr>
      </p:pic>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p:nvPr/>
        </p:nvSpPr>
        <p:spPr>
          <a:xfrm>
            <a:off x="972000" y="661320"/>
            <a:ext cx="8675640" cy="131868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4400" b="0" strike="noStrike">
                <a:solidFill>
                  <a:srgbClr val="00FFFF"/>
                </a:solidFill>
                <a:latin typeface="Arial"/>
                <a:ea typeface="Arial"/>
                <a:cs typeface="Arial"/>
                <a:sym typeface="Arial"/>
              </a:rPr>
              <a:t>DATASET USED:</a:t>
            </a:r>
            <a:endParaRPr sz="4400" b="0" strike="noStrike">
              <a:solidFill>
                <a:srgbClr val="FFFFFF"/>
              </a:solidFill>
              <a:latin typeface="Arial"/>
              <a:ea typeface="Arial"/>
              <a:cs typeface="Arial"/>
              <a:sym typeface="Arial"/>
            </a:endParaRPr>
          </a:p>
        </p:txBody>
      </p:sp>
      <p:sp>
        <p:nvSpPr>
          <p:cNvPr id="97" name="Google Shape;97;p19"/>
          <p:cNvSpPr txBox="1"/>
          <p:nvPr/>
        </p:nvSpPr>
        <p:spPr>
          <a:xfrm>
            <a:off x="1260000" y="2129040"/>
            <a:ext cx="8315640" cy="417096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FFFF00"/>
              </a:buClr>
              <a:buSzPts val="1440"/>
              <a:buFont typeface="Noto Sans Symbols"/>
              <a:buChar char="●"/>
            </a:pPr>
            <a:r>
              <a:rPr lang="en-US" sz="3200" b="0" strike="noStrike">
                <a:solidFill>
                  <a:srgbClr val="33FF99"/>
                </a:solidFill>
                <a:latin typeface="Arial"/>
                <a:ea typeface="Arial"/>
                <a:cs typeface="Arial"/>
                <a:sym typeface="Arial"/>
              </a:rPr>
              <a:t>S&amp;P 500 DATA :</a:t>
            </a:r>
            <a:r>
              <a:rPr lang="en-US" sz="3200" b="0" strike="noStrike">
                <a:solidFill>
                  <a:srgbClr val="FFFFFF"/>
                </a:solidFill>
                <a:latin typeface="Arial"/>
                <a:ea typeface="Arial"/>
                <a:cs typeface="Arial"/>
                <a:sym typeface="Arial"/>
              </a:rPr>
              <a:t> The S&amp;P 500, or just the S&amp;P, is an American stock market index based on the market capitalizations of 500 large companies having common stock listed on the NYSE, NASDAQ, or the Cboe BZX Exchange. W</a:t>
            </a:r>
            <a:r>
              <a:rPr lang="en-US" sz="3200">
                <a:solidFill>
                  <a:srgbClr val="FFFFFF"/>
                </a:solidFill>
              </a:rPr>
              <a:t>e used the TATA Global company stock data for our initial project.</a:t>
            </a:r>
            <a:endParaRPr sz="3200" b="0" strike="noStrike">
              <a:solidFill>
                <a:srgbClr val="FFFFFF"/>
              </a:solidFill>
              <a:latin typeface="Arial"/>
              <a:ea typeface="Arial"/>
              <a:cs typeface="Arial"/>
              <a:sym typeface="Arial"/>
            </a:endParaRPr>
          </a:p>
        </p:txBody>
      </p: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20"/>
          <p:cNvPicPr preferRelativeResize="0"/>
          <p:nvPr/>
        </p:nvPicPr>
        <p:blipFill rotWithShape="1">
          <a:blip r:embed="rId3">
            <a:alphaModFix/>
          </a:blip>
          <a:srcRect/>
          <a:stretch/>
        </p:blipFill>
        <p:spPr>
          <a:xfrm>
            <a:off x="216000" y="432000"/>
            <a:ext cx="9648000" cy="6912000"/>
          </a:xfrm>
          <a:prstGeom prst="rect">
            <a:avLst/>
          </a:prstGeom>
          <a:noFill/>
          <a:ln>
            <a:noFill/>
          </a:ln>
        </p:spPr>
      </p:pic>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p:nvPr/>
        </p:nvSpPr>
        <p:spPr>
          <a:xfrm>
            <a:off x="972000" y="661320"/>
            <a:ext cx="8675640" cy="131868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4000" b="0" strike="noStrike">
                <a:solidFill>
                  <a:srgbClr val="99CC99"/>
                </a:solidFill>
                <a:latin typeface="Arial"/>
                <a:ea typeface="Arial"/>
                <a:cs typeface="Arial"/>
                <a:sym typeface="Arial"/>
              </a:rPr>
              <a:t>DATA PREPARATION :</a:t>
            </a:r>
            <a:endParaRPr sz="4000" b="0" strike="noStrike">
              <a:solidFill>
                <a:srgbClr val="FFFFFF"/>
              </a:solidFill>
              <a:latin typeface="Arial"/>
              <a:ea typeface="Arial"/>
              <a:cs typeface="Arial"/>
              <a:sym typeface="Arial"/>
            </a:endParaRPr>
          </a:p>
        </p:txBody>
      </p:sp>
      <p:sp>
        <p:nvSpPr>
          <p:cNvPr id="108" name="Google Shape;108;p21"/>
          <p:cNvSpPr txBox="1"/>
          <p:nvPr/>
        </p:nvSpPr>
        <p:spPr>
          <a:xfrm>
            <a:off x="1260000" y="2129040"/>
            <a:ext cx="4068000" cy="198900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FFFF00"/>
              </a:buClr>
              <a:buSzPts val="1440"/>
              <a:buFont typeface="Noto Sans Symbols"/>
              <a:buChar char="●"/>
            </a:pPr>
            <a:r>
              <a:rPr lang="en-US" sz="3200" b="0" strike="noStrike">
                <a:solidFill>
                  <a:srgbClr val="FFFFFF"/>
                </a:solidFill>
                <a:latin typeface="Arial"/>
                <a:ea typeface="Arial"/>
                <a:cs typeface="Arial"/>
                <a:sym typeface="Arial"/>
              </a:rPr>
              <a:t>NORMALIZATION :</a:t>
            </a:r>
            <a:endParaRPr sz="3200" b="0" strike="noStrike">
              <a:solidFill>
                <a:srgbClr val="FFFFFF"/>
              </a:solidFill>
              <a:latin typeface="Arial"/>
              <a:ea typeface="Arial"/>
              <a:cs typeface="Arial"/>
              <a:sym typeface="Arial"/>
            </a:endParaRPr>
          </a:p>
        </p:txBody>
      </p:sp>
      <p:pic>
        <p:nvPicPr>
          <p:cNvPr id="109" name="Google Shape;109;p21"/>
          <p:cNvPicPr preferRelativeResize="0"/>
          <p:nvPr/>
        </p:nvPicPr>
        <p:blipFill rotWithShape="1">
          <a:blip r:embed="rId3">
            <a:alphaModFix/>
          </a:blip>
          <a:srcRect/>
          <a:stretch/>
        </p:blipFill>
        <p:spPr>
          <a:xfrm>
            <a:off x="1152000" y="3006000"/>
            <a:ext cx="8423280" cy="4194000"/>
          </a:xfrm>
          <a:prstGeom prst="rect">
            <a:avLst/>
          </a:prstGeom>
          <a:noFill/>
          <a:ln>
            <a:noFill/>
          </a:ln>
        </p:spPr>
      </p:pic>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p:nvPr/>
        </p:nvSpPr>
        <p:spPr>
          <a:xfrm>
            <a:off x="1260360" y="1179000"/>
            <a:ext cx="8315640" cy="250416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FFFF00"/>
              </a:buClr>
              <a:buSzPts val="1440"/>
              <a:buFont typeface="Noto Sans Symbols"/>
              <a:buChar char="●"/>
            </a:pPr>
            <a:r>
              <a:rPr lang="en-US" sz="3200" b="0" strike="noStrike">
                <a:solidFill>
                  <a:srgbClr val="66FF99"/>
                </a:solidFill>
                <a:latin typeface="Arial"/>
                <a:ea typeface="Arial"/>
                <a:cs typeface="Arial"/>
                <a:sym typeface="Arial"/>
              </a:rPr>
              <a:t>DATA USED :</a:t>
            </a:r>
            <a:endParaRPr sz="3200" b="0" strike="noStrike">
              <a:solidFill>
                <a:srgbClr val="FFFFFF"/>
              </a:solidFill>
              <a:latin typeface="Arial"/>
              <a:ea typeface="Arial"/>
              <a:cs typeface="Arial"/>
              <a:sym typeface="Arial"/>
            </a:endParaRPr>
          </a:p>
          <a:p>
            <a:pPr marL="432000" marR="0" lvl="0" indent="-324000" algn="l" rtl="0">
              <a:spcBef>
                <a:spcPts val="1417"/>
              </a:spcBef>
              <a:spcAft>
                <a:spcPts val="0"/>
              </a:spcAft>
              <a:buClr>
                <a:srgbClr val="FFFF00"/>
              </a:buClr>
              <a:buSzPts val="1440"/>
              <a:buFont typeface="Noto Sans Symbols"/>
              <a:buChar char="●"/>
            </a:pPr>
            <a:r>
              <a:rPr lang="en-US" sz="3200" b="0" strike="noStrike">
                <a:solidFill>
                  <a:srgbClr val="FFFFFF"/>
                </a:solidFill>
                <a:latin typeface="Arial"/>
                <a:ea typeface="Arial"/>
                <a:cs typeface="Arial"/>
                <a:sym typeface="Arial"/>
              </a:rPr>
              <a:t>We used the closing points of each company's stock at the end of each day. We then used it as a time series data of the closing values of stock vs date.</a:t>
            </a:r>
            <a:endParaRPr sz="3200" b="0" strike="noStrike">
              <a:solidFill>
                <a:srgbClr val="FFFFFF"/>
              </a:solidFill>
              <a:latin typeface="Arial"/>
              <a:ea typeface="Arial"/>
              <a:cs typeface="Arial"/>
              <a:sym typeface="Arial"/>
            </a:endParaRPr>
          </a:p>
        </p:txBody>
      </p:sp>
      <p:sp>
        <p:nvSpPr>
          <p:cNvPr id="115" name="Google Shape;115;p22"/>
          <p:cNvSpPr txBox="1"/>
          <p:nvPr/>
        </p:nvSpPr>
        <p:spPr>
          <a:xfrm>
            <a:off x="1296000" y="4392000"/>
            <a:ext cx="8315640" cy="203940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FFFF00"/>
              </a:buClr>
              <a:buSzPts val="1440"/>
              <a:buFont typeface="Noto Sans Symbols"/>
              <a:buChar char="●"/>
            </a:pPr>
            <a:r>
              <a:rPr lang="en-US" sz="3200" b="0" strike="noStrike" dirty="0">
                <a:solidFill>
                  <a:srgbClr val="00CC33"/>
                </a:solidFill>
                <a:latin typeface="Arial"/>
                <a:ea typeface="Arial"/>
                <a:cs typeface="Arial"/>
                <a:sym typeface="Arial"/>
              </a:rPr>
              <a:t>TRAIN / TEST SPLIT :</a:t>
            </a:r>
            <a:endParaRPr sz="3200" b="0" strike="noStrike" dirty="0">
              <a:solidFill>
                <a:srgbClr val="FFFFFF"/>
              </a:solidFill>
              <a:latin typeface="Arial"/>
              <a:ea typeface="Arial"/>
              <a:cs typeface="Arial"/>
              <a:sym typeface="Arial"/>
            </a:endParaRPr>
          </a:p>
          <a:p>
            <a:pPr marL="432000" marR="0" lvl="0" indent="-324000" algn="l" rtl="0">
              <a:spcBef>
                <a:spcPts val="1417"/>
              </a:spcBef>
              <a:spcAft>
                <a:spcPts val="0"/>
              </a:spcAft>
              <a:buClr>
                <a:srgbClr val="FFFF00"/>
              </a:buClr>
              <a:buSzPts val="1440"/>
              <a:buFont typeface="Noto Sans Symbols"/>
              <a:buChar char="●"/>
            </a:pPr>
            <a:r>
              <a:rPr lang="en-US" sz="3200" b="0" strike="noStrike" dirty="0">
                <a:solidFill>
                  <a:srgbClr val="FFFFFF"/>
                </a:solidFill>
                <a:latin typeface="Arial"/>
                <a:ea typeface="Arial"/>
                <a:cs typeface="Arial"/>
                <a:sym typeface="Arial"/>
              </a:rPr>
              <a:t> 80% of the data was used for training the model while predictions were made on the latest 20% of the data.</a:t>
            </a:r>
            <a:endParaRPr sz="3200" b="0" strike="noStrike" dirty="0">
              <a:solidFill>
                <a:srgbClr val="FFFFFF"/>
              </a:solidFill>
              <a:latin typeface="Arial"/>
              <a:ea typeface="Arial"/>
              <a:cs typeface="Arial"/>
              <a:sym typeface="Arial"/>
            </a:endParaRPr>
          </a:p>
        </p:txBody>
      </p:sp>
    </p:spTree>
  </p:cSld>
  <p:clrMapOvr>
    <a:masterClrMapping/>
  </p:clrMapOvr>
  <p:transition spd="med">
    <p:fade thruBlk="1"/>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440</Words>
  <Application>Microsoft Office PowerPoint</Application>
  <PresentationFormat>Custom</PresentationFormat>
  <Paragraphs>34</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Noto Sans Symbols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Creed Bratton</cp:lastModifiedBy>
  <cp:revision>5</cp:revision>
  <dcterms:modified xsi:type="dcterms:W3CDTF">2019-11-21T08:54:34Z</dcterms:modified>
</cp:coreProperties>
</file>