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k bidaye" userId="aa3ed88e58b34978" providerId="LiveId" clId="{62B4FE5B-DB07-47E6-89A7-0526A539DD5A}"/>
    <pc:docChg chg="undo custSel addSld modSld">
      <pc:chgData name="mohak bidaye" userId="aa3ed88e58b34978" providerId="LiveId" clId="{62B4FE5B-DB07-47E6-89A7-0526A539DD5A}" dt="2025-02-19T10:06:06.607" v="24"/>
      <pc:docMkLst>
        <pc:docMk/>
      </pc:docMkLst>
      <pc:sldChg chg="modSp new mod">
        <pc:chgData name="mohak bidaye" userId="aa3ed88e58b34978" providerId="LiveId" clId="{62B4FE5B-DB07-47E6-89A7-0526A539DD5A}" dt="2025-02-19T10:06:06.607" v="24"/>
        <pc:sldMkLst>
          <pc:docMk/>
          <pc:sldMk cId="2292073944" sldId="270"/>
        </pc:sldMkLst>
        <pc:spChg chg="mod">
          <ac:chgData name="mohak bidaye" userId="aa3ed88e58b34978" providerId="LiveId" clId="{62B4FE5B-DB07-47E6-89A7-0526A539DD5A}" dt="2025-02-19T10:05:41.207" v="4" actId="20577"/>
          <ac:spMkLst>
            <pc:docMk/>
            <pc:sldMk cId="2292073944" sldId="270"/>
            <ac:spMk id="2" creationId="{480AD290-2BAD-3968-2873-87165B6803DC}"/>
          </ac:spMkLst>
        </pc:spChg>
        <pc:spChg chg="mod">
          <ac:chgData name="mohak bidaye" userId="aa3ed88e58b34978" providerId="LiveId" clId="{62B4FE5B-DB07-47E6-89A7-0526A539DD5A}" dt="2025-02-19T10:06:06.607" v="24"/>
          <ac:spMkLst>
            <pc:docMk/>
            <pc:sldMk cId="2292073944" sldId="270"/>
            <ac:spMk id="3" creationId="{CCB6764E-BC72-DD39-CCF3-6F2F1358383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4/2/2025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8497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801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45458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6966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6410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1346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230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206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399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04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609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507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7329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0809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47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152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694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4/2/2025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7057643"/>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spreadsheets/d/1xHuclP8lVUIHFW6Gb7uoWEwvhVMU6aJC/edit?usp=drive_link&amp;ouid=109524556463170667809&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9614-68DE-5448-D10D-3E0A97DB4B39}"/>
              </a:ext>
            </a:extLst>
          </p:cNvPr>
          <p:cNvSpPr>
            <a:spLocks noGrp="1"/>
          </p:cNvSpPr>
          <p:nvPr>
            <p:ph type="ctrTitle"/>
          </p:nvPr>
        </p:nvSpPr>
        <p:spPr/>
        <p:txBody>
          <a:bodyPr/>
          <a:lstStyle/>
          <a:p>
            <a:r>
              <a:rPr lang="en-IN" dirty="0" err="1">
                <a:solidFill>
                  <a:schemeClr val="tx2"/>
                </a:solidFill>
              </a:rPr>
              <a:t>aBC</a:t>
            </a:r>
            <a:r>
              <a:rPr lang="en-IN" dirty="0">
                <a:solidFill>
                  <a:schemeClr val="tx2"/>
                </a:solidFill>
              </a:rPr>
              <a:t> </a:t>
            </a:r>
            <a:r>
              <a:rPr lang="en-IN" dirty="0" err="1">
                <a:solidFill>
                  <a:schemeClr val="tx2"/>
                </a:solidFill>
              </a:rPr>
              <a:t>cALL</a:t>
            </a:r>
            <a:r>
              <a:rPr lang="en-IN" dirty="0">
                <a:solidFill>
                  <a:schemeClr val="tx2"/>
                </a:solidFill>
              </a:rPr>
              <a:t> volume trend analysis</a:t>
            </a:r>
          </a:p>
        </p:txBody>
      </p:sp>
      <p:sp>
        <p:nvSpPr>
          <p:cNvPr id="3" name="Subtitle 2">
            <a:extLst>
              <a:ext uri="{FF2B5EF4-FFF2-40B4-BE49-F238E27FC236}">
                <a16:creationId xmlns:a16="http://schemas.microsoft.com/office/drawing/2014/main" id="{40300C5C-3A30-F50B-4B5F-A95C67849D64}"/>
              </a:ext>
            </a:extLst>
          </p:cNvPr>
          <p:cNvSpPr>
            <a:spLocks noGrp="1"/>
          </p:cNvSpPr>
          <p:nvPr>
            <p:ph type="subTitle" idx="1"/>
          </p:nvPr>
        </p:nvSpPr>
        <p:spPr/>
        <p:txBody>
          <a:bodyPr>
            <a:normAutofit/>
          </a:bodyPr>
          <a:lstStyle/>
          <a:p>
            <a:endParaRPr lang="en-IN" sz="1800" dirty="0"/>
          </a:p>
          <a:p>
            <a:r>
              <a:rPr lang="en-IN" sz="1800" dirty="0"/>
              <a:t>By: </a:t>
            </a:r>
            <a:r>
              <a:rPr lang="en-IN" sz="1800" dirty="0" err="1"/>
              <a:t>Mohak</a:t>
            </a:r>
            <a:r>
              <a:rPr lang="en-IN" sz="1800" dirty="0"/>
              <a:t> </a:t>
            </a:r>
            <a:r>
              <a:rPr lang="en-IN" sz="1800" dirty="0" err="1"/>
              <a:t>Bidaye</a:t>
            </a:r>
            <a:endParaRPr lang="en-IN" sz="1800" dirty="0"/>
          </a:p>
        </p:txBody>
      </p:sp>
    </p:spTree>
    <p:extLst>
      <p:ext uri="{BB962C8B-B14F-4D97-AF65-F5344CB8AC3E}">
        <p14:creationId xmlns:p14="http://schemas.microsoft.com/office/powerpoint/2010/main" val="61061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F00EA3F-4499-2ACD-C199-6AA636653D7D}"/>
              </a:ext>
            </a:extLst>
          </p:cNvPr>
          <p:cNvPicPr>
            <a:picLocks noGrp="1" noChangeAspect="1"/>
          </p:cNvPicPr>
          <p:nvPr>
            <p:ph idx="1"/>
          </p:nvPr>
        </p:nvPicPr>
        <p:blipFill>
          <a:blip r:embed="rId2"/>
          <a:stretch>
            <a:fillRect/>
          </a:stretch>
        </p:blipFill>
        <p:spPr>
          <a:xfrm>
            <a:off x="1281815" y="477247"/>
            <a:ext cx="8493781" cy="4171215"/>
          </a:xfrm>
        </p:spPr>
      </p:pic>
      <p:sp>
        <p:nvSpPr>
          <p:cNvPr id="10" name="TextBox 9">
            <a:extLst>
              <a:ext uri="{FF2B5EF4-FFF2-40B4-BE49-F238E27FC236}">
                <a16:creationId xmlns:a16="http://schemas.microsoft.com/office/drawing/2014/main" id="{1309E410-790C-4FD8-D752-0B969602396C}"/>
              </a:ext>
            </a:extLst>
          </p:cNvPr>
          <p:cNvSpPr txBox="1"/>
          <p:nvPr/>
        </p:nvSpPr>
        <p:spPr>
          <a:xfrm>
            <a:off x="1281815" y="4883085"/>
            <a:ext cx="830501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57 agents required are strategically distributed across time buckets based on call volume trends to ensure 90% of calls are answered, significantly reducing the abandon rate from 30% to 10%.</a:t>
            </a:r>
          </a:p>
          <a:p>
            <a:pPr marL="285750" indent="-285750">
              <a:buFont typeface="Arial" panose="020B0604020202020204" pitchFamily="34" charset="0"/>
              <a:buChar char="•"/>
            </a:pPr>
            <a:r>
              <a:rPr lang="en-US" dirty="0"/>
              <a:t>This analysis enables efficient workforce allocation, ensuring better customer experience and lower wait times. </a:t>
            </a:r>
          </a:p>
          <a:p>
            <a:endParaRPr lang="en-IN" dirty="0"/>
          </a:p>
        </p:txBody>
      </p:sp>
    </p:spTree>
    <p:extLst>
      <p:ext uri="{BB962C8B-B14F-4D97-AF65-F5344CB8AC3E}">
        <p14:creationId xmlns:p14="http://schemas.microsoft.com/office/powerpoint/2010/main" val="360043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44B80-1755-6F52-34CD-4BB2052BE9A2}"/>
              </a:ext>
            </a:extLst>
          </p:cNvPr>
          <p:cNvSpPr>
            <a:spLocks noGrp="1"/>
          </p:cNvSpPr>
          <p:nvPr>
            <p:ph idx="1"/>
          </p:nvPr>
        </p:nvSpPr>
        <p:spPr>
          <a:xfrm>
            <a:off x="1056571" y="665782"/>
            <a:ext cx="10528971" cy="5951833"/>
          </a:xfrm>
        </p:spPr>
        <p:txBody>
          <a:bodyPr/>
          <a:lstStyle/>
          <a:p>
            <a:pPr marL="0" indent="0">
              <a:buNone/>
            </a:pPr>
            <a:r>
              <a:rPr lang="en-IN" dirty="0"/>
              <a:t>Task 4: </a:t>
            </a:r>
            <a:r>
              <a:rPr lang="en-US" dirty="0"/>
              <a:t>Propose a manpower plan for each time bucket throughout the day, keeping the maximum abandon rate at 10%</a:t>
            </a:r>
          </a:p>
          <a:p>
            <a:pPr marL="0" indent="0">
              <a:buNone/>
            </a:pPr>
            <a:r>
              <a:rPr lang="en-US" dirty="0"/>
              <a:t>Procedure:</a:t>
            </a:r>
          </a:p>
          <a:p>
            <a:pPr marL="457200" indent="-457200">
              <a:buFont typeface="Arial" panose="020B0604020202020204" pitchFamily="34" charset="0"/>
              <a:buChar char="•"/>
            </a:pPr>
            <a:r>
              <a:rPr lang="en-IN" dirty="0"/>
              <a:t>We know that the average total calls are 5130. 30% calls are made at night after 9 pm to 9 am. </a:t>
            </a:r>
          </a:p>
          <a:p>
            <a:pPr marL="457200" indent="-457200">
              <a:buFont typeface="Arial" panose="020B0604020202020204" pitchFamily="34" charset="0"/>
              <a:buChar char="•"/>
            </a:pPr>
            <a:r>
              <a:rPr lang="en-IN" dirty="0"/>
              <a:t>So, average calls made at night is 5130 * 0.3 which is 1539. </a:t>
            </a:r>
          </a:p>
          <a:p>
            <a:pPr marL="457200" indent="-457200">
              <a:buFont typeface="Arial" panose="020B0604020202020204" pitchFamily="34" charset="0"/>
              <a:buChar char="•"/>
            </a:pPr>
            <a:r>
              <a:rPr lang="en-IN" dirty="0"/>
              <a:t>We calculate total hours required to handle night calls by multiplying average calls made at night (1539)  into average time taken to answer a call (199) into the target answer rate (90% i.e. 0.9) and divide this by 3600 to convert it into hours.</a:t>
            </a:r>
          </a:p>
          <a:p>
            <a:pPr marL="457200" indent="-457200">
              <a:buFont typeface="Arial" panose="020B0604020202020204" pitchFamily="34" charset="0"/>
              <a:buChar char="•"/>
            </a:pPr>
            <a:r>
              <a:rPr lang="en-IN" dirty="0"/>
              <a:t>1539*199*0.9÷3600 = 77 hours</a:t>
            </a:r>
          </a:p>
          <a:p>
            <a:pPr marL="457200" indent="-457200">
              <a:buFont typeface="Arial" panose="020B0604020202020204" pitchFamily="34" charset="0"/>
              <a:buChar char="•"/>
            </a:pPr>
            <a:endParaRPr lang="en-IN" dirty="0"/>
          </a:p>
          <a:p>
            <a:pPr marL="0" indent="0">
              <a:buNone/>
            </a:pPr>
            <a:endParaRPr lang="en-IN" dirty="0"/>
          </a:p>
        </p:txBody>
      </p:sp>
    </p:spTree>
    <p:extLst>
      <p:ext uri="{BB962C8B-B14F-4D97-AF65-F5344CB8AC3E}">
        <p14:creationId xmlns:p14="http://schemas.microsoft.com/office/powerpoint/2010/main" val="142504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F667C-95C2-2EB1-BD75-6C71689B7ED2}"/>
              </a:ext>
            </a:extLst>
          </p:cNvPr>
          <p:cNvSpPr>
            <a:spLocks noGrp="1"/>
          </p:cNvSpPr>
          <p:nvPr>
            <p:ph idx="1"/>
          </p:nvPr>
        </p:nvSpPr>
        <p:spPr>
          <a:xfrm>
            <a:off x="1143000" y="760052"/>
            <a:ext cx="10046616" cy="5480492"/>
          </a:xfrm>
        </p:spPr>
        <p:txBody>
          <a:bodyPr>
            <a:normAutofit fontScale="85000" lnSpcReduction="10000"/>
          </a:bodyPr>
          <a:lstStyle/>
          <a:p>
            <a:r>
              <a:rPr lang="en-IN" dirty="0"/>
              <a:t>By using the assumptions,</a:t>
            </a:r>
          </a:p>
          <a:p>
            <a:r>
              <a:rPr lang="en-IN" dirty="0"/>
              <a:t>To determine the number of agents required we divide the total hours required to handle night calls (77 hours) by the effective working hours per agent(7.5 * 60% = 4.5 hours).</a:t>
            </a:r>
          </a:p>
          <a:p>
            <a:r>
              <a:rPr lang="en-IN" dirty="0"/>
              <a:t>77 ÷ 4.5 = 17 agents</a:t>
            </a:r>
          </a:p>
          <a:p>
            <a:r>
              <a:rPr lang="en-IN" dirty="0"/>
              <a:t>Now, to allocate agents across each time bucket we use the distribution of calls across different time buckets which is provided to us.</a:t>
            </a:r>
          </a:p>
          <a:p>
            <a:r>
              <a:rPr lang="en-US" dirty="0"/>
              <a:t>Each time bucket has a call distribution ratio.</a:t>
            </a:r>
          </a:p>
          <a:p>
            <a:r>
              <a:rPr lang="en-US" dirty="0"/>
              <a:t>The ratio is calculated as calls in time bucket divided by total night calls (30)</a:t>
            </a:r>
          </a:p>
          <a:p>
            <a:r>
              <a:rPr lang="en-US" dirty="0"/>
              <a:t>The ratio helps allocate agents proportionally based on the call distribution for each time bucket.</a:t>
            </a:r>
          </a:p>
          <a:p>
            <a:r>
              <a:rPr lang="en-US" dirty="0"/>
              <a:t>Next, the number of agents for each time bucket is obtained by multiplying this ratio with total agents required (17)</a:t>
            </a:r>
          </a:p>
          <a:p>
            <a:r>
              <a:rPr lang="en-US" dirty="0"/>
              <a:t>The total number of agents needed is found to be between 17 and 19.</a:t>
            </a:r>
          </a:p>
        </p:txBody>
      </p:sp>
    </p:spTree>
    <p:extLst>
      <p:ext uri="{BB962C8B-B14F-4D97-AF65-F5344CB8AC3E}">
        <p14:creationId xmlns:p14="http://schemas.microsoft.com/office/powerpoint/2010/main" val="3005605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D4C83EC-61EA-7BA1-909B-810906E8C09B}"/>
              </a:ext>
            </a:extLst>
          </p:cNvPr>
          <p:cNvPicPr>
            <a:picLocks noGrp="1" noChangeAspect="1"/>
          </p:cNvPicPr>
          <p:nvPr>
            <p:ph idx="1"/>
          </p:nvPr>
        </p:nvPicPr>
        <p:blipFill>
          <a:blip r:embed="rId2"/>
          <a:stretch>
            <a:fillRect/>
          </a:stretch>
        </p:blipFill>
        <p:spPr>
          <a:xfrm>
            <a:off x="1142999" y="728260"/>
            <a:ext cx="10443967" cy="3165010"/>
          </a:xfrm>
        </p:spPr>
      </p:pic>
      <p:sp>
        <p:nvSpPr>
          <p:cNvPr id="6" name="TextBox 5">
            <a:extLst>
              <a:ext uri="{FF2B5EF4-FFF2-40B4-BE49-F238E27FC236}">
                <a16:creationId xmlns:a16="http://schemas.microsoft.com/office/drawing/2014/main" id="{201C33AB-01F2-7853-3198-A8B10A609FCB}"/>
              </a:ext>
            </a:extLst>
          </p:cNvPr>
          <p:cNvSpPr txBox="1"/>
          <p:nvPr/>
        </p:nvSpPr>
        <p:spPr>
          <a:xfrm>
            <a:off x="1039305" y="4298622"/>
            <a:ext cx="959648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chart represents the required number of agents per hour during the night shift.</a:t>
            </a:r>
          </a:p>
          <a:p>
            <a:pPr marL="285750" indent="-285750">
              <a:buFont typeface="Arial" panose="020B0604020202020204" pitchFamily="34" charset="0"/>
              <a:buChar char="•"/>
            </a:pPr>
            <a:r>
              <a:rPr lang="en-US" dirty="0"/>
              <a:t>More agents are needed around 9pm-10pm and 8am-9am, indicating higher call volumes at these hours.</a:t>
            </a:r>
          </a:p>
          <a:p>
            <a:pPr marL="285750" indent="-285750">
              <a:buFont typeface="Arial" panose="020B0604020202020204" pitchFamily="34" charset="0"/>
              <a:buChar char="•"/>
            </a:pPr>
            <a:r>
              <a:rPr lang="en-US" dirty="0"/>
              <a:t>Fewer agents are required between 12am-5am suggesting lower call volumes.</a:t>
            </a:r>
          </a:p>
          <a:p>
            <a:pPr marL="285750" indent="-285750">
              <a:buFont typeface="Arial" panose="020B0604020202020204" pitchFamily="34" charset="0"/>
              <a:buChar char="•"/>
            </a:pPr>
            <a:r>
              <a:rPr lang="en-US" dirty="0"/>
              <a:t>This ensures enough agents are allocated to maintain a maximum 10% abandon rate.</a:t>
            </a:r>
            <a:endParaRPr lang="en-IN" dirty="0"/>
          </a:p>
        </p:txBody>
      </p:sp>
    </p:spTree>
    <p:extLst>
      <p:ext uri="{BB962C8B-B14F-4D97-AF65-F5344CB8AC3E}">
        <p14:creationId xmlns:p14="http://schemas.microsoft.com/office/powerpoint/2010/main" val="212567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A222-2530-C72A-EAA5-C5B1C8EB800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A7261C2-F920-3451-3EFE-E06963080DF8}"/>
              </a:ext>
            </a:extLst>
          </p:cNvPr>
          <p:cNvSpPr>
            <a:spLocks noGrp="1"/>
          </p:cNvSpPr>
          <p:nvPr>
            <p:ph idx="1"/>
          </p:nvPr>
        </p:nvSpPr>
        <p:spPr>
          <a:xfrm>
            <a:off x="1141412" y="1910122"/>
            <a:ext cx="9905999" cy="3541714"/>
          </a:xfrm>
        </p:spPr>
        <p:txBody>
          <a:bodyPr>
            <a:normAutofit fontScale="85000" lnSpcReduction="20000"/>
          </a:bodyPr>
          <a:lstStyle/>
          <a:p>
            <a:r>
              <a:rPr lang="en-US" dirty="0"/>
              <a:t>This project highlighted the importance of customer experience (CX) in the success of a business, particularly in inbound customer support. By analyzing 23 days of call data, I gained insights into agent performance, customer wait times, and call outcomes. I learned how factors like queue times, call durations, and call status (answered, abandoned, or transferred) impact overall customer satisfaction.</a:t>
            </a:r>
          </a:p>
          <a:p>
            <a:r>
              <a:rPr lang="en-US" dirty="0"/>
              <a:t>Additionally, this project reinforced my statistical and mathematical skills, which are essential for a data analyst. It also provided a deeper understanding of workforce planning and the strategic decisions involved in optimizing agent allocation to enhance operational efficiency. Most importantly, I now have a clearer perspective on how businesses manage customer support behind the scenes to improve service quality and efficiency.</a:t>
            </a:r>
            <a:endParaRPr lang="en-IN" dirty="0"/>
          </a:p>
        </p:txBody>
      </p:sp>
    </p:spTree>
    <p:extLst>
      <p:ext uri="{BB962C8B-B14F-4D97-AF65-F5344CB8AC3E}">
        <p14:creationId xmlns:p14="http://schemas.microsoft.com/office/powerpoint/2010/main" val="1265792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D290-2BAD-3968-2873-87165B6803DC}"/>
              </a:ext>
            </a:extLst>
          </p:cNvPr>
          <p:cNvSpPr>
            <a:spLocks noGrp="1"/>
          </p:cNvSpPr>
          <p:nvPr>
            <p:ph type="title"/>
          </p:nvPr>
        </p:nvSpPr>
        <p:spPr/>
        <p:txBody>
          <a:bodyPr/>
          <a:lstStyle/>
          <a:p>
            <a:r>
              <a:rPr lang="en-IN" dirty="0"/>
              <a:t>LINK</a:t>
            </a:r>
          </a:p>
        </p:txBody>
      </p:sp>
      <p:sp>
        <p:nvSpPr>
          <p:cNvPr id="3" name="Content Placeholder 2">
            <a:extLst>
              <a:ext uri="{FF2B5EF4-FFF2-40B4-BE49-F238E27FC236}">
                <a16:creationId xmlns:a16="http://schemas.microsoft.com/office/drawing/2014/main" id="{CCB6764E-BC72-DD39-CCF3-6F2F1358383B}"/>
              </a:ext>
            </a:extLst>
          </p:cNvPr>
          <p:cNvSpPr>
            <a:spLocks noGrp="1"/>
          </p:cNvSpPr>
          <p:nvPr>
            <p:ph idx="1"/>
          </p:nvPr>
        </p:nvSpPr>
        <p:spPr/>
        <p:txBody>
          <a:bodyPr/>
          <a:lstStyle/>
          <a:p>
            <a:r>
              <a:rPr lang="en-IN" dirty="0"/>
              <a:t>Excel link:</a:t>
            </a:r>
          </a:p>
          <a:p>
            <a:pPr marL="0" indent="0">
              <a:buNone/>
            </a:pPr>
            <a:r>
              <a:rPr lang="en-IN" dirty="0">
                <a:hlinkClick r:id="rId2"/>
              </a:rPr>
              <a:t>https://docs.google.com/spreadsheets/d/1xHuclP8lVUIHFW6Gb7uoWEwvhVMU6aJC/edit?usp=drive_link&amp;ouid=109524556463170667809&amp;rtpof=true&amp;sd=true</a:t>
            </a:r>
            <a:endParaRPr lang="en-IN" dirty="0"/>
          </a:p>
        </p:txBody>
      </p:sp>
    </p:spTree>
    <p:extLst>
      <p:ext uri="{BB962C8B-B14F-4D97-AF65-F5344CB8AC3E}">
        <p14:creationId xmlns:p14="http://schemas.microsoft.com/office/powerpoint/2010/main" val="2292073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3810-DFBC-D9AC-F658-A8D960E6A983}"/>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6D627106-57FE-80D6-8056-4F6B68745309}"/>
              </a:ext>
            </a:extLst>
          </p:cNvPr>
          <p:cNvSpPr>
            <a:spLocks noGrp="1"/>
          </p:cNvSpPr>
          <p:nvPr>
            <p:ph idx="1"/>
          </p:nvPr>
        </p:nvSpPr>
        <p:spPr>
          <a:xfrm>
            <a:off x="1141413" y="1928975"/>
            <a:ext cx="9905998" cy="4405837"/>
          </a:xfrm>
        </p:spPr>
        <p:txBody>
          <a:bodyPr>
            <a:normAutofit/>
          </a:bodyPr>
          <a:lstStyle/>
          <a:p>
            <a:r>
              <a:rPr lang="en-US" sz="2000" dirty="0"/>
              <a:t>This project focuses on analyzing inbound customer support call data over a 23-day period to gain insights into customer experience (CX) trends. The dataset includes key metrics such as agent details, queue time, call duration, time of call, and call status (answered, abandoned, or transferred).</a:t>
            </a:r>
          </a:p>
          <a:p>
            <a:r>
              <a:rPr lang="en-US" sz="2000" dirty="0"/>
              <a:t>Inbound customer support is a key function, focusing on handling calls from existing and prospective customers to attract, engage, and retain them. This project aims to provide data-driven insights that can optimize the efficiency and effectiveness of inbound call operations.</a:t>
            </a:r>
          </a:p>
          <a:p>
            <a:r>
              <a:rPr lang="en-US" sz="2000" dirty="0"/>
              <a:t>My objective is to leverage data analytics to identify patterns in call volume, agent performance, and customer wait times to enhance CX strategies and improve customer satisfaction.</a:t>
            </a:r>
          </a:p>
          <a:p>
            <a:pPr marL="0" indent="0">
              <a:buNone/>
            </a:pPr>
            <a:endParaRPr lang="en-IN" sz="2000" dirty="0"/>
          </a:p>
        </p:txBody>
      </p:sp>
    </p:spTree>
    <p:extLst>
      <p:ext uri="{BB962C8B-B14F-4D97-AF65-F5344CB8AC3E}">
        <p14:creationId xmlns:p14="http://schemas.microsoft.com/office/powerpoint/2010/main" val="198472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88A0-E72B-161B-2081-5CCF27D33252}"/>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D69A2B01-F0E6-D5EF-680F-8D4FF4469DCD}"/>
              </a:ext>
            </a:extLst>
          </p:cNvPr>
          <p:cNvSpPr>
            <a:spLocks noGrp="1"/>
          </p:cNvSpPr>
          <p:nvPr>
            <p:ph idx="1"/>
          </p:nvPr>
        </p:nvSpPr>
        <p:spPr/>
        <p:txBody>
          <a:bodyPr/>
          <a:lstStyle/>
          <a:p>
            <a:r>
              <a:rPr lang="en-IN" dirty="0"/>
              <a:t>Firstly I downloaded the dataset</a:t>
            </a:r>
          </a:p>
          <a:p>
            <a:r>
              <a:rPr lang="en-IN" dirty="0"/>
              <a:t>Gained an understanding of the data</a:t>
            </a:r>
          </a:p>
          <a:p>
            <a:r>
              <a:rPr lang="en-IN" dirty="0"/>
              <a:t>Cleaned and handled missing data</a:t>
            </a:r>
          </a:p>
          <a:p>
            <a:r>
              <a:rPr lang="en-IN" dirty="0"/>
              <a:t>Performed the tasks and found insights from the clean data</a:t>
            </a:r>
          </a:p>
          <a:p>
            <a:r>
              <a:rPr lang="en-IN" dirty="0"/>
              <a:t>Data visualisation was done through graphs and charts</a:t>
            </a:r>
          </a:p>
          <a:p>
            <a:endParaRPr lang="en-IN" dirty="0"/>
          </a:p>
        </p:txBody>
      </p:sp>
    </p:spTree>
    <p:extLst>
      <p:ext uri="{BB962C8B-B14F-4D97-AF65-F5344CB8AC3E}">
        <p14:creationId xmlns:p14="http://schemas.microsoft.com/office/powerpoint/2010/main" val="2749049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D5B3-641E-A1A7-1E98-DF3AA12DBA6F}"/>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DDE19F8D-4C5D-020F-FAAB-9AE6AE6FC3E5}"/>
              </a:ext>
            </a:extLst>
          </p:cNvPr>
          <p:cNvSpPr>
            <a:spLocks noGrp="1"/>
          </p:cNvSpPr>
          <p:nvPr>
            <p:ph idx="1"/>
          </p:nvPr>
        </p:nvSpPr>
        <p:spPr/>
        <p:txBody>
          <a:bodyPr/>
          <a:lstStyle/>
          <a:p>
            <a:r>
              <a:rPr lang="en-IN" dirty="0"/>
              <a:t>Microsoft Excel</a:t>
            </a:r>
          </a:p>
          <a:p>
            <a:r>
              <a:rPr lang="en-IN" dirty="0"/>
              <a:t>Microsoft Power Point</a:t>
            </a:r>
          </a:p>
          <a:p>
            <a:pPr marL="0" indent="0">
              <a:buNone/>
            </a:pPr>
            <a:endParaRPr lang="en-IN" dirty="0"/>
          </a:p>
        </p:txBody>
      </p:sp>
    </p:spTree>
    <p:extLst>
      <p:ext uri="{BB962C8B-B14F-4D97-AF65-F5344CB8AC3E}">
        <p14:creationId xmlns:p14="http://schemas.microsoft.com/office/powerpoint/2010/main" val="50374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2819-AD5C-5ED8-96F2-D98397E89E60}"/>
              </a:ext>
            </a:extLst>
          </p:cNvPr>
          <p:cNvSpPr>
            <a:spLocks noGrp="1"/>
          </p:cNvSpPr>
          <p:nvPr>
            <p:ph type="title"/>
          </p:nvPr>
        </p:nvSpPr>
        <p:spPr/>
        <p:txBody>
          <a:bodyPr/>
          <a:lstStyle/>
          <a:p>
            <a:r>
              <a:rPr lang="en-IN" dirty="0"/>
              <a:t>Data Cleaning</a:t>
            </a:r>
          </a:p>
        </p:txBody>
      </p:sp>
      <p:sp>
        <p:nvSpPr>
          <p:cNvPr id="4" name="Rectangle 1">
            <a:extLst>
              <a:ext uri="{FF2B5EF4-FFF2-40B4-BE49-F238E27FC236}">
                <a16:creationId xmlns:a16="http://schemas.microsoft.com/office/drawing/2014/main" id="{C1DC2228-0D5D-F391-A39D-4C68C511405D}"/>
              </a:ext>
            </a:extLst>
          </p:cNvPr>
          <p:cNvSpPr>
            <a:spLocks noGrp="1" noChangeArrowheads="1"/>
          </p:cNvSpPr>
          <p:nvPr>
            <p:ph idx="1"/>
          </p:nvPr>
        </p:nvSpPr>
        <p:spPr bwMode="auto">
          <a:xfrm>
            <a:off x="1141413" y="1866627"/>
            <a:ext cx="1085891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The dataset provided contains 13 columns and 117989 rows.</a:t>
            </a:r>
          </a:p>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The </a:t>
            </a:r>
            <a:r>
              <a:rPr kumimoji="0" lang="en-US" altLang="en-US" sz="2000" b="0" i="1" u="none" strike="noStrike" cap="none" normalizeH="0" baseline="0" dirty="0">
                <a:ln>
                  <a:noFill/>
                </a:ln>
                <a:solidFill>
                  <a:schemeClr val="tx1"/>
                </a:solidFill>
                <a:effectLst/>
              </a:rPr>
              <a:t>Wrapped_By</a:t>
            </a:r>
            <a:r>
              <a:rPr kumimoji="0" lang="en-US" altLang="en-US" sz="2000" b="0" i="0" u="none" strike="noStrike" cap="none" normalizeH="0" baseline="0" dirty="0">
                <a:ln>
                  <a:noFill/>
                </a:ln>
                <a:solidFill>
                  <a:schemeClr val="tx1"/>
                </a:solidFill>
                <a:effectLst/>
              </a:rPr>
              <a:t> column contains blank cells.</a:t>
            </a:r>
          </a:p>
          <a:p>
            <a:pPr eaLnBrk="0" fontAlgn="base" hangingPunct="0">
              <a:lnSpc>
                <a:spcPct val="100000"/>
              </a:lnSpc>
              <a:spcBef>
                <a:spcPct val="0"/>
              </a:spcBef>
              <a:spcAft>
                <a:spcPct val="0"/>
              </a:spcAft>
              <a:buSzTx/>
            </a:pPr>
            <a:r>
              <a:rPr kumimoji="0" lang="en-US" altLang="en-US" sz="2000" b="0" i="1" u="none" strike="noStrike" cap="none" normalizeH="0" baseline="0" dirty="0" err="1">
                <a:ln>
                  <a:noFill/>
                </a:ln>
                <a:solidFill>
                  <a:schemeClr val="tx1"/>
                </a:solidFill>
                <a:effectLst/>
              </a:rPr>
              <a:t>Call_Status</a:t>
            </a:r>
            <a:r>
              <a:rPr kumimoji="0" lang="en-US" altLang="en-US" sz="2000" b="0" i="0" u="none" strike="noStrike" cap="none" normalizeH="0" baseline="0" dirty="0">
                <a:ln>
                  <a:noFill/>
                </a:ln>
                <a:solidFill>
                  <a:schemeClr val="tx1"/>
                </a:solidFill>
                <a:effectLst/>
              </a:rPr>
              <a:t> and </a:t>
            </a:r>
            <a:r>
              <a:rPr kumimoji="0" lang="en-US" altLang="en-US" sz="2000" b="0" i="1" u="none" strike="noStrike" cap="none" normalizeH="0" baseline="0" dirty="0">
                <a:ln>
                  <a:noFill/>
                </a:ln>
                <a:solidFill>
                  <a:schemeClr val="tx1"/>
                </a:solidFill>
                <a:effectLst/>
              </a:rPr>
              <a:t>Wrapped_By</a:t>
            </a:r>
            <a:r>
              <a:rPr kumimoji="0" lang="en-US" altLang="en-US" sz="2000" b="0" i="0" u="none" strike="noStrike" cap="none" normalizeH="0" baseline="0" dirty="0">
                <a:ln>
                  <a:noFill/>
                </a:ln>
                <a:solidFill>
                  <a:schemeClr val="tx1"/>
                </a:solidFill>
                <a:effectLst/>
              </a:rPr>
              <a:t> are adjacent columns.</a:t>
            </a:r>
          </a:p>
          <a:p>
            <a:pPr eaLnBrk="0" fontAlgn="base" hangingPunct="0">
              <a:lnSpc>
                <a:spcPct val="100000"/>
              </a:lnSpc>
              <a:spcBef>
                <a:spcPct val="0"/>
              </a:spcBef>
              <a:spcAft>
                <a:spcPct val="0"/>
              </a:spcAft>
              <a:buSzTx/>
            </a:pPr>
            <a:r>
              <a:rPr kumimoji="0" lang="en-US" altLang="en-US" sz="2000" b="0" i="1" u="none" strike="noStrike" cap="none" normalizeH="0" baseline="0" dirty="0" err="1">
                <a:ln>
                  <a:noFill/>
                </a:ln>
                <a:solidFill>
                  <a:schemeClr val="tx1"/>
                </a:solidFill>
                <a:effectLst/>
              </a:rPr>
              <a:t>Agent_Name</a:t>
            </a:r>
            <a:r>
              <a:rPr kumimoji="0" lang="en-US" altLang="en-US" sz="2000" b="0" i="0" u="none" strike="noStrike" cap="none" normalizeH="0" baseline="0" dirty="0">
                <a:ln>
                  <a:noFill/>
                </a:ln>
                <a:solidFill>
                  <a:schemeClr val="tx1"/>
                </a:solidFill>
                <a:effectLst/>
              </a:rPr>
              <a:t> and </a:t>
            </a:r>
            <a:r>
              <a:rPr kumimoji="0" lang="en-US" altLang="en-US" sz="2000" b="0" i="1" u="none" strike="noStrike" cap="none" normalizeH="0" baseline="0" dirty="0" err="1">
                <a:ln>
                  <a:noFill/>
                </a:ln>
                <a:solidFill>
                  <a:schemeClr val="tx1"/>
                </a:solidFill>
                <a:effectLst/>
              </a:rPr>
              <a:t>Agent_ID</a:t>
            </a:r>
            <a:r>
              <a:rPr kumimoji="0" lang="en-US" altLang="en-US" sz="2000" b="0" i="0" u="none" strike="noStrike" cap="none" normalizeH="0" baseline="0" dirty="0">
                <a:ln>
                  <a:noFill/>
                </a:ln>
                <a:solidFill>
                  <a:schemeClr val="tx1"/>
                </a:solidFill>
                <a:effectLst/>
              </a:rPr>
              <a:t> are also adjacent.</a:t>
            </a:r>
          </a:p>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Calls marked as </a:t>
            </a:r>
            <a:r>
              <a:rPr kumimoji="0" lang="en-US" altLang="en-US" sz="2000" b="1" i="0" u="none" strike="noStrike" cap="none" normalizeH="0" baseline="0" dirty="0">
                <a:ln>
                  <a:noFill/>
                </a:ln>
                <a:solidFill>
                  <a:schemeClr val="tx1"/>
                </a:solidFill>
                <a:effectLst/>
              </a:rPr>
              <a:t>"Abandon“ </a:t>
            </a:r>
            <a:r>
              <a:rPr lang="en-US" altLang="en-US" sz="2000" dirty="0"/>
              <a:t>in the </a:t>
            </a:r>
            <a:r>
              <a:rPr lang="en-US" altLang="en-US" sz="2000" i="1" dirty="0" err="1"/>
              <a:t>Call_Status</a:t>
            </a:r>
            <a:r>
              <a:rPr kumimoji="0" lang="en-US" altLang="en-US" sz="2000" b="0" i="0" u="none" strike="noStrike" cap="none" normalizeH="0" baseline="0" dirty="0">
                <a:ln>
                  <a:noFill/>
                </a:ln>
                <a:solidFill>
                  <a:schemeClr val="tx1"/>
                </a:solidFill>
                <a:effectLst/>
              </a:rPr>
              <a:t> have </a:t>
            </a:r>
            <a:r>
              <a:rPr kumimoji="0" lang="en-US" altLang="en-US" sz="2000" b="0" i="1" u="none" strike="noStrike" cap="none" normalizeH="0" baseline="0" dirty="0">
                <a:ln>
                  <a:noFill/>
                </a:ln>
                <a:solidFill>
                  <a:schemeClr val="tx1"/>
                </a:solidFill>
                <a:effectLst/>
              </a:rPr>
              <a:t>#N/A</a:t>
            </a:r>
            <a:r>
              <a:rPr kumimoji="0" lang="en-US" altLang="en-US" sz="2000" b="0" i="0" u="none" strike="noStrike" cap="none" normalizeH="0" baseline="0" dirty="0">
                <a:ln>
                  <a:noFill/>
                </a:ln>
                <a:solidFill>
                  <a:schemeClr val="tx1"/>
                </a:solidFill>
                <a:effectLst/>
              </a:rPr>
              <a:t> for </a:t>
            </a:r>
            <a:r>
              <a:rPr kumimoji="0" lang="en-US" altLang="en-US" sz="2000" b="0" i="1" u="none" strike="noStrike" cap="none" normalizeH="0" baseline="0" dirty="0" err="1">
                <a:ln>
                  <a:noFill/>
                </a:ln>
                <a:solidFill>
                  <a:schemeClr val="tx1"/>
                </a:solidFill>
                <a:effectLst/>
              </a:rPr>
              <a:t>Agent_Name</a:t>
            </a:r>
            <a:r>
              <a:rPr kumimoji="0" lang="en-US" altLang="en-US" sz="2000" b="0" i="0" u="none" strike="noStrike" cap="none" normalizeH="0" baseline="0" dirty="0">
                <a:ln>
                  <a:noFill/>
                </a:ln>
                <a:solidFill>
                  <a:schemeClr val="tx1"/>
                </a:solidFill>
                <a:effectLst/>
              </a:rPr>
              <a:t> and </a:t>
            </a:r>
            <a:r>
              <a:rPr kumimoji="0" lang="en-US" altLang="en-US" sz="2000" b="0" i="1" u="none" strike="noStrike" cap="none" normalizeH="0" baseline="0" dirty="0" err="1">
                <a:ln>
                  <a:noFill/>
                </a:ln>
                <a:solidFill>
                  <a:schemeClr val="tx1"/>
                </a:solidFill>
                <a:effectLst/>
              </a:rPr>
              <a:t>Agent_ID</a:t>
            </a:r>
            <a:r>
              <a:rPr kumimoji="0" lang="en-US" altLang="en-US" sz="2000" b="0" i="0" u="none" strike="noStrike" cap="none" normalizeH="0" baseline="0" dirty="0">
                <a:ln>
                  <a:noFill/>
                </a:ln>
                <a:solidFill>
                  <a:schemeClr val="tx1"/>
                </a:solidFill>
                <a:effectLst/>
              </a:rPr>
              <a:t>, meaning no agent handled them.</a:t>
            </a:r>
          </a:p>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Calls marked as </a:t>
            </a:r>
            <a:r>
              <a:rPr kumimoji="0" lang="en-US" altLang="en-US" sz="2000" b="1" i="0" u="none" strike="noStrike" cap="none" normalizeH="0" baseline="0" dirty="0">
                <a:ln>
                  <a:noFill/>
                </a:ln>
                <a:solidFill>
                  <a:schemeClr val="tx1"/>
                </a:solidFill>
                <a:effectLst/>
              </a:rPr>
              <a:t>"Answered"</a:t>
            </a:r>
            <a:r>
              <a:rPr kumimoji="0" lang="en-US" altLang="en-US" sz="2000" b="0" i="0" u="none" strike="noStrike" cap="none" normalizeH="0" baseline="0" dirty="0">
                <a:ln>
                  <a:noFill/>
                </a:ln>
                <a:solidFill>
                  <a:schemeClr val="tx1"/>
                </a:solidFill>
                <a:effectLst/>
              </a:rPr>
              <a:t> always have an assigned </a:t>
            </a:r>
            <a:r>
              <a:rPr kumimoji="0" lang="en-US" altLang="en-US" sz="2000" b="0" i="1" u="none" strike="noStrike" cap="none" normalizeH="0" baseline="0" dirty="0" err="1">
                <a:ln>
                  <a:noFill/>
                </a:ln>
                <a:solidFill>
                  <a:schemeClr val="tx1"/>
                </a:solidFill>
                <a:effectLst/>
              </a:rPr>
              <a:t>Agent_Name</a:t>
            </a:r>
            <a:r>
              <a:rPr kumimoji="0" lang="en-US" altLang="en-US" sz="2000" b="0" i="0" u="none" strike="noStrike" cap="none" normalizeH="0" baseline="0" dirty="0">
                <a:ln>
                  <a:noFill/>
                </a:ln>
                <a:solidFill>
                  <a:schemeClr val="tx1"/>
                </a:solidFill>
                <a:effectLst/>
              </a:rPr>
              <a:t> and </a:t>
            </a:r>
            <a:r>
              <a:rPr kumimoji="0" lang="en-US" altLang="en-US" sz="2000" b="0" i="1" u="none" strike="noStrike" cap="none" normalizeH="0" baseline="0" dirty="0" err="1">
                <a:ln>
                  <a:noFill/>
                </a:ln>
                <a:solidFill>
                  <a:schemeClr val="tx1"/>
                </a:solidFill>
                <a:effectLst/>
              </a:rPr>
              <a:t>Agent_ID</a:t>
            </a:r>
            <a:r>
              <a:rPr kumimoji="0" lang="en-US" altLang="en-US" sz="20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If </a:t>
            </a:r>
            <a:r>
              <a:rPr kumimoji="0" lang="en-US" altLang="en-US" sz="2000" b="0" i="1" u="none" strike="noStrike" cap="none" normalizeH="0" baseline="0" dirty="0" err="1">
                <a:ln>
                  <a:noFill/>
                </a:ln>
                <a:solidFill>
                  <a:schemeClr val="tx1"/>
                </a:solidFill>
                <a:effectLst/>
              </a:rPr>
              <a:t>Call_Status</a:t>
            </a:r>
            <a:r>
              <a:rPr kumimoji="0" lang="en-US" altLang="en-US" sz="2000" b="0" i="0" u="none" strike="noStrike" cap="none" normalizeH="0" baseline="0" dirty="0">
                <a:ln>
                  <a:noFill/>
                </a:ln>
                <a:solidFill>
                  <a:schemeClr val="tx1"/>
                </a:solidFill>
                <a:effectLst/>
              </a:rPr>
              <a:t> = </a:t>
            </a:r>
            <a:r>
              <a:rPr kumimoji="0" lang="en-US" altLang="en-US" sz="2000" b="1" i="0" u="none" strike="noStrike" cap="none" normalizeH="0" baseline="0" dirty="0">
                <a:ln>
                  <a:noFill/>
                </a:ln>
                <a:solidFill>
                  <a:schemeClr val="tx1"/>
                </a:solidFill>
                <a:effectLst/>
              </a:rPr>
              <a:t>"Abandon"</a:t>
            </a:r>
            <a:r>
              <a:rPr kumimoji="0" lang="en-US" altLang="en-US" sz="2000" b="0" i="0" u="none" strike="noStrike" cap="none" normalizeH="0" baseline="0" dirty="0">
                <a:ln>
                  <a:noFill/>
                </a:ln>
                <a:solidFill>
                  <a:schemeClr val="tx1"/>
                </a:solidFill>
                <a:effectLst/>
              </a:rPr>
              <a:t>, fill the blank </a:t>
            </a:r>
            <a:r>
              <a:rPr kumimoji="0" lang="en-US" altLang="en-US" sz="2000" b="0" i="1" u="none" strike="noStrike" cap="none" normalizeH="0" baseline="0" dirty="0" err="1">
                <a:ln>
                  <a:noFill/>
                </a:ln>
                <a:solidFill>
                  <a:schemeClr val="tx1"/>
                </a:solidFill>
                <a:effectLst/>
              </a:rPr>
              <a:t>Wrapped_By</a:t>
            </a:r>
            <a:r>
              <a:rPr kumimoji="0" lang="en-US" altLang="en-US" sz="2000" b="0" i="0" u="none" strike="noStrike" cap="none" normalizeH="0" baseline="0" dirty="0">
                <a:ln>
                  <a:noFill/>
                </a:ln>
                <a:solidFill>
                  <a:schemeClr val="tx1"/>
                </a:solidFill>
                <a:effectLst/>
              </a:rPr>
              <a:t> values with </a:t>
            </a:r>
            <a:r>
              <a:rPr kumimoji="0" lang="en-US" altLang="en-US" sz="2000" b="1" i="0" u="none" strike="noStrike" cap="none" normalizeH="0" baseline="0" dirty="0">
                <a:ln>
                  <a:noFill/>
                </a:ln>
                <a:solidFill>
                  <a:schemeClr val="tx1"/>
                </a:solidFill>
                <a:effectLst/>
              </a:rPr>
              <a:t>"Call Abandoned"</a:t>
            </a:r>
            <a:r>
              <a:rPr kumimoji="0" lang="en-US" altLang="en-US" sz="20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buSzTx/>
            </a:pPr>
            <a:r>
              <a:rPr kumimoji="0" lang="en-US" altLang="en-US" sz="2000" b="0" i="0" u="none" strike="noStrike" cap="none" normalizeH="0" baseline="0" dirty="0">
                <a:ln>
                  <a:noFill/>
                </a:ln>
                <a:solidFill>
                  <a:schemeClr val="tx1"/>
                </a:solidFill>
                <a:effectLst/>
              </a:rPr>
              <a:t>If </a:t>
            </a:r>
            <a:r>
              <a:rPr kumimoji="0" lang="en-US" altLang="en-US" sz="2000" b="0" i="1" u="none" strike="noStrike" cap="none" normalizeH="0" baseline="0" dirty="0" err="1">
                <a:ln>
                  <a:noFill/>
                </a:ln>
                <a:solidFill>
                  <a:schemeClr val="tx1"/>
                </a:solidFill>
                <a:effectLst/>
              </a:rPr>
              <a:t>Call_Status</a:t>
            </a:r>
            <a:r>
              <a:rPr kumimoji="0" lang="en-US" altLang="en-US" sz="2000" b="0" i="0" u="none" strike="noStrike" cap="none" normalizeH="0" baseline="0" dirty="0">
                <a:ln>
                  <a:noFill/>
                </a:ln>
                <a:solidFill>
                  <a:schemeClr val="tx1"/>
                </a:solidFill>
                <a:effectLst/>
              </a:rPr>
              <a:t> = </a:t>
            </a:r>
            <a:r>
              <a:rPr kumimoji="0" lang="en-US" altLang="en-US" sz="2000" b="1" i="0" u="none" strike="noStrike" cap="none" normalizeH="0" baseline="0" dirty="0">
                <a:ln>
                  <a:noFill/>
                </a:ln>
                <a:solidFill>
                  <a:schemeClr val="tx1"/>
                </a:solidFill>
                <a:effectLst/>
              </a:rPr>
              <a:t>"Answered"</a:t>
            </a:r>
            <a:r>
              <a:rPr kumimoji="0" lang="en-US" altLang="en-US" sz="2000" b="0" i="0" u="none" strike="noStrike" cap="none" normalizeH="0" baseline="0" dirty="0">
                <a:ln>
                  <a:noFill/>
                </a:ln>
                <a:solidFill>
                  <a:schemeClr val="tx1"/>
                </a:solidFill>
                <a:effectLst/>
              </a:rPr>
              <a:t>, fill the blank </a:t>
            </a:r>
            <a:r>
              <a:rPr kumimoji="0" lang="en-US" altLang="en-US" sz="2000" b="0" i="1" u="none" strike="noStrike" cap="none" normalizeH="0" baseline="0" dirty="0" err="1">
                <a:ln>
                  <a:noFill/>
                </a:ln>
                <a:solidFill>
                  <a:schemeClr val="tx1"/>
                </a:solidFill>
                <a:effectLst/>
              </a:rPr>
              <a:t>Wrapped_By</a:t>
            </a:r>
            <a:r>
              <a:rPr kumimoji="0" lang="en-US" altLang="en-US" sz="2000" b="0" i="0" u="none" strike="noStrike" cap="none" normalizeH="0" baseline="0" dirty="0">
                <a:ln>
                  <a:noFill/>
                </a:ln>
                <a:solidFill>
                  <a:schemeClr val="tx1"/>
                </a:solidFill>
                <a:effectLst/>
              </a:rPr>
              <a:t> values using </a:t>
            </a:r>
            <a:r>
              <a:rPr kumimoji="0" lang="en-US" altLang="en-US" sz="2000" b="1" i="0" u="none" strike="noStrike" cap="none" normalizeH="0" baseline="0" dirty="0">
                <a:ln>
                  <a:noFill/>
                </a:ln>
                <a:solidFill>
                  <a:schemeClr val="tx1"/>
                </a:solidFill>
                <a:effectLst/>
              </a:rPr>
              <a:t>mode imputation</a:t>
            </a:r>
            <a:r>
              <a:rPr kumimoji="0" lang="en-US" altLang="en-US" sz="2000" b="0" i="0" u="none" strike="noStrike" cap="none" normalizeH="0" baseline="0" dirty="0">
                <a:ln>
                  <a:noFill/>
                </a:ln>
                <a:solidFill>
                  <a:schemeClr val="tx1"/>
                </a:solidFill>
                <a:effectLst/>
              </a:rPr>
              <a:t> with </a:t>
            </a:r>
            <a:r>
              <a:rPr kumimoji="0" lang="en-US" altLang="en-US" sz="2000" b="1" i="0" u="none" strike="noStrike" cap="none" normalizeH="0" baseline="0" dirty="0">
                <a:ln>
                  <a:noFill/>
                </a:ln>
                <a:solidFill>
                  <a:schemeClr val="tx1"/>
                </a:solidFill>
                <a:effectLst/>
              </a:rPr>
              <a:t>"Agent"</a:t>
            </a:r>
            <a:r>
              <a:rPr kumimoji="0" lang="en-US" altLang="en-US" sz="2000" b="0" i="0" u="none" strike="noStrike" cap="none" normalizeH="0" baseline="0" dirty="0">
                <a:ln>
                  <a:noFill/>
                </a:ln>
                <a:solidFill>
                  <a:schemeClr val="tx1"/>
                </a:solidFill>
                <a:effectLst/>
              </a:rPr>
              <a:t> (since an</a:t>
            </a:r>
            <a:r>
              <a:rPr lang="en-US" altLang="en-US" sz="2000" dirty="0"/>
              <a:t> </a:t>
            </a:r>
            <a:r>
              <a:rPr kumimoji="0" lang="en-US" altLang="en-US" sz="2000" b="0" i="0" u="none" strike="noStrike" cap="none" normalizeH="0" baseline="0" dirty="0">
                <a:ln>
                  <a:noFill/>
                </a:ln>
                <a:solidFill>
                  <a:schemeClr val="tx1"/>
                </a:solidFill>
                <a:effectLst/>
              </a:rPr>
              <a:t>agent must have ended the 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6872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4E87-5013-F005-4C35-42817A906555}"/>
              </a:ext>
            </a:extLst>
          </p:cNvPr>
          <p:cNvSpPr>
            <a:spLocks noGrp="1"/>
          </p:cNvSpPr>
          <p:nvPr>
            <p:ph type="title"/>
          </p:nvPr>
        </p:nvSpPr>
        <p:spPr>
          <a:xfrm>
            <a:off x="1056572" y="56561"/>
            <a:ext cx="9905998" cy="1478570"/>
          </a:xfrm>
        </p:spPr>
        <p:txBody>
          <a:bodyPr/>
          <a:lstStyle/>
          <a:p>
            <a:r>
              <a:rPr lang="en-IN" dirty="0"/>
              <a:t>Insights</a:t>
            </a:r>
          </a:p>
        </p:txBody>
      </p:sp>
      <p:sp>
        <p:nvSpPr>
          <p:cNvPr id="3" name="Content Placeholder 2">
            <a:extLst>
              <a:ext uri="{FF2B5EF4-FFF2-40B4-BE49-F238E27FC236}">
                <a16:creationId xmlns:a16="http://schemas.microsoft.com/office/drawing/2014/main" id="{B761D32D-6EB8-B222-7AD9-90DD9961BA97}"/>
              </a:ext>
            </a:extLst>
          </p:cNvPr>
          <p:cNvSpPr>
            <a:spLocks noGrp="1"/>
          </p:cNvSpPr>
          <p:nvPr>
            <p:ph idx="1"/>
          </p:nvPr>
        </p:nvSpPr>
        <p:spPr>
          <a:xfrm>
            <a:off x="1056571" y="1080563"/>
            <a:ext cx="9905999" cy="3541714"/>
          </a:xfrm>
        </p:spPr>
        <p:txBody>
          <a:bodyPr/>
          <a:lstStyle/>
          <a:p>
            <a:pPr marL="0" indent="0">
              <a:buNone/>
            </a:pPr>
            <a:r>
              <a:rPr lang="en-IN" dirty="0"/>
              <a:t>Task 1: </a:t>
            </a:r>
            <a:r>
              <a:rPr lang="en-US" dirty="0"/>
              <a:t>What is the average duration of calls for each time bucket?</a:t>
            </a:r>
          </a:p>
          <a:p>
            <a:pPr marL="0" indent="0">
              <a:buNone/>
            </a:pPr>
            <a:endParaRPr lang="en-IN" dirty="0"/>
          </a:p>
        </p:txBody>
      </p:sp>
      <p:pic>
        <p:nvPicPr>
          <p:cNvPr id="5" name="Picture 4">
            <a:extLst>
              <a:ext uri="{FF2B5EF4-FFF2-40B4-BE49-F238E27FC236}">
                <a16:creationId xmlns:a16="http://schemas.microsoft.com/office/drawing/2014/main" id="{461F78A3-FE79-1115-F2A6-D1AE661D831D}"/>
              </a:ext>
            </a:extLst>
          </p:cNvPr>
          <p:cNvPicPr>
            <a:picLocks noChangeAspect="1"/>
          </p:cNvPicPr>
          <p:nvPr/>
        </p:nvPicPr>
        <p:blipFill>
          <a:blip r:embed="rId2"/>
          <a:stretch>
            <a:fillRect/>
          </a:stretch>
        </p:blipFill>
        <p:spPr>
          <a:xfrm>
            <a:off x="1160267" y="1717251"/>
            <a:ext cx="6230348" cy="3653433"/>
          </a:xfrm>
          <a:prstGeom prst="rect">
            <a:avLst/>
          </a:prstGeom>
        </p:spPr>
      </p:pic>
      <p:sp>
        <p:nvSpPr>
          <p:cNvPr id="6" name="TextBox 5">
            <a:extLst>
              <a:ext uri="{FF2B5EF4-FFF2-40B4-BE49-F238E27FC236}">
                <a16:creationId xmlns:a16="http://schemas.microsoft.com/office/drawing/2014/main" id="{9A59F528-D541-65E3-3D7F-94D3A6BDCEFF}"/>
              </a:ext>
            </a:extLst>
          </p:cNvPr>
          <p:cNvSpPr txBox="1"/>
          <p:nvPr/>
        </p:nvSpPr>
        <p:spPr>
          <a:xfrm>
            <a:off x="1160267" y="5731497"/>
            <a:ext cx="8143989" cy="646331"/>
          </a:xfrm>
          <a:prstGeom prst="rect">
            <a:avLst/>
          </a:prstGeom>
          <a:noFill/>
        </p:spPr>
        <p:txBody>
          <a:bodyPr wrap="square" rtlCol="0">
            <a:spAutoFit/>
          </a:bodyPr>
          <a:lstStyle/>
          <a:p>
            <a:pPr marL="285750" indent="-285750">
              <a:buFont typeface="Arial" panose="020B0604020202020204" pitchFamily="34" charset="0"/>
              <a:buChar char="•"/>
            </a:pPr>
            <a:r>
              <a:rPr lang="en-IN" dirty="0"/>
              <a:t>The maximum average call duration is of time bucket 7pm-8pm.</a:t>
            </a:r>
          </a:p>
          <a:p>
            <a:pPr marL="285750" indent="-285750">
              <a:buFont typeface="Arial" panose="020B0604020202020204" pitchFamily="34" charset="0"/>
              <a:buChar char="•"/>
            </a:pPr>
            <a:r>
              <a:rPr lang="en-IN" dirty="0"/>
              <a:t>The least average call duration is observed during 12pm-1pm.</a:t>
            </a:r>
          </a:p>
        </p:txBody>
      </p:sp>
    </p:spTree>
    <p:extLst>
      <p:ext uri="{BB962C8B-B14F-4D97-AF65-F5344CB8AC3E}">
        <p14:creationId xmlns:p14="http://schemas.microsoft.com/office/powerpoint/2010/main" val="382976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15C346-F2C1-D5D9-2275-B225F1092AF4}"/>
              </a:ext>
            </a:extLst>
          </p:cNvPr>
          <p:cNvSpPr>
            <a:spLocks noGrp="1"/>
          </p:cNvSpPr>
          <p:nvPr>
            <p:ph idx="1"/>
          </p:nvPr>
        </p:nvSpPr>
        <p:spPr>
          <a:xfrm>
            <a:off x="1143000" y="703491"/>
            <a:ext cx="9905999" cy="3541714"/>
          </a:xfrm>
        </p:spPr>
        <p:txBody>
          <a:bodyPr>
            <a:normAutofit/>
          </a:bodyPr>
          <a:lstStyle/>
          <a:p>
            <a:pPr marL="0" indent="0">
              <a:buNone/>
            </a:pPr>
            <a:r>
              <a:rPr lang="en-US" sz="2000" dirty="0"/>
              <a:t>Task 2: Visualize the total number of calls received. This should be represented as a graph or chart showing the number of calls against time. Time should be represented in buckets.</a:t>
            </a:r>
          </a:p>
          <a:p>
            <a:endParaRPr lang="en-IN" sz="2000" dirty="0"/>
          </a:p>
        </p:txBody>
      </p:sp>
      <p:pic>
        <p:nvPicPr>
          <p:cNvPr id="7" name="Picture 6">
            <a:extLst>
              <a:ext uri="{FF2B5EF4-FFF2-40B4-BE49-F238E27FC236}">
                <a16:creationId xmlns:a16="http://schemas.microsoft.com/office/drawing/2014/main" id="{A66EF9F5-6DF9-9C5C-1AEB-551073394C61}"/>
              </a:ext>
            </a:extLst>
          </p:cNvPr>
          <p:cNvPicPr>
            <a:picLocks noChangeAspect="1"/>
          </p:cNvPicPr>
          <p:nvPr/>
        </p:nvPicPr>
        <p:blipFill>
          <a:blip r:embed="rId2"/>
          <a:stretch>
            <a:fillRect/>
          </a:stretch>
        </p:blipFill>
        <p:spPr>
          <a:xfrm>
            <a:off x="1143000" y="1951878"/>
            <a:ext cx="6335526" cy="3883314"/>
          </a:xfrm>
          <a:prstGeom prst="rect">
            <a:avLst/>
          </a:prstGeom>
        </p:spPr>
      </p:pic>
      <p:sp>
        <p:nvSpPr>
          <p:cNvPr id="8" name="TextBox 7">
            <a:extLst>
              <a:ext uri="{FF2B5EF4-FFF2-40B4-BE49-F238E27FC236}">
                <a16:creationId xmlns:a16="http://schemas.microsoft.com/office/drawing/2014/main" id="{83FC329F-ECD7-D6B8-5849-A6AF7E3B257D}"/>
              </a:ext>
            </a:extLst>
          </p:cNvPr>
          <p:cNvSpPr txBox="1"/>
          <p:nvPr/>
        </p:nvSpPr>
        <p:spPr>
          <a:xfrm>
            <a:off x="7607430" y="1844548"/>
            <a:ext cx="4584569"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highest number of calls (14,626) occurs between 11am-12pm, indicating this is the busiest hour.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12pm, call volume starts decreasing, with a steady decline throughout the afternoon and evening.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lowest number of calls (5,505) is recorded between 8pm-9pm suggesting reduced activity in the late evening.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is a sharp increase in calls from 9am-11am indicating a busy start to the day, possibly due to business-related activities.</a:t>
            </a:r>
            <a:endParaRPr lang="en-IN" dirty="0"/>
          </a:p>
        </p:txBody>
      </p:sp>
    </p:spTree>
    <p:extLst>
      <p:ext uri="{BB962C8B-B14F-4D97-AF65-F5344CB8AC3E}">
        <p14:creationId xmlns:p14="http://schemas.microsoft.com/office/powerpoint/2010/main" val="379086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962DEF-0CED-B766-1F16-6ECDFBA44EDB}"/>
                  </a:ext>
                </a:extLst>
              </p:cNvPr>
              <p:cNvSpPr>
                <a:spLocks noGrp="1"/>
              </p:cNvSpPr>
              <p:nvPr>
                <p:ph idx="1"/>
              </p:nvPr>
            </p:nvSpPr>
            <p:spPr>
              <a:xfrm>
                <a:off x="1143000" y="694064"/>
                <a:ext cx="9905999" cy="5471066"/>
              </a:xfrm>
            </p:spPr>
            <p:txBody>
              <a:bodyPr>
                <a:normAutofit lnSpcReduction="10000"/>
              </a:bodyPr>
              <a:lstStyle/>
              <a:p>
                <a:pPr marL="0" indent="0">
                  <a:buNone/>
                </a:pPr>
                <a:r>
                  <a:rPr lang="en-IN" dirty="0"/>
                  <a:t>Task 3: </a:t>
                </a:r>
                <a:r>
                  <a:rPr lang="en-US" dirty="0"/>
                  <a:t>What is the minimum number of agents required in each time bucket to reduce the abandon rate to 10%?</a:t>
                </a:r>
              </a:p>
              <a:p>
                <a:pPr marL="0" indent="0">
                  <a:buNone/>
                </a:pPr>
                <a:r>
                  <a:rPr lang="en-US" dirty="0"/>
                  <a:t>Procedure:</a:t>
                </a:r>
              </a:p>
              <a:p>
                <a:r>
                  <a:rPr lang="en-US" dirty="0"/>
                  <a:t>A Pivot Table was created to analyze call trends over 23 days, identify peak hours, and understand abandonment patterns.</a:t>
                </a:r>
              </a:p>
              <a:p>
                <a:r>
                  <a:rPr lang="en-US" dirty="0"/>
                  <a:t>Using the AVERAGE() function, the total number of incoming calls per day across all statuses was found to be 5,130 calls/day.</a:t>
                </a:r>
              </a:p>
              <a:p>
                <a:r>
                  <a:rPr lang="en-US" dirty="0"/>
                  <a:t>To estimate time needed to answer 90% of calls we multiply total calls per day(5130) into average time taken to answer a call (199 secs) into the target answer rate (90% i.e. 0.9) and divide this by 3600 to convert to hours.</a:t>
                </a:r>
              </a:p>
              <a:p>
                <a:r>
                  <a:rPr lang="en-US" dirty="0"/>
                  <a:t>5130 * 199 * 0.9</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3600 = 255 hours</a:t>
                </a: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41962DEF-0CED-B766-1F16-6ECDFBA44EDB}"/>
                  </a:ext>
                </a:extLst>
              </p:cNvPr>
              <p:cNvSpPr>
                <a:spLocks noGrp="1" noRot="1" noChangeAspect="1" noMove="1" noResize="1" noEditPoints="1" noAdjustHandles="1" noChangeArrowheads="1" noChangeShapeType="1" noTextEdit="1"/>
              </p:cNvSpPr>
              <p:nvPr>
                <p:ph idx="1"/>
              </p:nvPr>
            </p:nvSpPr>
            <p:spPr>
              <a:xfrm>
                <a:off x="1143000" y="694064"/>
                <a:ext cx="9905999" cy="5471066"/>
              </a:xfrm>
              <a:blipFill>
                <a:blip r:embed="rId2"/>
                <a:stretch>
                  <a:fillRect l="-1293" t="-557" r="-1108"/>
                </a:stretch>
              </a:blipFill>
            </p:spPr>
            <p:txBody>
              <a:bodyPr/>
              <a:lstStyle/>
              <a:p>
                <a:r>
                  <a:rPr lang="en-IN">
                    <a:noFill/>
                  </a:rPr>
                  <a:t> </a:t>
                </a:r>
              </a:p>
            </p:txBody>
          </p:sp>
        </mc:Fallback>
      </mc:AlternateContent>
    </p:spTree>
    <p:extLst>
      <p:ext uri="{BB962C8B-B14F-4D97-AF65-F5344CB8AC3E}">
        <p14:creationId xmlns:p14="http://schemas.microsoft.com/office/powerpoint/2010/main" val="416030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00809B-0976-E3D9-C2A5-326ADB95D9F2}"/>
                  </a:ext>
                </a:extLst>
              </p:cNvPr>
              <p:cNvSpPr>
                <a:spLocks noGrp="1"/>
              </p:cNvSpPr>
              <p:nvPr>
                <p:ph idx="1"/>
              </p:nvPr>
            </p:nvSpPr>
            <p:spPr>
              <a:xfrm>
                <a:off x="1143000" y="712917"/>
                <a:ext cx="9971202" cy="4217302"/>
              </a:xfrm>
            </p:spPr>
            <p:txBody>
              <a:bodyPr>
                <a:normAutofit fontScale="92500" lnSpcReduction="20000"/>
              </a:bodyPr>
              <a:lstStyle/>
              <a:p>
                <a:r>
                  <a:rPr lang="en-IN" dirty="0"/>
                  <a:t>To calculate the number of agents required we divide the total time needed to answer calls(255 hours) by the total working hours per agent (4.5 hours)</a:t>
                </a:r>
              </a:p>
              <a:p>
                <a:r>
                  <a:rPr lang="en-IN" dirty="0"/>
                  <a:t> 255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 4.5 = 57 agents</a:t>
                </a:r>
                <a:endParaRPr lang="en-US" dirty="0"/>
              </a:p>
              <a:p>
                <a:r>
                  <a:rPr lang="en-US" dirty="0"/>
                  <a:t>To find the minimum agents required per time bucket, the total agents (57) were distributed based on the percentage of total call seconds in each time bucket.</a:t>
                </a:r>
              </a:p>
              <a:p>
                <a:r>
                  <a:rPr lang="en-US" dirty="0"/>
                  <a:t>Each time bucket's percentage of total call seconds was multiplied by 57 (total agents required) to determine the minimum agents needed for that hour.</a:t>
                </a:r>
              </a:p>
              <a:p>
                <a:r>
                  <a:rPr lang="en-US" dirty="0"/>
                  <a:t>Time buckets with higher call volumes receive more agents and the time buckets with lower call volume receive fewer agents.</a:t>
                </a:r>
              </a:p>
              <a:p>
                <a:r>
                  <a:rPr lang="en-US" dirty="0"/>
                  <a:t>This ensures efficient staffing while minimizing idle time and customer wait time.</a:t>
                </a:r>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2000809B-0976-E3D9-C2A5-326ADB95D9F2}"/>
                  </a:ext>
                </a:extLst>
              </p:cNvPr>
              <p:cNvSpPr>
                <a:spLocks noGrp="1" noRot="1" noChangeAspect="1" noMove="1" noResize="1" noEditPoints="1" noAdjustHandles="1" noChangeArrowheads="1" noChangeShapeType="1" noTextEdit="1"/>
              </p:cNvSpPr>
              <p:nvPr>
                <p:ph idx="1"/>
              </p:nvPr>
            </p:nvSpPr>
            <p:spPr>
              <a:xfrm>
                <a:off x="1143000" y="712917"/>
                <a:ext cx="9971202" cy="4217302"/>
              </a:xfrm>
              <a:blipFill>
                <a:blip r:embed="rId2"/>
                <a:stretch>
                  <a:fillRect l="-1101" t="-2601" r="-1346" b="-289"/>
                </a:stretch>
              </a:blipFill>
            </p:spPr>
            <p:txBody>
              <a:bodyPr/>
              <a:lstStyle/>
              <a:p>
                <a:r>
                  <a:rPr lang="en-IN">
                    <a:noFill/>
                  </a:rPr>
                  <a:t> </a:t>
                </a:r>
              </a:p>
            </p:txBody>
          </p:sp>
        </mc:Fallback>
      </mc:AlternateContent>
    </p:spTree>
    <p:extLst>
      <p:ext uri="{BB962C8B-B14F-4D97-AF65-F5344CB8AC3E}">
        <p14:creationId xmlns:p14="http://schemas.microsoft.com/office/powerpoint/2010/main" val="2353508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1282</TotalTime>
  <Words>1310</Words>
  <Application>Microsoft Office PowerPoint</Application>
  <PresentationFormat>Widescreen</PresentationFormat>
  <Paragraphs>76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 Math</vt:lpstr>
      <vt:lpstr>Tw Cen MT</vt:lpstr>
      <vt:lpstr>Circuit</vt:lpstr>
      <vt:lpstr>aBC cALL volume trend analysis</vt:lpstr>
      <vt:lpstr>Project Description</vt:lpstr>
      <vt:lpstr>APPROACH</vt:lpstr>
      <vt:lpstr>TECH STACK</vt:lpstr>
      <vt:lpstr>Data Cleaning</vt:lpstr>
      <vt:lpstr>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Karpe</dc:creator>
  <cp:lastModifiedBy>Dev Karpe</cp:lastModifiedBy>
  <cp:revision>5</cp:revision>
  <dcterms:created xsi:type="dcterms:W3CDTF">2025-02-17T03:53:37Z</dcterms:created>
  <dcterms:modified xsi:type="dcterms:W3CDTF">2025-04-02T05:50:45Z</dcterms:modified>
</cp:coreProperties>
</file>