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k bidaye" userId="aa3ed88e58b34978" providerId="LiveId" clId="{0E0B314F-3B3D-4656-9D0D-A3ED5556D3C8}"/>
    <pc:docChg chg="undo redo custSel addSld modSld">
      <pc:chgData name="mohak bidaye" userId="aa3ed88e58b34978" providerId="LiveId" clId="{0E0B314F-3B3D-4656-9D0D-A3ED5556D3C8}" dt="2025-02-23T05:30:09.846" v="6989" actId="1076"/>
      <pc:docMkLst>
        <pc:docMk/>
      </pc:docMkLst>
      <pc:sldChg chg="modSp mod">
        <pc:chgData name="mohak bidaye" userId="aa3ed88e58b34978" providerId="LiveId" clId="{0E0B314F-3B3D-4656-9D0D-A3ED5556D3C8}" dt="2025-02-22T11:21:14.707" v="6932" actId="20577"/>
        <pc:sldMkLst>
          <pc:docMk/>
          <pc:sldMk cId="2081004664" sldId="257"/>
        </pc:sldMkLst>
        <pc:spChg chg="mod">
          <ac:chgData name="mohak bidaye" userId="aa3ed88e58b34978" providerId="LiveId" clId="{0E0B314F-3B3D-4656-9D0D-A3ED5556D3C8}" dt="2025-02-06T11:19:46.635" v="28" actId="120"/>
          <ac:spMkLst>
            <pc:docMk/>
            <pc:sldMk cId="2081004664" sldId="257"/>
            <ac:spMk id="2" creationId="{CBFFB943-AF74-4DB0-7D8E-008EE4D2103D}"/>
          </ac:spMkLst>
        </pc:spChg>
        <pc:spChg chg="mod">
          <ac:chgData name="mohak bidaye" userId="aa3ed88e58b34978" providerId="LiveId" clId="{0E0B314F-3B3D-4656-9D0D-A3ED5556D3C8}" dt="2025-02-22T11:21:14.707" v="6932" actId="20577"/>
          <ac:spMkLst>
            <pc:docMk/>
            <pc:sldMk cId="2081004664" sldId="257"/>
            <ac:spMk id="3" creationId="{12A07484-8E7E-CD39-0CE7-FB9E9C3210FF}"/>
          </ac:spMkLst>
        </pc:spChg>
      </pc:sldChg>
      <pc:sldChg chg="modSp mod">
        <pc:chgData name="mohak bidaye" userId="aa3ed88e58b34978" providerId="LiveId" clId="{0E0B314F-3B3D-4656-9D0D-A3ED5556D3C8}" dt="2025-02-22T04:17:55.338" v="2740" actId="20577"/>
        <pc:sldMkLst>
          <pc:docMk/>
          <pc:sldMk cId="3126176312" sldId="258"/>
        </pc:sldMkLst>
        <pc:spChg chg="mod">
          <ac:chgData name="mohak bidaye" userId="aa3ed88e58b34978" providerId="LiveId" clId="{0E0B314F-3B3D-4656-9D0D-A3ED5556D3C8}" dt="2025-02-06T11:19:39.951" v="27" actId="120"/>
          <ac:spMkLst>
            <pc:docMk/>
            <pc:sldMk cId="3126176312" sldId="258"/>
            <ac:spMk id="2" creationId="{6BB3FFBB-E34E-4227-3824-87D98076908D}"/>
          </ac:spMkLst>
        </pc:spChg>
        <pc:spChg chg="mod">
          <ac:chgData name="mohak bidaye" userId="aa3ed88e58b34978" providerId="LiveId" clId="{0E0B314F-3B3D-4656-9D0D-A3ED5556D3C8}" dt="2025-02-22T04:17:55.338" v="2740" actId="20577"/>
          <ac:spMkLst>
            <pc:docMk/>
            <pc:sldMk cId="3126176312" sldId="258"/>
            <ac:spMk id="3" creationId="{990987D5-DBFC-4C1D-D9BE-D0FCBD6ADE55}"/>
          </ac:spMkLst>
        </pc:spChg>
      </pc:sldChg>
      <pc:sldChg chg="modSp mod">
        <pc:chgData name="mohak bidaye" userId="aa3ed88e58b34978" providerId="LiveId" clId="{0E0B314F-3B3D-4656-9D0D-A3ED5556D3C8}" dt="2025-02-06T11:28:53.847" v="125" actId="12"/>
        <pc:sldMkLst>
          <pc:docMk/>
          <pc:sldMk cId="2630677174" sldId="259"/>
        </pc:sldMkLst>
        <pc:spChg chg="mod">
          <ac:chgData name="mohak bidaye" userId="aa3ed88e58b34978" providerId="LiveId" clId="{0E0B314F-3B3D-4656-9D0D-A3ED5556D3C8}" dt="2025-02-06T11:20:12.814" v="48" actId="120"/>
          <ac:spMkLst>
            <pc:docMk/>
            <pc:sldMk cId="2630677174" sldId="259"/>
            <ac:spMk id="2" creationId="{13348AA2-E061-BA5D-8CED-4EA61944C6C8}"/>
          </ac:spMkLst>
        </pc:spChg>
        <pc:spChg chg="mod">
          <ac:chgData name="mohak bidaye" userId="aa3ed88e58b34978" providerId="LiveId" clId="{0E0B314F-3B3D-4656-9D0D-A3ED5556D3C8}" dt="2025-02-06T11:28:53.847" v="125" actId="12"/>
          <ac:spMkLst>
            <pc:docMk/>
            <pc:sldMk cId="2630677174" sldId="259"/>
            <ac:spMk id="3" creationId="{FCBF5EAA-4420-114C-E5D8-FF6723D744BE}"/>
          </ac:spMkLst>
        </pc:spChg>
      </pc:sldChg>
      <pc:sldChg chg="modSp mod">
        <pc:chgData name="mohak bidaye" userId="aa3ed88e58b34978" providerId="LiveId" clId="{0E0B314F-3B3D-4656-9D0D-A3ED5556D3C8}" dt="2025-02-21T11:29:48.052" v="1861" actId="20577"/>
        <pc:sldMkLst>
          <pc:docMk/>
          <pc:sldMk cId="1118758805" sldId="260"/>
        </pc:sldMkLst>
        <pc:spChg chg="mod">
          <ac:chgData name="mohak bidaye" userId="aa3ed88e58b34978" providerId="LiveId" clId="{0E0B314F-3B3D-4656-9D0D-A3ED5556D3C8}" dt="2025-02-06T11:43:45.494" v="372" actId="1076"/>
          <ac:spMkLst>
            <pc:docMk/>
            <pc:sldMk cId="1118758805" sldId="260"/>
            <ac:spMk id="2" creationId="{5CFE9C48-FB4F-8F15-0C47-C50FE883E506}"/>
          </ac:spMkLst>
        </pc:spChg>
        <pc:spChg chg="mod">
          <ac:chgData name="mohak bidaye" userId="aa3ed88e58b34978" providerId="LiveId" clId="{0E0B314F-3B3D-4656-9D0D-A3ED5556D3C8}" dt="2025-02-21T11:29:48.052" v="1861" actId="20577"/>
          <ac:spMkLst>
            <pc:docMk/>
            <pc:sldMk cId="1118758805" sldId="260"/>
            <ac:spMk id="3" creationId="{339EDA09-C22D-13DF-9669-143553B8A5F6}"/>
          </ac:spMkLst>
        </pc:spChg>
      </pc:sldChg>
      <pc:sldChg chg="modSp mod">
        <pc:chgData name="mohak bidaye" userId="aa3ed88e58b34978" providerId="LiveId" clId="{0E0B314F-3B3D-4656-9D0D-A3ED5556D3C8}" dt="2025-02-21T11:32:22.729" v="1979" actId="20577"/>
        <pc:sldMkLst>
          <pc:docMk/>
          <pc:sldMk cId="1549135977" sldId="261"/>
        </pc:sldMkLst>
        <pc:spChg chg="mod">
          <ac:chgData name="mohak bidaye" userId="aa3ed88e58b34978" providerId="LiveId" clId="{0E0B314F-3B3D-4656-9D0D-A3ED5556D3C8}" dt="2025-02-06T11:48:23.892" v="409" actId="120"/>
          <ac:spMkLst>
            <pc:docMk/>
            <pc:sldMk cId="1549135977" sldId="261"/>
            <ac:spMk id="2" creationId="{4EFF284C-685A-C697-CBE3-03C4ED3166EC}"/>
          </ac:spMkLst>
        </pc:spChg>
        <pc:spChg chg="mod">
          <ac:chgData name="mohak bidaye" userId="aa3ed88e58b34978" providerId="LiveId" clId="{0E0B314F-3B3D-4656-9D0D-A3ED5556D3C8}" dt="2025-02-21T11:32:22.729" v="1979" actId="20577"/>
          <ac:spMkLst>
            <pc:docMk/>
            <pc:sldMk cId="1549135977" sldId="261"/>
            <ac:spMk id="3" creationId="{0E6E5ACD-D7EC-5C45-2354-9903966D715A}"/>
          </ac:spMkLst>
        </pc:spChg>
      </pc:sldChg>
      <pc:sldChg chg="addSp delSp modSp new mod">
        <pc:chgData name="mohak bidaye" userId="aa3ed88e58b34978" providerId="LiveId" clId="{0E0B314F-3B3D-4656-9D0D-A3ED5556D3C8}" dt="2025-02-21T11:52:54.291" v="2284" actId="20577"/>
        <pc:sldMkLst>
          <pc:docMk/>
          <pc:sldMk cId="1721351138" sldId="262"/>
        </pc:sldMkLst>
        <pc:spChg chg="mod">
          <ac:chgData name="mohak bidaye" userId="aa3ed88e58b34978" providerId="LiveId" clId="{0E0B314F-3B3D-4656-9D0D-A3ED5556D3C8}" dt="2025-02-07T04:45:11.651" v="963" actId="1076"/>
          <ac:spMkLst>
            <pc:docMk/>
            <pc:sldMk cId="1721351138" sldId="262"/>
            <ac:spMk id="3" creationId="{AA97778B-5D6A-EDF5-1038-0368BEE39698}"/>
          </ac:spMkLst>
        </pc:spChg>
        <pc:spChg chg="add mod">
          <ac:chgData name="mohak bidaye" userId="aa3ed88e58b34978" providerId="LiveId" clId="{0E0B314F-3B3D-4656-9D0D-A3ED5556D3C8}" dt="2025-02-21T11:52:09.613" v="2281" actId="1076"/>
          <ac:spMkLst>
            <pc:docMk/>
            <pc:sldMk cId="1721351138" sldId="262"/>
            <ac:spMk id="7" creationId="{E5966817-DEA5-98E0-1862-11BB89597554}"/>
          </ac:spMkLst>
        </pc:spChg>
        <pc:spChg chg="add mod">
          <ac:chgData name="mohak bidaye" userId="aa3ed88e58b34978" providerId="LiveId" clId="{0E0B314F-3B3D-4656-9D0D-A3ED5556D3C8}" dt="2025-02-21T11:52:54.291" v="2284" actId="20577"/>
          <ac:spMkLst>
            <pc:docMk/>
            <pc:sldMk cId="1721351138" sldId="262"/>
            <ac:spMk id="8" creationId="{3CBC196D-BA4F-58D0-05F0-CA70E24D6E85}"/>
          </ac:spMkLst>
        </pc:spChg>
        <pc:picChg chg="add mod">
          <ac:chgData name="mohak bidaye" userId="aa3ed88e58b34978" providerId="LiveId" clId="{0E0B314F-3B3D-4656-9D0D-A3ED5556D3C8}" dt="2025-02-07T04:52:38.418" v="1163" actId="1076"/>
          <ac:picMkLst>
            <pc:docMk/>
            <pc:sldMk cId="1721351138" sldId="262"/>
            <ac:picMk id="6" creationId="{45027C23-58E0-F3B3-A781-208A97244BDF}"/>
          </ac:picMkLst>
        </pc:picChg>
      </pc:sldChg>
      <pc:sldChg chg="addSp delSp modSp new mod">
        <pc:chgData name="mohak bidaye" userId="aa3ed88e58b34978" providerId="LiveId" clId="{0E0B314F-3B3D-4656-9D0D-A3ED5556D3C8}" dt="2025-02-22T11:30:20.598" v="6933" actId="20577"/>
        <pc:sldMkLst>
          <pc:docMk/>
          <pc:sldMk cId="4290549400" sldId="263"/>
        </pc:sldMkLst>
        <pc:spChg chg="mod">
          <ac:chgData name="mohak bidaye" userId="aa3ed88e58b34978" providerId="LiveId" clId="{0E0B314F-3B3D-4656-9D0D-A3ED5556D3C8}" dt="2025-02-07T04:55:45.137" v="1193" actId="1076"/>
          <ac:spMkLst>
            <pc:docMk/>
            <pc:sldMk cId="4290549400" sldId="263"/>
            <ac:spMk id="2" creationId="{627726AC-EB28-3CFF-5552-16D0C5C632CF}"/>
          </ac:spMkLst>
        </pc:spChg>
        <pc:spChg chg="add mod">
          <ac:chgData name="mohak bidaye" userId="aa3ed88e58b34978" providerId="LiveId" clId="{0E0B314F-3B3D-4656-9D0D-A3ED5556D3C8}" dt="2025-02-22T11:30:20.598" v="6933" actId="20577"/>
          <ac:spMkLst>
            <pc:docMk/>
            <pc:sldMk cId="4290549400" sldId="263"/>
            <ac:spMk id="6" creationId="{C84964FE-2A4F-D612-0639-CDEE3B69273C}"/>
          </ac:spMkLst>
        </pc:spChg>
        <pc:picChg chg="add mod">
          <ac:chgData name="mohak bidaye" userId="aa3ed88e58b34978" providerId="LiveId" clId="{0E0B314F-3B3D-4656-9D0D-A3ED5556D3C8}" dt="2025-02-07T05:05:50.282" v="1226" actId="1076"/>
          <ac:picMkLst>
            <pc:docMk/>
            <pc:sldMk cId="4290549400" sldId="263"/>
            <ac:picMk id="5" creationId="{DB9A1579-62BF-67D4-E84E-FB3E418F8D30}"/>
          </ac:picMkLst>
        </pc:picChg>
      </pc:sldChg>
      <pc:sldChg chg="addSp delSp modSp new mod">
        <pc:chgData name="mohak bidaye" userId="aa3ed88e58b34978" providerId="LiveId" clId="{0E0B314F-3B3D-4656-9D0D-A3ED5556D3C8}" dt="2025-02-07T05:43:31.307" v="1310" actId="20577"/>
        <pc:sldMkLst>
          <pc:docMk/>
          <pc:sldMk cId="2186775729" sldId="264"/>
        </pc:sldMkLst>
        <pc:spChg chg="mod">
          <ac:chgData name="mohak bidaye" userId="aa3ed88e58b34978" providerId="LiveId" clId="{0E0B314F-3B3D-4656-9D0D-A3ED5556D3C8}" dt="2025-02-07T05:35:14.514" v="1258" actId="1076"/>
          <ac:spMkLst>
            <pc:docMk/>
            <pc:sldMk cId="2186775729" sldId="264"/>
            <ac:spMk id="2" creationId="{081E730F-6A9A-035A-F818-DAD92A45B014}"/>
          </ac:spMkLst>
        </pc:spChg>
        <pc:spChg chg="add mod">
          <ac:chgData name="mohak bidaye" userId="aa3ed88e58b34978" providerId="LiveId" clId="{0E0B314F-3B3D-4656-9D0D-A3ED5556D3C8}" dt="2025-02-07T05:43:31.307" v="1310" actId="20577"/>
          <ac:spMkLst>
            <pc:docMk/>
            <pc:sldMk cId="2186775729" sldId="264"/>
            <ac:spMk id="6" creationId="{B0BC38BA-1A0A-DF64-19C1-842799443254}"/>
          </ac:spMkLst>
        </pc:spChg>
        <pc:picChg chg="add mod">
          <ac:chgData name="mohak bidaye" userId="aa3ed88e58b34978" providerId="LiveId" clId="{0E0B314F-3B3D-4656-9D0D-A3ED5556D3C8}" dt="2025-02-07T05:37:09.165" v="1270" actId="1076"/>
          <ac:picMkLst>
            <pc:docMk/>
            <pc:sldMk cId="2186775729" sldId="264"/>
            <ac:picMk id="5" creationId="{92470A02-9650-1104-847A-73ADFA890348}"/>
          </ac:picMkLst>
        </pc:picChg>
      </pc:sldChg>
      <pc:sldChg chg="addSp delSp modSp new mod">
        <pc:chgData name="mohak bidaye" userId="aa3ed88e58b34978" providerId="LiveId" clId="{0E0B314F-3B3D-4656-9D0D-A3ED5556D3C8}" dt="2025-02-22T04:48:14.305" v="3323" actId="20577"/>
        <pc:sldMkLst>
          <pc:docMk/>
          <pc:sldMk cId="3304883446" sldId="265"/>
        </pc:sldMkLst>
        <pc:spChg chg="mod">
          <ac:chgData name="mohak bidaye" userId="aa3ed88e58b34978" providerId="LiveId" clId="{0E0B314F-3B3D-4656-9D0D-A3ED5556D3C8}" dt="2025-02-07T05:44:49.619" v="1331" actId="1076"/>
          <ac:spMkLst>
            <pc:docMk/>
            <pc:sldMk cId="3304883446" sldId="265"/>
            <ac:spMk id="2" creationId="{1DFD1057-9A04-57A5-A791-92DE5E7BE56E}"/>
          </ac:spMkLst>
        </pc:spChg>
        <pc:spChg chg="add del mod">
          <ac:chgData name="mohak bidaye" userId="aa3ed88e58b34978" providerId="LiveId" clId="{0E0B314F-3B3D-4656-9D0D-A3ED5556D3C8}" dt="2025-02-22T04:48:14.305" v="3323" actId="20577"/>
          <ac:spMkLst>
            <pc:docMk/>
            <pc:sldMk cId="3304883446" sldId="265"/>
            <ac:spMk id="6" creationId="{F01595F8-5712-4411-3F20-5B50E60DEFFB}"/>
          </ac:spMkLst>
        </pc:spChg>
        <pc:picChg chg="add mod">
          <ac:chgData name="mohak bidaye" userId="aa3ed88e58b34978" providerId="LiveId" clId="{0E0B314F-3B3D-4656-9D0D-A3ED5556D3C8}" dt="2025-02-22T04:41:26.982" v="3020" actId="1076"/>
          <ac:picMkLst>
            <pc:docMk/>
            <pc:sldMk cId="3304883446" sldId="265"/>
            <ac:picMk id="8" creationId="{13B5C446-795E-EA36-CA61-AAB47601143E}"/>
          </ac:picMkLst>
        </pc:picChg>
      </pc:sldChg>
      <pc:sldChg chg="addSp delSp modSp new mod">
        <pc:chgData name="mohak bidaye" userId="aa3ed88e58b34978" providerId="LiveId" clId="{0E0B314F-3B3D-4656-9D0D-A3ED5556D3C8}" dt="2025-02-22T04:52:06.550" v="3356" actId="1076"/>
        <pc:sldMkLst>
          <pc:docMk/>
          <pc:sldMk cId="1825436959" sldId="266"/>
        </pc:sldMkLst>
        <pc:spChg chg="mod">
          <ac:chgData name="mohak bidaye" userId="aa3ed88e58b34978" providerId="LiveId" clId="{0E0B314F-3B3D-4656-9D0D-A3ED5556D3C8}" dt="2025-02-07T05:58:17.691" v="1406" actId="1076"/>
          <ac:spMkLst>
            <pc:docMk/>
            <pc:sldMk cId="1825436959" sldId="266"/>
            <ac:spMk id="2" creationId="{662163E2-B6D6-6823-6C6F-24242A29A2E6}"/>
          </ac:spMkLst>
        </pc:spChg>
        <pc:spChg chg="add del mod">
          <ac:chgData name="mohak bidaye" userId="aa3ed88e58b34978" providerId="LiveId" clId="{0E0B314F-3B3D-4656-9D0D-A3ED5556D3C8}" dt="2025-02-22T04:52:06.550" v="3356" actId="1076"/>
          <ac:spMkLst>
            <pc:docMk/>
            <pc:sldMk cId="1825436959" sldId="266"/>
            <ac:spMk id="6" creationId="{234FA287-16A9-1439-E774-10CD30CC7293}"/>
          </ac:spMkLst>
        </pc:spChg>
        <pc:spChg chg="add mod">
          <ac:chgData name="mohak bidaye" userId="aa3ed88e58b34978" providerId="LiveId" clId="{0E0B314F-3B3D-4656-9D0D-A3ED5556D3C8}" dt="2025-02-22T04:52:03.050" v="3355" actId="1076"/>
          <ac:spMkLst>
            <pc:docMk/>
            <pc:sldMk cId="1825436959" sldId="266"/>
            <ac:spMk id="11" creationId="{1C5FAA75-543F-F1CF-61C3-1986C19EF7AF}"/>
          </ac:spMkLst>
        </pc:spChg>
        <pc:graphicFrameChg chg="add mod modGraphic">
          <ac:chgData name="mohak bidaye" userId="aa3ed88e58b34978" providerId="LiveId" clId="{0E0B314F-3B3D-4656-9D0D-A3ED5556D3C8}" dt="2025-02-22T04:51:07.669" v="3354" actId="1076"/>
          <ac:graphicFrameMkLst>
            <pc:docMk/>
            <pc:sldMk cId="1825436959" sldId="266"/>
            <ac:graphicFrameMk id="10" creationId="{09C0CF83-C420-EEBE-450E-230B643218E0}"/>
          </ac:graphicFrameMkLst>
        </pc:graphicFrameChg>
        <pc:picChg chg="add mod">
          <ac:chgData name="mohak bidaye" userId="aa3ed88e58b34978" providerId="LiveId" clId="{0E0B314F-3B3D-4656-9D0D-A3ED5556D3C8}" dt="2025-02-07T06:04:29.783" v="1421" actId="14100"/>
          <ac:picMkLst>
            <pc:docMk/>
            <pc:sldMk cId="1825436959" sldId="266"/>
            <ac:picMk id="5" creationId="{F838EDFC-C005-064A-71F2-6B01526E76FC}"/>
          </ac:picMkLst>
        </pc:picChg>
      </pc:sldChg>
      <pc:sldChg chg="addSp modSp new mod">
        <pc:chgData name="mohak bidaye" userId="aa3ed88e58b34978" providerId="LiveId" clId="{0E0B314F-3B3D-4656-9D0D-A3ED5556D3C8}" dt="2025-02-22T05:12:32.068" v="3732" actId="20577"/>
        <pc:sldMkLst>
          <pc:docMk/>
          <pc:sldMk cId="26479232" sldId="267"/>
        </pc:sldMkLst>
        <pc:spChg chg="mod">
          <ac:chgData name="mohak bidaye" userId="aa3ed88e58b34978" providerId="LiveId" clId="{0E0B314F-3B3D-4656-9D0D-A3ED5556D3C8}" dt="2025-02-07T11:56:35.341" v="1504" actId="1076"/>
          <ac:spMkLst>
            <pc:docMk/>
            <pc:sldMk cId="26479232" sldId="267"/>
            <ac:spMk id="2" creationId="{6BC27993-5A03-535C-242D-D1F20CF4BD85}"/>
          </ac:spMkLst>
        </pc:spChg>
        <pc:spChg chg="mod">
          <ac:chgData name="mohak bidaye" userId="aa3ed88e58b34978" providerId="LiveId" clId="{0E0B314F-3B3D-4656-9D0D-A3ED5556D3C8}" dt="2025-02-07T12:10:00.010" v="1512" actId="1076"/>
          <ac:spMkLst>
            <pc:docMk/>
            <pc:sldMk cId="26479232" sldId="267"/>
            <ac:spMk id="3" creationId="{0866D2AF-B483-BE68-5AC2-8F8E14F5FA0E}"/>
          </ac:spMkLst>
        </pc:spChg>
        <pc:spChg chg="add mod">
          <ac:chgData name="mohak bidaye" userId="aa3ed88e58b34978" providerId="LiveId" clId="{0E0B314F-3B3D-4656-9D0D-A3ED5556D3C8}" dt="2025-02-22T05:12:32.068" v="3732" actId="20577"/>
          <ac:spMkLst>
            <pc:docMk/>
            <pc:sldMk cId="26479232" sldId="267"/>
            <ac:spMk id="6" creationId="{F50C9FDF-C355-96E7-F91C-4156867D347B}"/>
          </ac:spMkLst>
        </pc:spChg>
        <pc:picChg chg="add mod">
          <ac:chgData name="mohak bidaye" userId="aa3ed88e58b34978" providerId="LiveId" clId="{0E0B314F-3B3D-4656-9D0D-A3ED5556D3C8}" dt="2025-02-22T05:05:17.169" v="3359" actId="14100"/>
          <ac:picMkLst>
            <pc:docMk/>
            <pc:sldMk cId="26479232" sldId="267"/>
            <ac:picMk id="5" creationId="{8C39D244-A3CE-CF44-74F3-90AFAD63BB76}"/>
          </ac:picMkLst>
        </pc:picChg>
      </pc:sldChg>
      <pc:sldChg chg="addSp delSp modSp new mod">
        <pc:chgData name="mohak bidaye" userId="aa3ed88e58b34978" providerId="LiveId" clId="{0E0B314F-3B3D-4656-9D0D-A3ED5556D3C8}" dt="2025-02-22T06:49:26.820" v="4238" actId="1076"/>
        <pc:sldMkLst>
          <pc:docMk/>
          <pc:sldMk cId="4013538155" sldId="268"/>
        </pc:sldMkLst>
        <pc:spChg chg="mod">
          <ac:chgData name="mohak bidaye" userId="aa3ed88e58b34978" providerId="LiveId" clId="{0E0B314F-3B3D-4656-9D0D-A3ED5556D3C8}" dt="2025-02-07T12:11:16.197" v="1542" actId="1076"/>
          <ac:spMkLst>
            <pc:docMk/>
            <pc:sldMk cId="4013538155" sldId="268"/>
            <ac:spMk id="2" creationId="{9D0522E3-B6B6-35F4-FF39-377B974F4346}"/>
          </ac:spMkLst>
        </pc:spChg>
        <pc:spChg chg="add mod">
          <ac:chgData name="mohak bidaye" userId="aa3ed88e58b34978" providerId="LiveId" clId="{0E0B314F-3B3D-4656-9D0D-A3ED5556D3C8}" dt="2025-02-22T06:49:26.820" v="4238" actId="1076"/>
          <ac:spMkLst>
            <pc:docMk/>
            <pc:sldMk cId="4013538155" sldId="268"/>
            <ac:spMk id="6" creationId="{80738EE0-C345-667A-2E14-FE95A93DEB1B}"/>
          </ac:spMkLst>
        </pc:spChg>
        <pc:picChg chg="add mod">
          <ac:chgData name="mohak bidaye" userId="aa3ed88e58b34978" providerId="LiveId" clId="{0E0B314F-3B3D-4656-9D0D-A3ED5556D3C8}" dt="2025-02-07T12:14:01.289" v="1549" actId="14100"/>
          <ac:picMkLst>
            <pc:docMk/>
            <pc:sldMk cId="4013538155" sldId="268"/>
            <ac:picMk id="5" creationId="{682506ED-F956-5C2F-3C4B-069462A89F58}"/>
          </ac:picMkLst>
        </pc:picChg>
      </pc:sldChg>
      <pc:sldChg chg="addSp delSp modSp new mod">
        <pc:chgData name="mohak bidaye" userId="aa3ed88e58b34978" providerId="LiveId" clId="{0E0B314F-3B3D-4656-9D0D-A3ED5556D3C8}" dt="2025-02-22T07:02:08.322" v="4650" actId="20577"/>
        <pc:sldMkLst>
          <pc:docMk/>
          <pc:sldMk cId="1642027899" sldId="269"/>
        </pc:sldMkLst>
        <pc:spChg chg="mod">
          <ac:chgData name="mohak bidaye" userId="aa3ed88e58b34978" providerId="LiveId" clId="{0E0B314F-3B3D-4656-9D0D-A3ED5556D3C8}" dt="2025-02-08T04:23:19.659" v="1606" actId="403"/>
          <ac:spMkLst>
            <pc:docMk/>
            <pc:sldMk cId="1642027899" sldId="269"/>
            <ac:spMk id="2" creationId="{CD38935E-0599-5BA5-9787-6B7A7C638F32}"/>
          </ac:spMkLst>
        </pc:spChg>
        <pc:spChg chg="add mod">
          <ac:chgData name="mohak bidaye" userId="aa3ed88e58b34978" providerId="LiveId" clId="{0E0B314F-3B3D-4656-9D0D-A3ED5556D3C8}" dt="2025-02-22T07:02:08.322" v="4650" actId="20577"/>
          <ac:spMkLst>
            <pc:docMk/>
            <pc:sldMk cId="1642027899" sldId="269"/>
            <ac:spMk id="6" creationId="{24836B9C-E13D-71FD-6080-F5AA6DE23DA1}"/>
          </ac:spMkLst>
        </pc:spChg>
        <pc:picChg chg="add mod">
          <ac:chgData name="mohak bidaye" userId="aa3ed88e58b34978" providerId="LiveId" clId="{0E0B314F-3B3D-4656-9D0D-A3ED5556D3C8}" dt="2025-02-08T11:06:45.311" v="1772" actId="1076"/>
          <ac:picMkLst>
            <pc:docMk/>
            <pc:sldMk cId="1642027899" sldId="269"/>
            <ac:picMk id="5" creationId="{CD216F32-D3A4-E3C8-51C1-48D8DFEC8847}"/>
          </ac:picMkLst>
        </pc:picChg>
      </pc:sldChg>
      <pc:sldChg chg="addSp delSp modSp new mod">
        <pc:chgData name="mohak bidaye" userId="aa3ed88e58b34978" providerId="LiveId" clId="{0E0B314F-3B3D-4656-9D0D-A3ED5556D3C8}" dt="2025-02-22T07:04:14.651" v="4677" actId="20577"/>
        <pc:sldMkLst>
          <pc:docMk/>
          <pc:sldMk cId="688959913" sldId="270"/>
        </pc:sldMkLst>
        <pc:spChg chg="mod">
          <ac:chgData name="mohak bidaye" userId="aa3ed88e58b34978" providerId="LiveId" clId="{0E0B314F-3B3D-4656-9D0D-A3ED5556D3C8}" dt="2025-02-08T04:43:00.453" v="1637" actId="1076"/>
          <ac:spMkLst>
            <pc:docMk/>
            <pc:sldMk cId="688959913" sldId="270"/>
            <ac:spMk id="2" creationId="{455DC43A-4EB5-0021-0EA9-A75ABAC0C895}"/>
          </ac:spMkLst>
        </pc:spChg>
        <pc:spChg chg="add mod">
          <ac:chgData name="mohak bidaye" userId="aa3ed88e58b34978" providerId="LiveId" clId="{0E0B314F-3B3D-4656-9D0D-A3ED5556D3C8}" dt="2025-02-22T07:04:14.651" v="4677" actId="20577"/>
          <ac:spMkLst>
            <pc:docMk/>
            <pc:sldMk cId="688959913" sldId="270"/>
            <ac:spMk id="6" creationId="{DCF0FCA8-60EF-2A4B-7573-BF75E824D463}"/>
          </ac:spMkLst>
        </pc:spChg>
        <pc:picChg chg="add mod">
          <ac:chgData name="mohak bidaye" userId="aa3ed88e58b34978" providerId="LiveId" clId="{0E0B314F-3B3D-4656-9D0D-A3ED5556D3C8}" dt="2025-02-08T04:25:44.647" v="1615" actId="1076"/>
          <ac:picMkLst>
            <pc:docMk/>
            <pc:sldMk cId="688959913" sldId="270"/>
            <ac:picMk id="5" creationId="{E52F43D9-F164-AF88-3A6A-DC8D7CD42472}"/>
          </ac:picMkLst>
        </pc:picChg>
      </pc:sldChg>
      <pc:sldChg chg="addSp delSp modSp new mod">
        <pc:chgData name="mohak bidaye" userId="aa3ed88e58b34978" providerId="LiveId" clId="{0E0B314F-3B3D-4656-9D0D-A3ED5556D3C8}" dt="2025-02-22T07:11:23.675" v="5142" actId="20577"/>
        <pc:sldMkLst>
          <pc:docMk/>
          <pc:sldMk cId="3953000515" sldId="271"/>
        </pc:sldMkLst>
        <pc:spChg chg="mod">
          <ac:chgData name="mohak bidaye" userId="aa3ed88e58b34978" providerId="LiveId" clId="{0E0B314F-3B3D-4656-9D0D-A3ED5556D3C8}" dt="2025-02-08T04:50:52.676" v="1659" actId="1076"/>
          <ac:spMkLst>
            <pc:docMk/>
            <pc:sldMk cId="3953000515" sldId="271"/>
            <ac:spMk id="2" creationId="{C1DF5C32-34DA-371A-F1A9-4015C657EFF5}"/>
          </ac:spMkLst>
        </pc:spChg>
        <pc:spChg chg="add mod">
          <ac:chgData name="mohak bidaye" userId="aa3ed88e58b34978" providerId="LiveId" clId="{0E0B314F-3B3D-4656-9D0D-A3ED5556D3C8}" dt="2025-02-22T07:11:23.675" v="5142" actId="20577"/>
          <ac:spMkLst>
            <pc:docMk/>
            <pc:sldMk cId="3953000515" sldId="271"/>
            <ac:spMk id="6" creationId="{80186E0E-2D75-DAB2-6E35-835347FCA4F6}"/>
          </ac:spMkLst>
        </pc:spChg>
        <pc:picChg chg="add mod">
          <ac:chgData name="mohak bidaye" userId="aa3ed88e58b34978" providerId="LiveId" clId="{0E0B314F-3B3D-4656-9D0D-A3ED5556D3C8}" dt="2025-02-22T07:11:04.630" v="5136" actId="14100"/>
          <ac:picMkLst>
            <pc:docMk/>
            <pc:sldMk cId="3953000515" sldId="271"/>
            <ac:picMk id="5" creationId="{53781F39-0037-6BE5-F9A5-E86240EBF8D9}"/>
          </ac:picMkLst>
        </pc:picChg>
      </pc:sldChg>
      <pc:sldChg chg="addSp delSp modSp new mod">
        <pc:chgData name="mohak bidaye" userId="aa3ed88e58b34978" providerId="LiveId" clId="{0E0B314F-3B3D-4656-9D0D-A3ED5556D3C8}" dt="2025-02-08T05:33:01.434" v="1688" actId="14100"/>
        <pc:sldMkLst>
          <pc:docMk/>
          <pc:sldMk cId="3477193044" sldId="272"/>
        </pc:sldMkLst>
        <pc:spChg chg="mod">
          <ac:chgData name="mohak bidaye" userId="aa3ed88e58b34978" providerId="LiveId" clId="{0E0B314F-3B3D-4656-9D0D-A3ED5556D3C8}" dt="2025-02-08T04:54:26.452" v="1673" actId="1076"/>
          <ac:spMkLst>
            <pc:docMk/>
            <pc:sldMk cId="3477193044" sldId="272"/>
            <ac:spMk id="2" creationId="{F5CF31BC-A682-E1B5-5D5B-46417E9142BE}"/>
          </ac:spMkLst>
        </pc:spChg>
        <pc:picChg chg="add mod">
          <ac:chgData name="mohak bidaye" userId="aa3ed88e58b34978" providerId="LiveId" clId="{0E0B314F-3B3D-4656-9D0D-A3ED5556D3C8}" dt="2025-02-08T05:33:01.434" v="1688" actId="14100"/>
          <ac:picMkLst>
            <pc:docMk/>
            <pc:sldMk cId="3477193044" sldId="272"/>
            <ac:picMk id="9" creationId="{0CD8F0A6-F460-9D5D-709C-2BB8005C2D0D}"/>
          </ac:picMkLst>
        </pc:picChg>
      </pc:sldChg>
      <pc:sldChg chg="addSp delSp modSp new mod">
        <pc:chgData name="mohak bidaye" userId="aa3ed88e58b34978" providerId="LiveId" clId="{0E0B314F-3B3D-4656-9D0D-A3ED5556D3C8}" dt="2025-02-22T07:49:52.050" v="6045" actId="1076"/>
        <pc:sldMkLst>
          <pc:docMk/>
          <pc:sldMk cId="2861314540" sldId="273"/>
        </pc:sldMkLst>
        <pc:spChg chg="mod">
          <ac:chgData name="mohak bidaye" userId="aa3ed88e58b34978" providerId="LiveId" clId="{0E0B314F-3B3D-4656-9D0D-A3ED5556D3C8}" dt="2025-02-08T06:05:04.234" v="1708" actId="1076"/>
          <ac:spMkLst>
            <pc:docMk/>
            <pc:sldMk cId="2861314540" sldId="273"/>
            <ac:spMk id="2" creationId="{7DBA4199-59EF-29F9-334F-B12797E7D69E}"/>
          </ac:spMkLst>
        </pc:spChg>
        <pc:spChg chg="add del mod">
          <ac:chgData name="mohak bidaye" userId="aa3ed88e58b34978" providerId="LiveId" clId="{0E0B314F-3B3D-4656-9D0D-A3ED5556D3C8}" dt="2025-02-22T07:49:52.050" v="6045" actId="1076"/>
          <ac:spMkLst>
            <pc:docMk/>
            <pc:sldMk cId="2861314540" sldId="273"/>
            <ac:spMk id="3" creationId="{1335E445-9903-36F1-2D8D-A8E1E3BC61D8}"/>
          </ac:spMkLst>
        </pc:spChg>
      </pc:sldChg>
      <pc:sldChg chg="modSp new mod">
        <pc:chgData name="mohak bidaye" userId="aa3ed88e58b34978" providerId="LiveId" clId="{0E0B314F-3B3D-4656-9D0D-A3ED5556D3C8}" dt="2025-02-22T07:57:51.018" v="6240" actId="20577"/>
        <pc:sldMkLst>
          <pc:docMk/>
          <pc:sldMk cId="2325861721" sldId="274"/>
        </pc:sldMkLst>
        <pc:spChg chg="mod">
          <ac:chgData name="mohak bidaye" userId="aa3ed88e58b34978" providerId="LiveId" clId="{0E0B314F-3B3D-4656-9D0D-A3ED5556D3C8}" dt="2025-02-08T05:33:25.171" v="1707" actId="120"/>
          <ac:spMkLst>
            <pc:docMk/>
            <pc:sldMk cId="2325861721" sldId="274"/>
            <ac:spMk id="2" creationId="{F041479D-7C97-525B-FF6C-B63149E3D0D7}"/>
          </ac:spMkLst>
        </pc:spChg>
        <pc:spChg chg="mod">
          <ac:chgData name="mohak bidaye" userId="aa3ed88e58b34978" providerId="LiveId" clId="{0E0B314F-3B3D-4656-9D0D-A3ED5556D3C8}" dt="2025-02-22T07:57:51.018" v="6240" actId="20577"/>
          <ac:spMkLst>
            <pc:docMk/>
            <pc:sldMk cId="2325861721" sldId="274"/>
            <ac:spMk id="3" creationId="{5EECA1E9-18B0-3372-83A5-4E8BED05BA57}"/>
          </ac:spMkLst>
        </pc:spChg>
      </pc:sldChg>
      <pc:sldChg chg="modSp new mod">
        <pc:chgData name="mohak bidaye" userId="aa3ed88e58b34978" providerId="LiveId" clId="{0E0B314F-3B3D-4656-9D0D-A3ED5556D3C8}" dt="2025-02-23T05:30:09.846" v="6989" actId="1076"/>
        <pc:sldMkLst>
          <pc:docMk/>
          <pc:sldMk cId="1424529980" sldId="275"/>
        </pc:sldMkLst>
        <pc:spChg chg="mod">
          <ac:chgData name="mohak bidaye" userId="aa3ed88e58b34978" providerId="LiveId" clId="{0E0B314F-3B3D-4656-9D0D-A3ED5556D3C8}" dt="2025-02-08T06:11:14.667" v="1739" actId="20577"/>
          <ac:spMkLst>
            <pc:docMk/>
            <pc:sldMk cId="1424529980" sldId="275"/>
            <ac:spMk id="2" creationId="{592014BC-BF46-D554-A9AA-141ED7EE3D64}"/>
          </ac:spMkLst>
        </pc:spChg>
        <pc:spChg chg="mod">
          <ac:chgData name="mohak bidaye" userId="aa3ed88e58b34978" providerId="LiveId" clId="{0E0B314F-3B3D-4656-9D0D-A3ED5556D3C8}" dt="2025-02-23T05:30:09.846" v="6989" actId="1076"/>
          <ac:spMkLst>
            <pc:docMk/>
            <pc:sldMk cId="1424529980" sldId="275"/>
            <ac:spMk id="3" creationId="{5ADC75E0-818D-856A-1289-B1C46497FA4C}"/>
          </ac:spMkLst>
        </pc:spChg>
      </pc:sldChg>
    </pc:docChg>
  </pc:docChgLst>
  <pc:docChgLst>
    <pc:chgData name="mohak bidaye" userId="aa3ed88e58b34978" providerId="LiveId" clId="{9ADE65FA-8872-4C1F-8516-05578DA64E8C}"/>
    <pc:docChg chg="modSld">
      <pc:chgData name="mohak bidaye" userId="aa3ed88e58b34978" providerId="LiveId" clId="{9ADE65FA-8872-4C1F-8516-05578DA64E8C}" dt="2025-03-01T05:35:44.436" v="18" actId="20577"/>
      <pc:docMkLst>
        <pc:docMk/>
      </pc:docMkLst>
      <pc:sldChg chg="modSp mod">
        <pc:chgData name="mohak bidaye" userId="aa3ed88e58b34978" providerId="LiveId" clId="{9ADE65FA-8872-4C1F-8516-05578DA64E8C}" dt="2025-03-01T05:35:44.436" v="18" actId="20577"/>
        <pc:sldMkLst>
          <pc:docMk/>
          <pc:sldMk cId="1825436959" sldId="266"/>
        </pc:sldMkLst>
        <pc:spChg chg="mod">
          <ac:chgData name="mohak bidaye" userId="aa3ed88e58b34978" providerId="LiveId" clId="{9ADE65FA-8872-4C1F-8516-05578DA64E8C}" dt="2025-03-01T05:35:44.436" v="18" actId="20577"/>
          <ac:spMkLst>
            <pc:docMk/>
            <pc:sldMk cId="1825436959" sldId="266"/>
            <ac:spMk id="11" creationId="{1C5FAA75-543F-F1CF-61C3-1986C19EF7A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3/5/2025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google.com/spreadsheets/d/1jp-_gezZkcrTLwQgSiUwrS6TK5GKbzjY/edit?usp=drive_link&amp;ouid=109524556463170667809&amp;rtpof=true&amp;sd=tru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E8919-330A-17FF-C91B-B8F3C3783DC1}"/>
              </a:ext>
            </a:extLst>
          </p:cNvPr>
          <p:cNvSpPr>
            <a:spLocks noGrp="1"/>
          </p:cNvSpPr>
          <p:nvPr>
            <p:ph type="ctrTitle"/>
          </p:nvPr>
        </p:nvSpPr>
        <p:spPr/>
        <p:txBody>
          <a:bodyPr/>
          <a:lstStyle/>
          <a:p>
            <a:r>
              <a:rPr lang="en-IN" dirty="0"/>
              <a:t>Impact of Car Features on Price and Profitability.</a:t>
            </a:r>
          </a:p>
        </p:txBody>
      </p:sp>
      <p:sp>
        <p:nvSpPr>
          <p:cNvPr id="3" name="Subtitle 2">
            <a:extLst>
              <a:ext uri="{FF2B5EF4-FFF2-40B4-BE49-F238E27FC236}">
                <a16:creationId xmlns:a16="http://schemas.microsoft.com/office/drawing/2014/main" id="{F8FDB421-F0FB-010D-0FEE-55FDF581B3D7}"/>
              </a:ext>
            </a:extLst>
          </p:cNvPr>
          <p:cNvSpPr>
            <a:spLocks noGrp="1"/>
          </p:cNvSpPr>
          <p:nvPr>
            <p:ph type="subTitle" idx="1"/>
          </p:nvPr>
        </p:nvSpPr>
        <p:spPr/>
        <p:txBody>
          <a:bodyPr/>
          <a:lstStyle/>
          <a:p>
            <a:r>
              <a:rPr lang="en-IN" dirty="0"/>
              <a:t>By: Mohak Bidaye</a:t>
            </a:r>
          </a:p>
        </p:txBody>
      </p:sp>
    </p:spTree>
    <p:extLst>
      <p:ext uri="{BB962C8B-B14F-4D97-AF65-F5344CB8AC3E}">
        <p14:creationId xmlns:p14="http://schemas.microsoft.com/office/powerpoint/2010/main" val="4241427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1057-9A04-57A5-A791-92DE5E7BE56E}"/>
              </a:ext>
            </a:extLst>
          </p:cNvPr>
          <p:cNvSpPr>
            <a:spLocks noGrp="1"/>
          </p:cNvSpPr>
          <p:nvPr>
            <p:ph type="title"/>
          </p:nvPr>
        </p:nvSpPr>
        <p:spPr>
          <a:xfrm>
            <a:off x="1484309" y="190500"/>
            <a:ext cx="10018713" cy="1752599"/>
          </a:xfrm>
        </p:spPr>
        <p:txBody>
          <a:bodyPr>
            <a:normAutofit/>
          </a:bodyPr>
          <a:lstStyle/>
          <a:p>
            <a:pPr algn="l"/>
            <a:r>
              <a:rPr lang="en-US" sz="2400" b="1" dirty="0"/>
              <a:t>Task 4:</a:t>
            </a:r>
            <a:br>
              <a:rPr lang="en-US" b="1" dirty="0"/>
            </a:br>
            <a:r>
              <a:rPr lang="en-US" sz="1800" b="1" dirty="0"/>
              <a:t>Insight Required: </a:t>
            </a:r>
            <a:r>
              <a:rPr lang="en-US" sz="1800" dirty="0"/>
              <a:t>How does the average price of a car vary across different manufacturers?</a:t>
            </a:r>
            <a:br>
              <a:rPr lang="en-US" sz="1800" dirty="0"/>
            </a:br>
            <a:endParaRPr lang="en-IN" sz="1800" dirty="0"/>
          </a:p>
        </p:txBody>
      </p:sp>
      <p:sp>
        <p:nvSpPr>
          <p:cNvPr id="6" name="TextBox 5">
            <a:extLst>
              <a:ext uri="{FF2B5EF4-FFF2-40B4-BE49-F238E27FC236}">
                <a16:creationId xmlns:a16="http://schemas.microsoft.com/office/drawing/2014/main" id="{F01595F8-5712-4411-3F20-5B50E60DEFFB}"/>
              </a:ext>
            </a:extLst>
          </p:cNvPr>
          <p:cNvSpPr txBox="1"/>
          <p:nvPr/>
        </p:nvSpPr>
        <p:spPr>
          <a:xfrm>
            <a:off x="8863180" y="1725105"/>
            <a:ext cx="3318235" cy="2462213"/>
          </a:xfrm>
          <a:prstGeom prst="rect">
            <a:avLst/>
          </a:prstGeom>
          <a:noFill/>
        </p:spPr>
        <p:txBody>
          <a:bodyPr wrap="square" rtlCol="0">
            <a:spAutoFit/>
          </a:bodyPr>
          <a:lstStyle/>
          <a:p>
            <a:endParaRPr lang="en-US" sz="1400" dirty="0"/>
          </a:p>
          <a:p>
            <a:r>
              <a:rPr lang="en-US" sz="1400" dirty="0"/>
              <a:t>Bugatti is the manufacturer with the highest average price. Maybach, Rolls-Royce, Lamborghini, and Bentley follow this.</a:t>
            </a:r>
          </a:p>
          <a:p>
            <a:endParaRPr lang="en-US" sz="1400" dirty="0"/>
          </a:p>
          <a:p>
            <a:r>
              <a:rPr lang="en-US" sz="1400" dirty="0"/>
              <a:t>We can see that brands like Suzuki, Oldsmobile, and Plymouth have the lowest average price.</a:t>
            </a:r>
          </a:p>
          <a:p>
            <a:endParaRPr lang="en-US" sz="1400" dirty="0"/>
          </a:p>
          <a:p>
            <a:endParaRPr lang="en-IN" sz="1400" dirty="0"/>
          </a:p>
        </p:txBody>
      </p:sp>
      <p:pic>
        <p:nvPicPr>
          <p:cNvPr id="8" name="Content Placeholder 7">
            <a:extLst>
              <a:ext uri="{FF2B5EF4-FFF2-40B4-BE49-F238E27FC236}">
                <a16:creationId xmlns:a16="http://schemas.microsoft.com/office/drawing/2014/main" id="{13B5C446-795E-EA36-CA61-AAB47601143E}"/>
              </a:ext>
            </a:extLst>
          </p:cNvPr>
          <p:cNvPicPr>
            <a:picLocks noGrp="1" noChangeAspect="1"/>
          </p:cNvPicPr>
          <p:nvPr>
            <p:ph idx="1"/>
          </p:nvPr>
        </p:nvPicPr>
        <p:blipFill>
          <a:blip r:embed="rId2"/>
          <a:stretch>
            <a:fillRect/>
          </a:stretch>
        </p:blipFill>
        <p:spPr>
          <a:xfrm>
            <a:off x="1405497" y="1601500"/>
            <a:ext cx="7204379" cy="4064009"/>
          </a:xfrm>
        </p:spPr>
      </p:pic>
    </p:spTree>
    <p:extLst>
      <p:ext uri="{BB962C8B-B14F-4D97-AF65-F5344CB8AC3E}">
        <p14:creationId xmlns:p14="http://schemas.microsoft.com/office/powerpoint/2010/main" val="330488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63E2-B6D6-6823-6C6F-24242A29A2E6}"/>
              </a:ext>
            </a:extLst>
          </p:cNvPr>
          <p:cNvSpPr>
            <a:spLocks noGrp="1"/>
          </p:cNvSpPr>
          <p:nvPr>
            <p:ph type="title"/>
          </p:nvPr>
        </p:nvSpPr>
        <p:spPr>
          <a:xfrm>
            <a:off x="1390041" y="641415"/>
            <a:ext cx="10018713" cy="1529499"/>
          </a:xfrm>
        </p:spPr>
        <p:txBody>
          <a:bodyPr>
            <a:normAutofit fontScale="90000"/>
          </a:bodyPr>
          <a:lstStyle/>
          <a:p>
            <a:pPr algn="l"/>
            <a:r>
              <a:rPr lang="en-IN" sz="2400" b="1" dirty="0"/>
              <a:t>Task 5:</a:t>
            </a:r>
            <a:br>
              <a:rPr lang="en-IN" sz="2400" b="1" dirty="0"/>
            </a:br>
            <a:r>
              <a:rPr lang="en-US" sz="1800" b="1" dirty="0"/>
              <a:t>Insight Required: </a:t>
            </a:r>
            <a:r>
              <a:rPr lang="en-US" sz="1800" dirty="0"/>
              <a:t>What is the relationship between fuel efficiency and the number of cylinders in a car's engine?</a:t>
            </a:r>
            <a:br>
              <a:rPr lang="en-US" sz="1800" dirty="0"/>
            </a:br>
            <a:endParaRPr lang="en-IN" dirty="0"/>
          </a:p>
        </p:txBody>
      </p:sp>
      <p:pic>
        <p:nvPicPr>
          <p:cNvPr id="5" name="Content Placeholder 4">
            <a:extLst>
              <a:ext uri="{FF2B5EF4-FFF2-40B4-BE49-F238E27FC236}">
                <a16:creationId xmlns:a16="http://schemas.microsoft.com/office/drawing/2014/main" id="{F838EDFC-C005-064A-71F2-6B01526E76FC}"/>
              </a:ext>
            </a:extLst>
          </p:cNvPr>
          <p:cNvPicPr>
            <a:picLocks noGrp="1" noChangeAspect="1"/>
          </p:cNvPicPr>
          <p:nvPr>
            <p:ph idx="1"/>
          </p:nvPr>
        </p:nvPicPr>
        <p:blipFill>
          <a:blip r:embed="rId2"/>
          <a:stretch>
            <a:fillRect/>
          </a:stretch>
        </p:blipFill>
        <p:spPr>
          <a:xfrm>
            <a:off x="1390041" y="1562887"/>
            <a:ext cx="7725679" cy="4047821"/>
          </a:xfrm>
        </p:spPr>
      </p:pic>
      <p:sp>
        <p:nvSpPr>
          <p:cNvPr id="6" name="TextBox 5">
            <a:extLst>
              <a:ext uri="{FF2B5EF4-FFF2-40B4-BE49-F238E27FC236}">
                <a16:creationId xmlns:a16="http://schemas.microsoft.com/office/drawing/2014/main" id="{234FA287-16A9-1439-E774-10CD30CC7293}"/>
              </a:ext>
            </a:extLst>
          </p:cNvPr>
          <p:cNvSpPr txBox="1"/>
          <p:nvPr/>
        </p:nvSpPr>
        <p:spPr>
          <a:xfrm>
            <a:off x="9219414" y="2251413"/>
            <a:ext cx="2972586" cy="954107"/>
          </a:xfrm>
          <a:prstGeom prst="rect">
            <a:avLst/>
          </a:prstGeom>
          <a:noFill/>
        </p:spPr>
        <p:txBody>
          <a:bodyPr wrap="square" rtlCol="0">
            <a:spAutoFit/>
          </a:bodyPr>
          <a:lstStyle/>
          <a:p>
            <a:r>
              <a:rPr lang="en-US" sz="1400" dirty="0"/>
              <a:t>The overall trend shows that highway MPG tends to decrease as the number of cylinders increases.  </a:t>
            </a:r>
          </a:p>
          <a:p>
            <a:endParaRPr lang="en-IN" sz="1400" dirty="0"/>
          </a:p>
        </p:txBody>
      </p:sp>
      <p:graphicFrame>
        <p:nvGraphicFramePr>
          <p:cNvPr id="10" name="Table 9">
            <a:extLst>
              <a:ext uri="{FF2B5EF4-FFF2-40B4-BE49-F238E27FC236}">
                <a16:creationId xmlns:a16="http://schemas.microsoft.com/office/drawing/2014/main" id="{09C0CF83-C420-EEBE-450E-230B643218E0}"/>
              </a:ext>
            </a:extLst>
          </p:cNvPr>
          <p:cNvGraphicFramePr>
            <a:graphicFrameLocks noGrp="1"/>
          </p:cNvGraphicFramePr>
          <p:nvPr>
            <p:extLst>
              <p:ext uri="{D42A27DB-BD31-4B8C-83A1-F6EECF244321}">
                <p14:modId xmlns:p14="http://schemas.microsoft.com/office/powerpoint/2010/main" val="391468886"/>
              </p:ext>
            </p:extLst>
          </p:nvPr>
        </p:nvGraphicFramePr>
        <p:xfrm>
          <a:off x="9341963" y="3286019"/>
          <a:ext cx="1664244" cy="601556"/>
        </p:xfrm>
        <a:graphic>
          <a:graphicData uri="http://schemas.openxmlformats.org/drawingml/2006/table">
            <a:tbl>
              <a:tblPr>
                <a:tableStyleId>{5C22544A-7EE6-4342-B048-85BDC9FD1C3A}</a:tableStyleId>
              </a:tblPr>
              <a:tblGrid>
                <a:gridCol w="832122">
                  <a:extLst>
                    <a:ext uri="{9D8B030D-6E8A-4147-A177-3AD203B41FA5}">
                      <a16:colId xmlns:a16="http://schemas.microsoft.com/office/drawing/2014/main" val="3246483852"/>
                    </a:ext>
                  </a:extLst>
                </a:gridCol>
                <a:gridCol w="832122">
                  <a:extLst>
                    <a:ext uri="{9D8B030D-6E8A-4147-A177-3AD203B41FA5}">
                      <a16:colId xmlns:a16="http://schemas.microsoft.com/office/drawing/2014/main" val="4105272414"/>
                    </a:ext>
                  </a:extLst>
                </a:gridCol>
              </a:tblGrid>
              <a:tr h="309576">
                <a:tc gridSpan="2">
                  <a:txBody>
                    <a:bodyPr/>
                    <a:lstStyle/>
                    <a:p>
                      <a:pPr algn="l" fontAlgn="b"/>
                      <a:r>
                        <a:rPr lang="en-IN" sz="1200" u="none" strike="noStrike" dirty="0">
                          <a:effectLst/>
                        </a:rPr>
                        <a:t>Correlation Coefficient</a:t>
                      </a:r>
                      <a:endParaRPr lang="en-IN" sz="12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1288569366"/>
                  </a:ext>
                </a:extLst>
              </a:tr>
              <a:tr h="291980">
                <a:tc>
                  <a:txBody>
                    <a:bodyPr/>
                    <a:lstStyle/>
                    <a:p>
                      <a:pPr algn="r" fontAlgn="b"/>
                      <a:r>
                        <a:rPr lang="en-IN" sz="1200" u="none" strike="noStrike">
                          <a:effectLst/>
                        </a:rPr>
                        <a:t>-0.65644</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3211190"/>
                  </a:ext>
                </a:extLst>
              </a:tr>
            </a:tbl>
          </a:graphicData>
        </a:graphic>
      </p:graphicFrame>
      <p:sp>
        <p:nvSpPr>
          <p:cNvPr id="11" name="TextBox 10">
            <a:extLst>
              <a:ext uri="{FF2B5EF4-FFF2-40B4-BE49-F238E27FC236}">
                <a16:creationId xmlns:a16="http://schemas.microsoft.com/office/drawing/2014/main" id="{1C5FAA75-543F-F1CF-61C3-1986C19EF7AF}"/>
              </a:ext>
            </a:extLst>
          </p:cNvPr>
          <p:cNvSpPr txBox="1"/>
          <p:nvPr/>
        </p:nvSpPr>
        <p:spPr>
          <a:xfrm>
            <a:off x="9219414" y="4176076"/>
            <a:ext cx="2972586" cy="954107"/>
          </a:xfrm>
          <a:prstGeom prst="rect">
            <a:avLst/>
          </a:prstGeom>
          <a:noFill/>
        </p:spPr>
        <p:txBody>
          <a:bodyPr wrap="square" rtlCol="0">
            <a:spAutoFit/>
          </a:bodyPr>
          <a:lstStyle/>
          <a:p>
            <a:r>
              <a:rPr lang="en-US" sz="1400" dirty="0"/>
              <a:t>The correlation coefficient of </a:t>
            </a:r>
            <a:r>
              <a:rPr lang="en-US" sz="1400" b="1" dirty="0"/>
              <a:t>-</a:t>
            </a:r>
            <a:r>
              <a:rPr lang="en-US" sz="1400" dirty="0"/>
              <a:t>0.6564 indicates a negative correlation between the number of cylinders in a car's engine and its highway MPG</a:t>
            </a:r>
            <a:endParaRPr lang="en-IN" sz="1400" dirty="0"/>
          </a:p>
        </p:txBody>
      </p:sp>
    </p:spTree>
    <p:extLst>
      <p:ext uri="{BB962C8B-B14F-4D97-AF65-F5344CB8AC3E}">
        <p14:creationId xmlns:p14="http://schemas.microsoft.com/office/powerpoint/2010/main" val="1825436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7993-5A03-535C-242D-D1F20CF4BD85}"/>
              </a:ext>
            </a:extLst>
          </p:cNvPr>
          <p:cNvSpPr>
            <a:spLocks noGrp="1"/>
          </p:cNvSpPr>
          <p:nvPr>
            <p:ph type="title"/>
          </p:nvPr>
        </p:nvSpPr>
        <p:spPr>
          <a:xfrm>
            <a:off x="1398648" y="-207784"/>
            <a:ext cx="10018713" cy="1752599"/>
          </a:xfrm>
        </p:spPr>
        <p:txBody>
          <a:bodyPr/>
          <a:lstStyle/>
          <a:p>
            <a:pPr algn="l"/>
            <a:r>
              <a:rPr lang="en-IN" dirty="0"/>
              <a:t>Dashboard Analysis Tasks</a:t>
            </a:r>
          </a:p>
        </p:txBody>
      </p:sp>
      <p:sp>
        <p:nvSpPr>
          <p:cNvPr id="3" name="Content Placeholder 2">
            <a:extLst>
              <a:ext uri="{FF2B5EF4-FFF2-40B4-BE49-F238E27FC236}">
                <a16:creationId xmlns:a16="http://schemas.microsoft.com/office/drawing/2014/main" id="{0866D2AF-B483-BE68-5AC2-8F8E14F5FA0E}"/>
              </a:ext>
            </a:extLst>
          </p:cNvPr>
          <p:cNvSpPr>
            <a:spLocks noGrp="1"/>
          </p:cNvSpPr>
          <p:nvPr>
            <p:ph idx="1"/>
          </p:nvPr>
        </p:nvSpPr>
        <p:spPr>
          <a:xfrm>
            <a:off x="1331019" y="668515"/>
            <a:ext cx="10018713" cy="3124201"/>
          </a:xfrm>
        </p:spPr>
        <p:txBody>
          <a:bodyPr>
            <a:normAutofit/>
          </a:bodyPr>
          <a:lstStyle/>
          <a:p>
            <a:pPr marL="0" indent="0">
              <a:buNone/>
            </a:pPr>
            <a:r>
              <a:rPr lang="en-US" sz="2000" dirty="0"/>
              <a:t>Task 1: How does the distribution of car prices vary by brand and body style?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pic>
        <p:nvPicPr>
          <p:cNvPr id="5" name="Picture 4">
            <a:extLst>
              <a:ext uri="{FF2B5EF4-FFF2-40B4-BE49-F238E27FC236}">
                <a16:creationId xmlns:a16="http://schemas.microsoft.com/office/drawing/2014/main" id="{8C39D244-A3CE-CF44-74F3-90AFAD63BB76}"/>
              </a:ext>
            </a:extLst>
          </p:cNvPr>
          <p:cNvPicPr>
            <a:picLocks noChangeAspect="1"/>
          </p:cNvPicPr>
          <p:nvPr/>
        </p:nvPicPr>
        <p:blipFill>
          <a:blip r:embed="rId2"/>
          <a:stretch>
            <a:fillRect/>
          </a:stretch>
        </p:blipFill>
        <p:spPr>
          <a:xfrm>
            <a:off x="1398648" y="1332441"/>
            <a:ext cx="9046251" cy="3477564"/>
          </a:xfrm>
          <a:prstGeom prst="rect">
            <a:avLst/>
          </a:prstGeom>
        </p:spPr>
      </p:pic>
      <p:sp>
        <p:nvSpPr>
          <p:cNvPr id="6" name="TextBox 5">
            <a:extLst>
              <a:ext uri="{FF2B5EF4-FFF2-40B4-BE49-F238E27FC236}">
                <a16:creationId xmlns:a16="http://schemas.microsoft.com/office/drawing/2014/main" id="{F50C9FDF-C355-96E7-F91C-4156867D347B}"/>
              </a:ext>
            </a:extLst>
          </p:cNvPr>
          <p:cNvSpPr txBox="1"/>
          <p:nvPr/>
        </p:nvSpPr>
        <p:spPr>
          <a:xfrm>
            <a:off x="1331017" y="4935322"/>
            <a:ext cx="10018714" cy="1569660"/>
          </a:xfrm>
          <a:prstGeom prst="rect">
            <a:avLst/>
          </a:prstGeom>
          <a:noFill/>
        </p:spPr>
        <p:txBody>
          <a:bodyPr wrap="square" rtlCol="0">
            <a:spAutoFit/>
          </a:bodyPr>
          <a:lstStyle/>
          <a:p>
            <a:r>
              <a:rPr lang="en-US" sz="1600" dirty="0"/>
              <a:t>Brands like Bugatti, Rolls-Royce, and Bentley are the most expensive cars and they dominate the high-price range. </a:t>
            </a:r>
          </a:p>
          <a:p>
            <a:endParaRPr lang="en-US" sz="1600" dirty="0"/>
          </a:p>
          <a:p>
            <a:r>
              <a:rPr lang="en-US" sz="1600" dirty="0"/>
              <a:t>SUVs and sedans are the most common body styles. They are offered by almost every brand; this covers a wide range of prices.</a:t>
            </a:r>
          </a:p>
          <a:p>
            <a:endParaRPr lang="en-US" sz="1600" dirty="0"/>
          </a:p>
          <a:p>
            <a:endParaRPr lang="en-IN" sz="1600" dirty="0"/>
          </a:p>
        </p:txBody>
      </p:sp>
    </p:spTree>
    <p:extLst>
      <p:ext uri="{BB962C8B-B14F-4D97-AF65-F5344CB8AC3E}">
        <p14:creationId xmlns:p14="http://schemas.microsoft.com/office/powerpoint/2010/main" val="26479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522E3-B6B6-35F4-FF39-377B974F4346}"/>
              </a:ext>
            </a:extLst>
          </p:cNvPr>
          <p:cNvSpPr>
            <a:spLocks noGrp="1"/>
          </p:cNvSpPr>
          <p:nvPr>
            <p:ph type="title"/>
          </p:nvPr>
        </p:nvSpPr>
        <p:spPr>
          <a:xfrm>
            <a:off x="1484309" y="0"/>
            <a:ext cx="10018713" cy="1752599"/>
          </a:xfrm>
        </p:spPr>
        <p:txBody>
          <a:bodyPr>
            <a:normAutofit/>
          </a:bodyPr>
          <a:lstStyle/>
          <a:p>
            <a:pPr algn="l"/>
            <a:r>
              <a:rPr lang="en-US" sz="1800" dirty="0"/>
              <a:t>Task 2: Which car brands have the highest and lowest average MSRPs, and how does this vary by body style?</a:t>
            </a:r>
            <a:endParaRPr lang="en-IN" sz="1800" dirty="0"/>
          </a:p>
        </p:txBody>
      </p:sp>
      <p:pic>
        <p:nvPicPr>
          <p:cNvPr id="5" name="Content Placeholder 4">
            <a:extLst>
              <a:ext uri="{FF2B5EF4-FFF2-40B4-BE49-F238E27FC236}">
                <a16:creationId xmlns:a16="http://schemas.microsoft.com/office/drawing/2014/main" id="{682506ED-F956-5C2F-3C4B-069462A89F58}"/>
              </a:ext>
            </a:extLst>
          </p:cNvPr>
          <p:cNvPicPr>
            <a:picLocks noGrp="1" noChangeAspect="1"/>
          </p:cNvPicPr>
          <p:nvPr>
            <p:ph idx="1"/>
          </p:nvPr>
        </p:nvPicPr>
        <p:blipFill>
          <a:blip r:embed="rId2"/>
          <a:stretch>
            <a:fillRect/>
          </a:stretch>
        </p:blipFill>
        <p:spPr>
          <a:xfrm>
            <a:off x="1484308" y="1224747"/>
            <a:ext cx="8907043" cy="3290691"/>
          </a:xfrm>
        </p:spPr>
      </p:pic>
      <p:sp>
        <p:nvSpPr>
          <p:cNvPr id="6" name="TextBox 5">
            <a:extLst>
              <a:ext uri="{FF2B5EF4-FFF2-40B4-BE49-F238E27FC236}">
                <a16:creationId xmlns:a16="http://schemas.microsoft.com/office/drawing/2014/main" id="{80738EE0-C345-667A-2E14-FE95A93DEB1B}"/>
              </a:ext>
            </a:extLst>
          </p:cNvPr>
          <p:cNvSpPr txBox="1"/>
          <p:nvPr/>
        </p:nvSpPr>
        <p:spPr>
          <a:xfrm>
            <a:off x="1484308" y="4602201"/>
            <a:ext cx="8738648" cy="2062103"/>
          </a:xfrm>
          <a:prstGeom prst="rect">
            <a:avLst/>
          </a:prstGeom>
          <a:noFill/>
        </p:spPr>
        <p:txBody>
          <a:bodyPr wrap="square" rtlCol="0">
            <a:spAutoFit/>
          </a:bodyPr>
          <a:lstStyle/>
          <a:p>
            <a:r>
              <a:rPr lang="en-IN" sz="1600" dirty="0"/>
              <a:t>Bugatti and Maybach have the highest MSRP mostly for luxury sedans and coupes. They are followed by Rolls-Royce and Lamborghini.</a:t>
            </a:r>
          </a:p>
          <a:p>
            <a:endParaRPr lang="en-IN" sz="1600" dirty="0"/>
          </a:p>
          <a:p>
            <a:r>
              <a:rPr lang="en-IN" sz="1600" dirty="0"/>
              <a:t>Brands like Kia, Hyundai, and Fiat have the lowest and most budget-friendly options for sedans, hatchbacks, and SUVs.</a:t>
            </a:r>
          </a:p>
          <a:p>
            <a:endParaRPr lang="en-IN" sz="1600" dirty="0"/>
          </a:p>
          <a:p>
            <a:r>
              <a:rPr lang="en-IN" sz="1600" dirty="0"/>
              <a:t>There is a wide price range for SUVs and sedans while coupes and convertibles are on the more expensive side, especially for high-end brands.</a:t>
            </a:r>
          </a:p>
        </p:txBody>
      </p:sp>
    </p:spTree>
    <p:extLst>
      <p:ext uri="{BB962C8B-B14F-4D97-AF65-F5344CB8AC3E}">
        <p14:creationId xmlns:p14="http://schemas.microsoft.com/office/powerpoint/2010/main" val="401353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935E-0599-5BA5-9787-6B7A7C638F32}"/>
              </a:ext>
            </a:extLst>
          </p:cNvPr>
          <p:cNvSpPr>
            <a:spLocks noGrp="1"/>
          </p:cNvSpPr>
          <p:nvPr>
            <p:ph type="title"/>
          </p:nvPr>
        </p:nvSpPr>
        <p:spPr>
          <a:xfrm>
            <a:off x="1484309" y="0"/>
            <a:ext cx="10018713" cy="1752599"/>
          </a:xfrm>
        </p:spPr>
        <p:txBody>
          <a:bodyPr>
            <a:normAutofit/>
          </a:bodyPr>
          <a:lstStyle/>
          <a:p>
            <a:pPr algn="l"/>
            <a:r>
              <a:rPr lang="en-US" sz="2000" dirty="0"/>
              <a:t>Task 3: How do the different feature such as transmission type affect the MSRP, and how does this vary by body style?</a:t>
            </a:r>
            <a:endParaRPr lang="en-IN" sz="2000" dirty="0"/>
          </a:p>
        </p:txBody>
      </p:sp>
      <p:pic>
        <p:nvPicPr>
          <p:cNvPr id="5" name="Content Placeholder 4">
            <a:extLst>
              <a:ext uri="{FF2B5EF4-FFF2-40B4-BE49-F238E27FC236}">
                <a16:creationId xmlns:a16="http://schemas.microsoft.com/office/drawing/2014/main" id="{CD216F32-D3A4-E3C8-51C1-48D8DFEC8847}"/>
              </a:ext>
            </a:extLst>
          </p:cNvPr>
          <p:cNvPicPr>
            <a:picLocks noGrp="1" noChangeAspect="1"/>
          </p:cNvPicPr>
          <p:nvPr>
            <p:ph idx="1"/>
          </p:nvPr>
        </p:nvPicPr>
        <p:blipFill>
          <a:blip r:embed="rId2"/>
          <a:stretch>
            <a:fillRect/>
          </a:stretch>
        </p:blipFill>
        <p:spPr>
          <a:xfrm>
            <a:off x="1584486" y="1177908"/>
            <a:ext cx="7399258" cy="4145535"/>
          </a:xfrm>
        </p:spPr>
      </p:pic>
      <p:sp>
        <p:nvSpPr>
          <p:cNvPr id="6" name="TextBox 5">
            <a:extLst>
              <a:ext uri="{FF2B5EF4-FFF2-40B4-BE49-F238E27FC236}">
                <a16:creationId xmlns:a16="http://schemas.microsoft.com/office/drawing/2014/main" id="{24836B9C-E13D-71FD-6080-F5AA6DE23DA1}"/>
              </a:ext>
            </a:extLst>
          </p:cNvPr>
          <p:cNvSpPr txBox="1"/>
          <p:nvPr/>
        </p:nvSpPr>
        <p:spPr>
          <a:xfrm>
            <a:off x="1484309" y="5404716"/>
            <a:ext cx="9388315" cy="1323439"/>
          </a:xfrm>
          <a:prstGeom prst="rect">
            <a:avLst/>
          </a:prstGeom>
          <a:noFill/>
        </p:spPr>
        <p:txBody>
          <a:bodyPr wrap="square" rtlCol="0">
            <a:spAutoFit/>
          </a:bodyPr>
          <a:lstStyle/>
          <a:p>
            <a:r>
              <a:rPr lang="en-US" sz="1600" dirty="0"/>
              <a:t>Transmissions like Automated Manual and Direct Drive mean a higher price, on the other hand, Manual cars are generally cheaper.</a:t>
            </a:r>
          </a:p>
          <a:p>
            <a:endParaRPr lang="en-US" sz="1600" dirty="0"/>
          </a:p>
          <a:p>
            <a:r>
              <a:rPr lang="en-US" sz="1600" dirty="0"/>
              <a:t>Sports cars and luxury sedans have a higher price due to their high-end transmissions while SUVs and regular sedans that use simple automatics are cheaper.</a:t>
            </a:r>
          </a:p>
        </p:txBody>
      </p:sp>
    </p:spTree>
    <p:extLst>
      <p:ext uri="{BB962C8B-B14F-4D97-AF65-F5344CB8AC3E}">
        <p14:creationId xmlns:p14="http://schemas.microsoft.com/office/powerpoint/2010/main" val="1642027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DC43A-4EB5-0021-0EA9-A75ABAC0C895}"/>
              </a:ext>
            </a:extLst>
          </p:cNvPr>
          <p:cNvSpPr>
            <a:spLocks noGrp="1"/>
          </p:cNvSpPr>
          <p:nvPr>
            <p:ph type="title"/>
          </p:nvPr>
        </p:nvSpPr>
        <p:spPr>
          <a:xfrm>
            <a:off x="1399468" y="208384"/>
            <a:ext cx="10018713" cy="1752599"/>
          </a:xfrm>
        </p:spPr>
        <p:txBody>
          <a:bodyPr>
            <a:normAutofit/>
          </a:bodyPr>
          <a:lstStyle/>
          <a:p>
            <a:pPr algn="l"/>
            <a:r>
              <a:rPr lang="en-US" sz="2000" dirty="0"/>
              <a:t>Task 4:How does the fuel efficiency of cars vary across different body styles and model years? </a:t>
            </a:r>
            <a:br>
              <a:rPr lang="en-US" sz="2000" dirty="0"/>
            </a:br>
            <a:r>
              <a:rPr lang="en-IN" sz="3600" dirty="0"/>
              <a:t> </a:t>
            </a:r>
          </a:p>
        </p:txBody>
      </p:sp>
      <p:pic>
        <p:nvPicPr>
          <p:cNvPr id="5" name="Content Placeholder 4">
            <a:extLst>
              <a:ext uri="{FF2B5EF4-FFF2-40B4-BE49-F238E27FC236}">
                <a16:creationId xmlns:a16="http://schemas.microsoft.com/office/drawing/2014/main" id="{E52F43D9-F164-AF88-3A6A-DC8D7CD42472}"/>
              </a:ext>
            </a:extLst>
          </p:cNvPr>
          <p:cNvPicPr>
            <a:picLocks noGrp="1" noChangeAspect="1"/>
          </p:cNvPicPr>
          <p:nvPr>
            <p:ph idx="1"/>
          </p:nvPr>
        </p:nvPicPr>
        <p:blipFill>
          <a:blip r:embed="rId2"/>
          <a:stretch>
            <a:fillRect/>
          </a:stretch>
        </p:blipFill>
        <p:spPr>
          <a:xfrm>
            <a:off x="1512590" y="1251015"/>
            <a:ext cx="7378745" cy="4150545"/>
          </a:xfrm>
        </p:spPr>
      </p:pic>
      <p:sp>
        <p:nvSpPr>
          <p:cNvPr id="6" name="TextBox 5">
            <a:extLst>
              <a:ext uri="{FF2B5EF4-FFF2-40B4-BE49-F238E27FC236}">
                <a16:creationId xmlns:a16="http://schemas.microsoft.com/office/drawing/2014/main" id="{DCF0FCA8-60EF-2A4B-7573-BF75E824D463}"/>
              </a:ext>
            </a:extLst>
          </p:cNvPr>
          <p:cNvSpPr txBox="1"/>
          <p:nvPr/>
        </p:nvSpPr>
        <p:spPr>
          <a:xfrm>
            <a:off x="1512590" y="5520861"/>
            <a:ext cx="7378745" cy="646331"/>
          </a:xfrm>
          <a:prstGeom prst="rect">
            <a:avLst/>
          </a:prstGeom>
          <a:noFill/>
        </p:spPr>
        <p:txBody>
          <a:bodyPr wrap="square" rtlCol="0">
            <a:spAutoFit/>
          </a:bodyPr>
          <a:lstStyle/>
          <a:p>
            <a:r>
              <a:rPr lang="en-US" dirty="0"/>
              <a:t>Fuel efficiency has generally improved over the years, especially after 2005, likely due to stricter environmental regulations and better technology.</a:t>
            </a:r>
            <a:endParaRPr lang="en-IN" dirty="0"/>
          </a:p>
        </p:txBody>
      </p:sp>
    </p:spTree>
    <p:extLst>
      <p:ext uri="{BB962C8B-B14F-4D97-AF65-F5344CB8AC3E}">
        <p14:creationId xmlns:p14="http://schemas.microsoft.com/office/powerpoint/2010/main" val="688959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5C32-34DA-371A-F1A9-4015C657EFF5}"/>
              </a:ext>
            </a:extLst>
          </p:cNvPr>
          <p:cNvSpPr>
            <a:spLocks noGrp="1"/>
          </p:cNvSpPr>
          <p:nvPr>
            <p:ph type="title"/>
          </p:nvPr>
        </p:nvSpPr>
        <p:spPr>
          <a:xfrm>
            <a:off x="1484310" y="343685"/>
            <a:ext cx="10018713" cy="1752599"/>
          </a:xfrm>
        </p:spPr>
        <p:txBody>
          <a:bodyPr>
            <a:normAutofit/>
          </a:bodyPr>
          <a:lstStyle/>
          <a:p>
            <a:pPr algn="l"/>
            <a:r>
              <a:rPr lang="en-US" sz="2000" dirty="0"/>
              <a:t>Task 5:Finding how does the car's horsepower, MPG, and price vary across different Brands?</a:t>
            </a:r>
            <a:br>
              <a:rPr lang="en-US" sz="2000" dirty="0"/>
            </a:br>
            <a:br>
              <a:rPr lang="en-US" sz="2000" dirty="0"/>
            </a:br>
            <a:br>
              <a:rPr lang="en-US" sz="2000" dirty="0"/>
            </a:br>
            <a:br>
              <a:rPr lang="en-US" sz="2000" dirty="0"/>
            </a:br>
            <a:endParaRPr lang="en-IN" sz="2000" dirty="0"/>
          </a:p>
        </p:txBody>
      </p:sp>
      <p:pic>
        <p:nvPicPr>
          <p:cNvPr id="5" name="Content Placeholder 4">
            <a:extLst>
              <a:ext uri="{FF2B5EF4-FFF2-40B4-BE49-F238E27FC236}">
                <a16:creationId xmlns:a16="http://schemas.microsoft.com/office/drawing/2014/main" id="{53781F39-0037-6BE5-F9A5-E86240EBF8D9}"/>
              </a:ext>
            </a:extLst>
          </p:cNvPr>
          <p:cNvPicPr>
            <a:picLocks noGrp="1" noChangeAspect="1"/>
          </p:cNvPicPr>
          <p:nvPr>
            <p:ph idx="1"/>
          </p:nvPr>
        </p:nvPicPr>
        <p:blipFill>
          <a:blip r:embed="rId2"/>
          <a:stretch>
            <a:fillRect/>
          </a:stretch>
        </p:blipFill>
        <p:spPr>
          <a:xfrm>
            <a:off x="1484310" y="937181"/>
            <a:ext cx="8041655" cy="3937206"/>
          </a:xfrm>
        </p:spPr>
      </p:pic>
      <p:sp>
        <p:nvSpPr>
          <p:cNvPr id="6" name="TextBox 5">
            <a:extLst>
              <a:ext uri="{FF2B5EF4-FFF2-40B4-BE49-F238E27FC236}">
                <a16:creationId xmlns:a16="http://schemas.microsoft.com/office/drawing/2014/main" id="{80186E0E-2D75-DAB2-6E35-835347FCA4F6}"/>
              </a:ext>
            </a:extLst>
          </p:cNvPr>
          <p:cNvSpPr txBox="1"/>
          <p:nvPr/>
        </p:nvSpPr>
        <p:spPr>
          <a:xfrm>
            <a:off x="1484310" y="4874387"/>
            <a:ext cx="8405990" cy="2031325"/>
          </a:xfrm>
          <a:prstGeom prst="rect">
            <a:avLst/>
          </a:prstGeom>
          <a:noFill/>
        </p:spPr>
        <p:txBody>
          <a:bodyPr wrap="square" rtlCol="0">
            <a:spAutoFit/>
          </a:bodyPr>
          <a:lstStyle/>
          <a:p>
            <a:r>
              <a:rPr lang="en-US" dirty="0"/>
              <a:t>High-end brands like Bugatti, Ferrari, Lamborghini, Maybach, and Mclaren have high prices and high horsepower but low MPG.</a:t>
            </a:r>
          </a:p>
          <a:p>
            <a:endParaRPr lang="en-US" dirty="0"/>
          </a:p>
          <a:p>
            <a:r>
              <a:rPr lang="en-US" dirty="0"/>
              <a:t>Tesla stands out with high fuel efficiency and moderate horsepower since it’s electric.</a:t>
            </a:r>
          </a:p>
          <a:p>
            <a:endParaRPr lang="en-US" dirty="0"/>
          </a:p>
          <a:p>
            <a:r>
              <a:rPr lang="en-US" dirty="0"/>
              <a:t>Brands like BMW, Audi, and Chevrolet have moderate horsepower, moderate MPG, and price resulting in balanced performance and efficiency.</a:t>
            </a:r>
            <a:endParaRPr lang="en-IN" dirty="0"/>
          </a:p>
        </p:txBody>
      </p:sp>
    </p:spTree>
    <p:extLst>
      <p:ext uri="{BB962C8B-B14F-4D97-AF65-F5344CB8AC3E}">
        <p14:creationId xmlns:p14="http://schemas.microsoft.com/office/powerpoint/2010/main" val="3953000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31BC-A682-E1B5-5D5B-46417E9142BE}"/>
              </a:ext>
            </a:extLst>
          </p:cNvPr>
          <p:cNvSpPr>
            <a:spLocks noGrp="1"/>
          </p:cNvSpPr>
          <p:nvPr>
            <p:ph type="title"/>
          </p:nvPr>
        </p:nvSpPr>
        <p:spPr>
          <a:xfrm>
            <a:off x="1192078" y="0"/>
            <a:ext cx="10018713" cy="1752599"/>
          </a:xfrm>
        </p:spPr>
        <p:txBody>
          <a:bodyPr/>
          <a:lstStyle/>
          <a:p>
            <a:r>
              <a:rPr lang="en-IN" dirty="0"/>
              <a:t>DASHBOARD</a:t>
            </a:r>
          </a:p>
        </p:txBody>
      </p:sp>
      <p:pic>
        <p:nvPicPr>
          <p:cNvPr id="9" name="Content Placeholder 8">
            <a:extLst>
              <a:ext uri="{FF2B5EF4-FFF2-40B4-BE49-F238E27FC236}">
                <a16:creationId xmlns:a16="http://schemas.microsoft.com/office/drawing/2014/main" id="{0CD8F0A6-F460-9D5D-709C-2BB8005C2D0D}"/>
              </a:ext>
            </a:extLst>
          </p:cNvPr>
          <p:cNvPicPr>
            <a:picLocks noGrp="1" noChangeAspect="1"/>
          </p:cNvPicPr>
          <p:nvPr>
            <p:ph idx="1"/>
          </p:nvPr>
        </p:nvPicPr>
        <p:blipFill>
          <a:blip r:embed="rId2"/>
          <a:stretch>
            <a:fillRect/>
          </a:stretch>
        </p:blipFill>
        <p:spPr>
          <a:xfrm>
            <a:off x="1426701" y="1425805"/>
            <a:ext cx="10313070" cy="4098302"/>
          </a:xfrm>
        </p:spPr>
      </p:pic>
    </p:spTree>
    <p:extLst>
      <p:ext uri="{BB962C8B-B14F-4D97-AF65-F5344CB8AC3E}">
        <p14:creationId xmlns:p14="http://schemas.microsoft.com/office/powerpoint/2010/main" val="3477193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A4199-59EF-29F9-334F-B12797E7D69E}"/>
              </a:ext>
            </a:extLst>
          </p:cNvPr>
          <p:cNvSpPr>
            <a:spLocks noGrp="1"/>
          </p:cNvSpPr>
          <p:nvPr>
            <p:ph type="title"/>
          </p:nvPr>
        </p:nvSpPr>
        <p:spPr>
          <a:xfrm>
            <a:off x="1484309" y="0"/>
            <a:ext cx="10018713" cy="1752599"/>
          </a:xfrm>
        </p:spPr>
        <p:txBody>
          <a:bodyPr/>
          <a:lstStyle/>
          <a:p>
            <a:pPr algn="l"/>
            <a:r>
              <a:rPr lang="en-IN" dirty="0"/>
              <a:t>Results</a:t>
            </a:r>
          </a:p>
        </p:txBody>
      </p:sp>
      <p:sp>
        <p:nvSpPr>
          <p:cNvPr id="3" name="Content Placeholder 2">
            <a:extLst>
              <a:ext uri="{FF2B5EF4-FFF2-40B4-BE49-F238E27FC236}">
                <a16:creationId xmlns:a16="http://schemas.microsoft.com/office/drawing/2014/main" id="{1335E445-9903-36F1-2D8D-A8E1E3BC61D8}"/>
              </a:ext>
            </a:extLst>
          </p:cNvPr>
          <p:cNvSpPr>
            <a:spLocks noGrp="1"/>
          </p:cNvSpPr>
          <p:nvPr>
            <p:ph idx="1"/>
          </p:nvPr>
        </p:nvSpPr>
        <p:spPr>
          <a:xfrm>
            <a:off x="1348780" y="1198382"/>
            <a:ext cx="10289770" cy="5440052"/>
          </a:xfrm>
        </p:spPr>
        <p:txBody>
          <a:bodyPr>
            <a:normAutofit fontScale="92500" lnSpcReduction="10000"/>
          </a:bodyPr>
          <a:lstStyle/>
          <a:p>
            <a:pPr marL="0" indent="0">
              <a:buNone/>
            </a:pPr>
            <a:endParaRPr lang="en-US" dirty="0"/>
          </a:p>
          <a:p>
            <a:pPr marL="0" indent="0">
              <a:buNone/>
            </a:pPr>
            <a:endParaRPr lang="en-US" dirty="0"/>
          </a:p>
          <a:p>
            <a:r>
              <a:rPr lang="en-IN" dirty="0"/>
              <a:t>Flex Fuel and Crossover Vehicles dominate the market. This makes them reliable for new manufacturers entering the industry.</a:t>
            </a:r>
          </a:p>
          <a:p>
            <a:r>
              <a:rPr lang="en-IN" dirty="0"/>
              <a:t>Higher engine power results in higher costs due to design complexity.</a:t>
            </a:r>
          </a:p>
          <a:p>
            <a:r>
              <a:rPr lang="en-IN" dirty="0"/>
              <a:t>There is a negative correlation between the number of cylinders and fuel efficiency. </a:t>
            </a:r>
          </a:p>
          <a:p>
            <a:r>
              <a:rPr lang="en-IN" dirty="0"/>
              <a:t>Manufacturers aiming for fuel efficiency should prioritize lower-cylinder engine designs.</a:t>
            </a:r>
          </a:p>
          <a:p>
            <a:r>
              <a:rPr lang="en-IN" dirty="0"/>
              <a:t>SUVs, Sedans, Coupes, and Convertibles are some of the most popular vehicle styles in the market.</a:t>
            </a:r>
          </a:p>
          <a:p>
            <a:r>
              <a:rPr lang="en-IN" dirty="0"/>
              <a:t>Manual transmission type vehicles are more affordable while Automated Manual and Direct Drive type vehicles increase the price.</a:t>
            </a:r>
          </a:p>
          <a:p>
            <a:r>
              <a:rPr lang="en-IN" dirty="0"/>
              <a:t>Electric vehicles are growing in demand due to sustainability and efficiency.</a:t>
            </a:r>
          </a:p>
          <a:p>
            <a:pPr marL="0" indent="0">
              <a:buNone/>
            </a:pPr>
            <a:endParaRPr lang="en-IN" dirty="0"/>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2861314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479D-7C97-525B-FF6C-B63149E3D0D7}"/>
              </a:ext>
            </a:extLst>
          </p:cNvPr>
          <p:cNvSpPr>
            <a:spLocks noGrp="1"/>
          </p:cNvSpPr>
          <p:nvPr>
            <p:ph type="title"/>
          </p:nvPr>
        </p:nvSpPr>
        <p:spPr/>
        <p:txBody>
          <a:bodyPr/>
          <a:lstStyle/>
          <a:p>
            <a:pPr algn="l"/>
            <a:r>
              <a:rPr lang="en-IN" dirty="0"/>
              <a:t>Conclusion</a:t>
            </a:r>
          </a:p>
        </p:txBody>
      </p:sp>
      <p:sp>
        <p:nvSpPr>
          <p:cNvPr id="3" name="Content Placeholder 2">
            <a:extLst>
              <a:ext uri="{FF2B5EF4-FFF2-40B4-BE49-F238E27FC236}">
                <a16:creationId xmlns:a16="http://schemas.microsoft.com/office/drawing/2014/main" id="{5EECA1E9-18B0-3372-83A5-4E8BED05BA57}"/>
              </a:ext>
            </a:extLst>
          </p:cNvPr>
          <p:cNvSpPr>
            <a:spLocks noGrp="1"/>
          </p:cNvSpPr>
          <p:nvPr>
            <p:ph idx="1"/>
          </p:nvPr>
        </p:nvSpPr>
        <p:spPr>
          <a:xfrm>
            <a:off x="1484311" y="1866899"/>
            <a:ext cx="10018713" cy="3124201"/>
          </a:xfrm>
        </p:spPr>
        <p:txBody>
          <a:bodyPr>
            <a:normAutofit/>
          </a:bodyPr>
          <a:lstStyle/>
          <a:p>
            <a:pPr marL="0" indent="0">
              <a:buNone/>
            </a:pPr>
            <a:r>
              <a:rPr lang="en-US" dirty="0"/>
              <a:t>The insights gained from this project help guide car manufacturers that want to optimize pricing and product development strategies.</a:t>
            </a:r>
          </a:p>
          <a:p>
            <a:pPr marL="0" indent="0">
              <a:buNone/>
            </a:pPr>
            <a:r>
              <a:rPr lang="en-US" dirty="0"/>
              <a:t>This project gave me a great understanding of the automotive industry by exploring trends in, car features, pricing, fuel efficiency, and what customers prefer. </a:t>
            </a:r>
          </a:p>
          <a:p>
            <a:pPr marL="0" indent="0">
              <a:buNone/>
            </a:pPr>
            <a:r>
              <a:rPr lang="en-US" dirty="0"/>
              <a:t>It helped me see how technology and market demands shape the kinds of cars manufacturers produce and how they price them.</a:t>
            </a:r>
            <a:endParaRPr lang="en-IN" dirty="0"/>
          </a:p>
        </p:txBody>
      </p:sp>
    </p:spTree>
    <p:extLst>
      <p:ext uri="{BB962C8B-B14F-4D97-AF65-F5344CB8AC3E}">
        <p14:creationId xmlns:p14="http://schemas.microsoft.com/office/powerpoint/2010/main" val="232586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FB943-AF74-4DB0-7D8E-008EE4D2103D}"/>
              </a:ext>
            </a:extLst>
          </p:cNvPr>
          <p:cNvSpPr>
            <a:spLocks noGrp="1"/>
          </p:cNvSpPr>
          <p:nvPr>
            <p:ph type="title"/>
          </p:nvPr>
        </p:nvSpPr>
        <p:spPr/>
        <p:txBody>
          <a:bodyPr/>
          <a:lstStyle/>
          <a:p>
            <a:pPr algn="l"/>
            <a:r>
              <a:rPr lang="en-IN" dirty="0"/>
              <a:t>Project Description</a:t>
            </a:r>
          </a:p>
        </p:txBody>
      </p:sp>
      <p:sp>
        <p:nvSpPr>
          <p:cNvPr id="3" name="Content Placeholder 2">
            <a:extLst>
              <a:ext uri="{FF2B5EF4-FFF2-40B4-BE49-F238E27FC236}">
                <a16:creationId xmlns:a16="http://schemas.microsoft.com/office/drawing/2014/main" id="{12A07484-8E7E-CD39-0CE7-FB9E9C3210FF}"/>
              </a:ext>
            </a:extLst>
          </p:cNvPr>
          <p:cNvSpPr>
            <a:spLocks noGrp="1"/>
          </p:cNvSpPr>
          <p:nvPr>
            <p:ph idx="1"/>
          </p:nvPr>
        </p:nvSpPr>
        <p:spPr>
          <a:xfrm>
            <a:off x="1484311" y="1818586"/>
            <a:ext cx="10110659" cy="4108517"/>
          </a:xfrm>
        </p:spPr>
        <p:txBody>
          <a:bodyPr>
            <a:normAutofit/>
          </a:bodyPr>
          <a:lstStyle/>
          <a:p>
            <a:r>
              <a:rPr lang="en-US" sz="2000" dirty="0"/>
              <a:t>As the automotive industry evolves, there is an increased focus on fuel efficiency, sustainability, and innovation. As competition rises, manufacturers must optimize pricing and product development to balance profitability and consumer demand.</a:t>
            </a:r>
          </a:p>
          <a:p>
            <a:r>
              <a:rPr lang="en-US" sz="2000" dirty="0"/>
              <a:t>My objective as a Data Analyst is to analyze the relationship between car features, market categories, and pricing and provide insights that can help the manufacturer optimize pricing and product development.</a:t>
            </a:r>
          </a:p>
          <a:p>
            <a:endParaRPr lang="en-US" sz="2000" dirty="0"/>
          </a:p>
          <a:p>
            <a:endParaRPr lang="en-US" sz="2000" dirty="0"/>
          </a:p>
          <a:p>
            <a:pPr marL="0" indent="0">
              <a:buNone/>
            </a:pPr>
            <a:endParaRPr lang="en-IN" sz="2000" dirty="0"/>
          </a:p>
        </p:txBody>
      </p:sp>
    </p:spTree>
    <p:extLst>
      <p:ext uri="{BB962C8B-B14F-4D97-AF65-F5344CB8AC3E}">
        <p14:creationId xmlns:p14="http://schemas.microsoft.com/office/powerpoint/2010/main" val="2081004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14BC-BF46-D554-A9AA-141ED7EE3D64}"/>
              </a:ext>
            </a:extLst>
          </p:cNvPr>
          <p:cNvSpPr>
            <a:spLocks noGrp="1"/>
          </p:cNvSpPr>
          <p:nvPr>
            <p:ph type="title"/>
          </p:nvPr>
        </p:nvSpPr>
        <p:spPr/>
        <p:txBody>
          <a:bodyPr/>
          <a:lstStyle/>
          <a:p>
            <a:pPr algn="l"/>
            <a:r>
              <a:rPr lang="en-IN" dirty="0"/>
              <a:t>Links</a:t>
            </a:r>
          </a:p>
        </p:txBody>
      </p:sp>
      <p:sp>
        <p:nvSpPr>
          <p:cNvPr id="3" name="Content Placeholder 2">
            <a:extLst>
              <a:ext uri="{FF2B5EF4-FFF2-40B4-BE49-F238E27FC236}">
                <a16:creationId xmlns:a16="http://schemas.microsoft.com/office/drawing/2014/main" id="{5ADC75E0-818D-856A-1289-B1C46497FA4C}"/>
              </a:ext>
            </a:extLst>
          </p:cNvPr>
          <p:cNvSpPr>
            <a:spLocks noGrp="1"/>
          </p:cNvSpPr>
          <p:nvPr>
            <p:ph idx="1"/>
          </p:nvPr>
        </p:nvSpPr>
        <p:spPr>
          <a:xfrm>
            <a:off x="1484310" y="1997402"/>
            <a:ext cx="10018713" cy="3124201"/>
          </a:xfrm>
        </p:spPr>
        <p:txBody>
          <a:bodyPr>
            <a:normAutofit/>
          </a:bodyPr>
          <a:lstStyle/>
          <a:p>
            <a:r>
              <a:rPr lang="en-IN" dirty="0"/>
              <a:t>Excel File:</a:t>
            </a:r>
          </a:p>
          <a:p>
            <a:pPr marL="0" indent="0">
              <a:buNone/>
            </a:pPr>
            <a:r>
              <a:rPr lang="en-IN" dirty="0">
                <a:hlinkClick r:id="rId2"/>
              </a:rPr>
              <a:t>https://docs.google.com/spreadsheets/d/1jp-_gezZkcrTLwQgSiUwrS6TK5GKbzjY/edit?usp=drive_link&amp;ouid=109524556463170667809&amp;rtpof=true&amp;sd=true</a:t>
            </a:r>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142452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FFBB-E34E-4227-3824-87D98076908D}"/>
              </a:ext>
            </a:extLst>
          </p:cNvPr>
          <p:cNvSpPr>
            <a:spLocks noGrp="1"/>
          </p:cNvSpPr>
          <p:nvPr>
            <p:ph type="title"/>
          </p:nvPr>
        </p:nvSpPr>
        <p:spPr/>
        <p:txBody>
          <a:bodyPr/>
          <a:lstStyle/>
          <a:p>
            <a:pPr algn="l"/>
            <a:r>
              <a:rPr lang="en-IN" dirty="0"/>
              <a:t>Approach</a:t>
            </a:r>
          </a:p>
        </p:txBody>
      </p:sp>
      <p:sp>
        <p:nvSpPr>
          <p:cNvPr id="3" name="Content Placeholder 2">
            <a:extLst>
              <a:ext uri="{FF2B5EF4-FFF2-40B4-BE49-F238E27FC236}">
                <a16:creationId xmlns:a16="http://schemas.microsoft.com/office/drawing/2014/main" id="{990987D5-DBFC-4C1D-D9BE-D0FCBD6ADE55}"/>
              </a:ext>
            </a:extLst>
          </p:cNvPr>
          <p:cNvSpPr>
            <a:spLocks noGrp="1"/>
          </p:cNvSpPr>
          <p:nvPr>
            <p:ph idx="1"/>
          </p:nvPr>
        </p:nvSpPr>
        <p:spPr>
          <a:xfrm>
            <a:off x="1484310" y="2073897"/>
            <a:ext cx="10018713" cy="3717303"/>
          </a:xfrm>
        </p:spPr>
        <p:txBody>
          <a:bodyPr/>
          <a:lstStyle/>
          <a:p>
            <a:r>
              <a:rPr lang="en-IN" dirty="0"/>
              <a:t>Firstly I downloaded the dataset </a:t>
            </a:r>
          </a:p>
          <a:p>
            <a:r>
              <a:rPr lang="en-IN" dirty="0"/>
              <a:t>Gained an understanding of the data</a:t>
            </a:r>
          </a:p>
          <a:p>
            <a:r>
              <a:rPr lang="en-IN" dirty="0"/>
              <a:t>Cleaned and dealt with missing data</a:t>
            </a:r>
          </a:p>
          <a:p>
            <a:r>
              <a:rPr lang="en-IN" dirty="0"/>
              <a:t>The given tasks were carried out and required insights were gathered using data analysis</a:t>
            </a:r>
          </a:p>
          <a:p>
            <a:r>
              <a:rPr lang="en-IN" dirty="0"/>
              <a:t>An interactive dashboard was created</a:t>
            </a:r>
          </a:p>
          <a:p>
            <a:pPr marL="0" indent="0">
              <a:buNone/>
            </a:pPr>
            <a:endParaRPr lang="en-IN" dirty="0"/>
          </a:p>
        </p:txBody>
      </p:sp>
    </p:spTree>
    <p:extLst>
      <p:ext uri="{BB962C8B-B14F-4D97-AF65-F5344CB8AC3E}">
        <p14:creationId xmlns:p14="http://schemas.microsoft.com/office/powerpoint/2010/main" val="312617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8AA2-E061-BA5D-8CED-4EA61944C6C8}"/>
              </a:ext>
            </a:extLst>
          </p:cNvPr>
          <p:cNvSpPr>
            <a:spLocks noGrp="1"/>
          </p:cNvSpPr>
          <p:nvPr>
            <p:ph type="title"/>
          </p:nvPr>
        </p:nvSpPr>
        <p:spPr/>
        <p:txBody>
          <a:bodyPr/>
          <a:lstStyle/>
          <a:p>
            <a:pPr algn="l"/>
            <a:r>
              <a:rPr lang="en-IN" dirty="0"/>
              <a:t>Tech Stack Used</a:t>
            </a:r>
          </a:p>
        </p:txBody>
      </p:sp>
      <p:sp>
        <p:nvSpPr>
          <p:cNvPr id="3" name="Content Placeholder 2">
            <a:extLst>
              <a:ext uri="{FF2B5EF4-FFF2-40B4-BE49-F238E27FC236}">
                <a16:creationId xmlns:a16="http://schemas.microsoft.com/office/drawing/2014/main" id="{FCBF5EAA-4420-114C-E5D8-FF6723D744BE}"/>
              </a:ext>
            </a:extLst>
          </p:cNvPr>
          <p:cNvSpPr>
            <a:spLocks noGrp="1"/>
          </p:cNvSpPr>
          <p:nvPr>
            <p:ph idx="1"/>
          </p:nvPr>
        </p:nvSpPr>
        <p:spPr>
          <a:xfrm>
            <a:off x="1484310" y="1295401"/>
            <a:ext cx="10018713" cy="3124201"/>
          </a:xfrm>
        </p:spPr>
        <p:txBody>
          <a:bodyPr/>
          <a:lstStyle/>
          <a:p>
            <a:r>
              <a:rPr lang="en-IN" dirty="0"/>
              <a:t>Microsoft Excel 2019</a:t>
            </a:r>
          </a:p>
          <a:p>
            <a:r>
              <a:rPr lang="en-IN" dirty="0"/>
              <a:t>Microsoft PowerPoint 2019</a:t>
            </a:r>
          </a:p>
        </p:txBody>
      </p:sp>
    </p:spTree>
    <p:extLst>
      <p:ext uri="{BB962C8B-B14F-4D97-AF65-F5344CB8AC3E}">
        <p14:creationId xmlns:p14="http://schemas.microsoft.com/office/powerpoint/2010/main" val="263067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E9C48-FB4F-8F15-0C47-C50FE883E506}"/>
              </a:ext>
            </a:extLst>
          </p:cNvPr>
          <p:cNvSpPr>
            <a:spLocks noGrp="1"/>
          </p:cNvSpPr>
          <p:nvPr>
            <p:ph type="title"/>
          </p:nvPr>
        </p:nvSpPr>
        <p:spPr>
          <a:xfrm>
            <a:off x="1474884" y="119405"/>
            <a:ext cx="10018713" cy="1752599"/>
          </a:xfrm>
        </p:spPr>
        <p:txBody>
          <a:bodyPr/>
          <a:lstStyle/>
          <a:p>
            <a:pPr algn="l"/>
            <a:r>
              <a:rPr lang="en-IN" dirty="0"/>
              <a:t>Data Description</a:t>
            </a:r>
          </a:p>
        </p:txBody>
      </p:sp>
      <p:sp>
        <p:nvSpPr>
          <p:cNvPr id="3" name="Content Placeholder 2">
            <a:extLst>
              <a:ext uri="{FF2B5EF4-FFF2-40B4-BE49-F238E27FC236}">
                <a16:creationId xmlns:a16="http://schemas.microsoft.com/office/drawing/2014/main" id="{339EDA09-C22D-13DF-9669-143553B8A5F6}"/>
              </a:ext>
            </a:extLst>
          </p:cNvPr>
          <p:cNvSpPr>
            <a:spLocks noGrp="1"/>
          </p:cNvSpPr>
          <p:nvPr>
            <p:ph idx="1"/>
          </p:nvPr>
        </p:nvSpPr>
        <p:spPr>
          <a:xfrm>
            <a:off x="1474884" y="1432874"/>
            <a:ext cx="10506584" cy="5305721"/>
          </a:xfrm>
        </p:spPr>
        <p:txBody>
          <a:bodyPr>
            <a:normAutofit fontScale="55000" lnSpcReduction="20000"/>
          </a:bodyPr>
          <a:lstStyle/>
          <a:p>
            <a:pPr marL="0" indent="0">
              <a:buNone/>
            </a:pPr>
            <a:r>
              <a:rPr lang="en-US" sz="2500" b="0" i="0" u="none" strike="noStrike" dirty="0">
                <a:solidFill>
                  <a:srgbClr val="000000"/>
                </a:solidFill>
                <a:effectLst/>
              </a:rPr>
              <a:t>The variables in the dataset are:</a:t>
            </a:r>
            <a:endParaRPr lang="en-US" sz="3400" b="0" dirty="0">
              <a:effectLst/>
            </a:endParaRPr>
          </a:p>
          <a:p>
            <a:pPr fontAlgn="base"/>
            <a:r>
              <a:rPr lang="en-US" sz="2500" b="1" i="0" u="none" strike="noStrike" dirty="0">
                <a:solidFill>
                  <a:srgbClr val="000000"/>
                </a:solidFill>
                <a:effectLst/>
              </a:rPr>
              <a:t>Make: </a:t>
            </a:r>
            <a:r>
              <a:rPr lang="en-US" sz="2500" b="0" i="0" u="none" strike="noStrike" dirty="0">
                <a:solidFill>
                  <a:srgbClr val="000000"/>
                </a:solidFill>
                <a:effectLst/>
              </a:rPr>
              <a:t>the make or brand of the car</a:t>
            </a:r>
          </a:p>
          <a:p>
            <a:pPr fontAlgn="base"/>
            <a:r>
              <a:rPr lang="en-US" sz="2500" b="1" i="0" u="none" strike="noStrike" dirty="0">
                <a:solidFill>
                  <a:srgbClr val="000000"/>
                </a:solidFill>
                <a:effectLst/>
              </a:rPr>
              <a:t>Model: </a:t>
            </a:r>
            <a:r>
              <a:rPr lang="en-US" sz="2500" b="0" i="0" u="none" strike="noStrike" dirty="0">
                <a:solidFill>
                  <a:srgbClr val="000000"/>
                </a:solidFill>
                <a:effectLst/>
              </a:rPr>
              <a:t>the specific model of the car</a:t>
            </a:r>
          </a:p>
          <a:p>
            <a:pPr fontAlgn="base"/>
            <a:r>
              <a:rPr lang="en-US" sz="2500" b="1" i="0" u="none" strike="noStrike" dirty="0">
                <a:solidFill>
                  <a:srgbClr val="000000"/>
                </a:solidFill>
                <a:effectLst/>
              </a:rPr>
              <a:t>Year: </a:t>
            </a:r>
            <a:r>
              <a:rPr lang="en-US" sz="2500" b="0" i="0" u="none" strike="noStrike" dirty="0">
                <a:solidFill>
                  <a:srgbClr val="000000"/>
                </a:solidFill>
                <a:effectLst/>
              </a:rPr>
              <a:t>the year the car was released</a:t>
            </a:r>
          </a:p>
          <a:p>
            <a:pPr fontAlgn="base"/>
            <a:r>
              <a:rPr lang="en-US" sz="2500" b="1" i="0" u="none" strike="noStrike" dirty="0">
                <a:solidFill>
                  <a:srgbClr val="000000"/>
                </a:solidFill>
                <a:effectLst/>
              </a:rPr>
              <a:t>Engine Fuel Type</a:t>
            </a:r>
            <a:r>
              <a:rPr lang="en-US" sz="2500" b="0" i="0" u="none" strike="noStrike" dirty="0">
                <a:solidFill>
                  <a:srgbClr val="000000"/>
                </a:solidFill>
                <a:effectLst/>
              </a:rPr>
              <a:t>: the type of fuel used by the car.</a:t>
            </a:r>
          </a:p>
          <a:p>
            <a:pPr fontAlgn="base"/>
            <a:r>
              <a:rPr lang="en-US" sz="2500" b="1" i="0" u="none" strike="noStrike" dirty="0">
                <a:solidFill>
                  <a:srgbClr val="000000"/>
                </a:solidFill>
                <a:effectLst/>
              </a:rPr>
              <a:t>Engine HP:</a:t>
            </a:r>
            <a:r>
              <a:rPr lang="en-US" sz="2500" b="0" i="0" u="none" strike="noStrike" dirty="0">
                <a:solidFill>
                  <a:srgbClr val="000000"/>
                </a:solidFill>
                <a:effectLst/>
              </a:rPr>
              <a:t> the horsepower of the car's engine</a:t>
            </a:r>
          </a:p>
          <a:p>
            <a:pPr fontAlgn="base"/>
            <a:r>
              <a:rPr lang="en-US" sz="2500" b="1" i="0" u="none" strike="noStrike" dirty="0">
                <a:solidFill>
                  <a:srgbClr val="000000"/>
                </a:solidFill>
                <a:effectLst/>
              </a:rPr>
              <a:t>Engine Cylinders:</a:t>
            </a:r>
            <a:r>
              <a:rPr lang="en-US" sz="2500" b="0" i="0" u="none" strike="noStrike" dirty="0">
                <a:solidFill>
                  <a:srgbClr val="000000"/>
                </a:solidFill>
                <a:effectLst/>
              </a:rPr>
              <a:t> the number of cylinders in the car's engine</a:t>
            </a:r>
          </a:p>
          <a:p>
            <a:pPr fontAlgn="base"/>
            <a:r>
              <a:rPr lang="en-US" sz="2500" b="1" i="0" u="none" strike="noStrike" dirty="0">
                <a:solidFill>
                  <a:srgbClr val="000000"/>
                </a:solidFill>
                <a:effectLst/>
              </a:rPr>
              <a:t>Transmission Type</a:t>
            </a:r>
            <a:r>
              <a:rPr lang="en-US" sz="2500" b="0" i="0" u="none" strike="noStrike" dirty="0">
                <a:solidFill>
                  <a:srgbClr val="000000"/>
                </a:solidFill>
                <a:effectLst/>
              </a:rPr>
              <a:t>: the type of transmission (automatic or manual)</a:t>
            </a:r>
          </a:p>
          <a:p>
            <a:pPr fontAlgn="base"/>
            <a:r>
              <a:rPr lang="en-US" sz="2500" b="1" i="0" u="none" strike="noStrike" dirty="0">
                <a:solidFill>
                  <a:srgbClr val="000000"/>
                </a:solidFill>
                <a:effectLst/>
              </a:rPr>
              <a:t>Driven Wheels:</a:t>
            </a:r>
            <a:r>
              <a:rPr lang="en-US" sz="2500" b="0" i="0" u="none" strike="noStrike" dirty="0">
                <a:solidFill>
                  <a:srgbClr val="000000"/>
                </a:solidFill>
                <a:effectLst/>
              </a:rPr>
              <a:t> the type of wheels driven by the car (front, rear, all)</a:t>
            </a:r>
          </a:p>
          <a:p>
            <a:pPr fontAlgn="base"/>
            <a:r>
              <a:rPr lang="en-US" sz="2500" b="1" i="0" u="none" strike="noStrike" dirty="0">
                <a:solidFill>
                  <a:srgbClr val="000000"/>
                </a:solidFill>
                <a:effectLst/>
              </a:rPr>
              <a:t>Number of Doors:</a:t>
            </a:r>
            <a:r>
              <a:rPr lang="en-US" sz="2500" b="0" i="0" u="none" strike="noStrike" dirty="0">
                <a:solidFill>
                  <a:srgbClr val="000000"/>
                </a:solidFill>
                <a:effectLst/>
              </a:rPr>
              <a:t> the number of doors the car has</a:t>
            </a:r>
          </a:p>
          <a:p>
            <a:pPr fontAlgn="base"/>
            <a:r>
              <a:rPr lang="en-US" sz="2500" b="1" i="0" u="none" strike="noStrike" dirty="0">
                <a:solidFill>
                  <a:srgbClr val="000000"/>
                </a:solidFill>
                <a:effectLst/>
              </a:rPr>
              <a:t>Market Category: </a:t>
            </a:r>
            <a:r>
              <a:rPr lang="en-US" sz="2500" b="0" i="0" u="none" strike="noStrike" dirty="0">
                <a:solidFill>
                  <a:srgbClr val="000000"/>
                </a:solidFill>
                <a:effectLst/>
              </a:rPr>
              <a:t>the market category the car belongs to (Luxury, Performance, etc.)</a:t>
            </a:r>
          </a:p>
          <a:p>
            <a:pPr fontAlgn="base"/>
            <a:r>
              <a:rPr lang="en-US" sz="2500" b="1" i="0" u="none" strike="noStrike" dirty="0">
                <a:solidFill>
                  <a:srgbClr val="000000"/>
                </a:solidFill>
                <a:effectLst/>
              </a:rPr>
              <a:t>Vehicle Size:</a:t>
            </a:r>
            <a:r>
              <a:rPr lang="en-US" sz="2500" b="0" i="0" u="none" strike="noStrike" dirty="0">
                <a:solidFill>
                  <a:srgbClr val="000000"/>
                </a:solidFill>
                <a:effectLst/>
              </a:rPr>
              <a:t> the size of the car </a:t>
            </a:r>
          </a:p>
          <a:p>
            <a:pPr fontAlgn="base"/>
            <a:r>
              <a:rPr lang="en-US" sz="2500" b="1" i="0" u="none" strike="noStrike" dirty="0">
                <a:solidFill>
                  <a:srgbClr val="000000"/>
                </a:solidFill>
                <a:effectLst/>
              </a:rPr>
              <a:t>Vehicle Style:</a:t>
            </a:r>
            <a:r>
              <a:rPr lang="en-US" sz="2500" b="0" i="0" u="none" strike="noStrike" dirty="0">
                <a:solidFill>
                  <a:srgbClr val="000000"/>
                </a:solidFill>
                <a:effectLst/>
              </a:rPr>
              <a:t> the style of the car (Sedan, Coupe, etc.)</a:t>
            </a:r>
          </a:p>
          <a:p>
            <a:pPr fontAlgn="base"/>
            <a:r>
              <a:rPr lang="en-US" sz="2500" b="1" i="0" u="none" strike="noStrike" dirty="0">
                <a:solidFill>
                  <a:srgbClr val="000000"/>
                </a:solidFill>
                <a:effectLst/>
              </a:rPr>
              <a:t>Highway MPG:</a:t>
            </a:r>
            <a:r>
              <a:rPr lang="en-US" sz="2500" b="0" i="0" u="none" strike="noStrike" dirty="0">
                <a:solidFill>
                  <a:srgbClr val="000000"/>
                </a:solidFill>
                <a:effectLst/>
              </a:rPr>
              <a:t> the estimated miles per gallon the car gets on the highway</a:t>
            </a:r>
          </a:p>
          <a:p>
            <a:pPr fontAlgn="base"/>
            <a:r>
              <a:rPr lang="en-US" sz="2500" b="1" i="0" u="none" strike="noStrike" dirty="0">
                <a:solidFill>
                  <a:srgbClr val="000000"/>
                </a:solidFill>
                <a:effectLst/>
              </a:rPr>
              <a:t>City MPG:</a:t>
            </a:r>
            <a:r>
              <a:rPr lang="en-US" sz="2500" b="0" i="0" u="none" strike="noStrike" dirty="0">
                <a:solidFill>
                  <a:srgbClr val="000000"/>
                </a:solidFill>
                <a:effectLst/>
              </a:rPr>
              <a:t> the estimated miles per gallon the car gets in the city</a:t>
            </a:r>
          </a:p>
          <a:p>
            <a:pPr fontAlgn="base"/>
            <a:r>
              <a:rPr lang="en-US" sz="2500" b="1" i="0" u="none" strike="noStrike" dirty="0">
                <a:solidFill>
                  <a:srgbClr val="000000"/>
                </a:solidFill>
                <a:effectLst/>
              </a:rPr>
              <a:t>Popularity:</a:t>
            </a:r>
            <a:r>
              <a:rPr lang="en-US" sz="2500" b="0" i="0" u="none" strike="noStrike" dirty="0">
                <a:solidFill>
                  <a:srgbClr val="000000"/>
                </a:solidFill>
                <a:effectLst/>
              </a:rPr>
              <a:t> a ranking of the popularity of the car (based on the number of times it has been viewed on Edmunds.com)</a:t>
            </a:r>
          </a:p>
          <a:p>
            <a:pPr fontAlgn="base"/>
            <a:r>
              <a:rPr lang="en-US" sz="2500" b="1" i="0" u="none" strike="noStrike" dirty="0">
                <a:solidFill>
                  <a:srgbClr val="000000"/>
                </a:solidFill>
                <a:effectLst/>
              </a:rPr>
              <a:t>MSRP:</a:t>
            </a:r>
            <a:r>
              <a:rPr lang="en-US" sz="2500" b="0" i="0" u="none" strike="noStrike" dirty="0">
                <a:solidFill>
                  <a:srgbClr val="000000"/>
                </a:solidFill>
                <a:effectLst/>
              </a:rPr>
              <a:t> the manufacturer's suggested retail price of the car</a:t>
            </a:r>
          </a:p>
          <a:p>
            <a:endParaRPr lang="en-IN" dirty="0"/>
          </a:p>
        </p:txBody>
      </p:sp>
    </p:spTree>
    <p:extLst>
      <p:ext uri="{BB962C8B-B14F-4D97-AF65-F5344CB8AC3E}">
        <p14:creationId xmlns:p14="http://schemas.microsoft.com/office/powerpoint/2010/main" val="1118758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284C-685A-C697-CBE3-03C4ED3166EC}"/>
              </a:ext>
            </a:extLst>
          </p:cNvPr>
          <p:cNvSpPr>
            <a:spLocks noGrp="1"/>
          </p:cNvSpPr>
          <p:nvPr>
            <p:ph type="title"/>
          </p:nvPr>
        </p:nvSpPr>
        <p:spPr/>
        <p:txBody>
          <a:bodyPr/>
          <a:lstStyle/>
          <a:p>
            <a:pPr algn="l"/>
            <a:r>
              <a:rPr lang="en-IN" dirty="0"/>
              <a:t>Data Cleaning and Preprocessing</a:t>
            </a:r>
          </a:p>
        </p:txBody>
      </p:sp>
      <p:sp>
        <p:nvSpPr>
          <p:cNvPr id="3" name="Content Placeholder 2">
            <a:extLst>
              <a:ext uri="{FF2B5EF4-FFF2-40B4-BE49-F238E27FC236}">
                <a16:creationId xmlns:a16="http://schemas.microsoft.com/office/drawing/2014/main" id="{0E6E5ACD-D7EC-5C45-2354-9903966D715A}"/>
              </a:ext>
            </a:extLst>
          </p:cNvPr>
          <p:cNvSpPr>
            <a:spLocks noGrp="1"/>
          </p:cNvSpPr>
          <p:nvPr>
            <p:ph idx="1"/>
          </p:nvPr>
        </p:nvSpPr>
        <p:spPr/>
        <p:txBody>
          <a:bodyPr/>
          <a:lstStyle/>
          <a:p>
            <a:r>
              <a:rPr lang="en-IN" dirty="0"/>
              <a:t>There were a total of 16 columns.</a:t>
            </a:r>
          </a:p>
          <a:p>
            <a:r>
              <a:rPr lang="en-IN" dirty="0"/>
              <a:t>The total number of rows was 11915.</a:t>
            </a:r>
          </a:p>
          <a:p>
            <a:r>
              <a:rPr lang="en-IN" dirty="0"/>
              <a:t>There were 715 duplicate values and these duplicate values were removed.</a:t>
            </a:r>
          </a:p>
          <a:p>
            <a:r>
              <a:rPr lang="en-IN" dirty="0"/>
              <a:t>Empty cells were deleted.</a:t>
            </a:r>
          </a:p>
          <a:p>
            <a:r>
              <a:rPr lang="en-IN" dirty="0"/>
              <a:t>Blank rows of the Engine cylinders column for electric cars were imputed.</a:t>
            </a:r>
          </a:p>
          <a:p>
            <a:r>
              <a:rPr lang="en-IN" dirty="0"/>
              <a:t>Highway mpg 354 was deleted as it was an outlier.</a:t>
            </a:r>
          </a:p>
          <a:p>
            <a:endParaRPr lang="en-IN" dirty="0"/>
          </a:p>
        </p:txBody>
      </p:sp>
    </p:spTree>
    <p:extLst>
      <p:ext uri="{BB962C8B-B14F-4D97-AF65-F5344CB8AC3E}">
        <p14:creationId xmlns:p14="http://schemas.microsoft.com/office/powerpoint/2010/main" val="1549135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97778B-5D6A-EDF5-1038-0368BEE39698}"/>
              </a:ext>
            </a:extLst>
          </p:cNvPr>
          <p:cNvSpPr>
            <a:spLocks noGrp="1"/>
          </p:cNvSpPr>
          <p:nvPr>
            <p:ph idx="1"/>
          </p:nvPr>
        </p:nvSpPr>
        <p:spPr>
          <a:xfrm>
            <a:off x="1465457" y="-76201"/>
            <a:ext cx="10018713" cy="3124201"/>
          </a:xfrm>
        </p:spPr>
        <p:txBody>
          <a:bodyPr/>
          <a:lstStyle/>
          <a:p>
            <a:pPr marL="0" indent="0">
              <a:buNone/>
            </a:pPr>
            <a:r>
              <a:rPr lang="en-IN" b="1" dirty="0"/>
              <a:t>INSIGHTS: Task 1:</a:t>
            </a:r>
            <a:r>
              <a:rPr lang="en-IN" dirty="0"/>
              <a:t> </a:t>
            </a:r>
          </a:p>
          <a:p>
            <a:pPr marL="0" indent="0" rtl="0">
              <a:buNone/>
            </a:pPr>
            <a:r>
              <a:rPr lang="en-US" sz="1800" b="1" i="0" u="none" strike="noStrike" dirty="0">
                <a:solidFill>
                  <a:srgbClr val="000000"/>
                </a:solidFill>
                <a:effectLst/>
              </a:rPr>
              <a:t>Insight Required: </a:t>
            </a:r>
            <a:r>
              <a:rPr lang="en-US" sz="1800" b="0" i="0" u="none" strike="noStrike" dirty="0">
                <a:solidFill>
                  <a:srgbClr val="000000"/>
                </a:solidFill>
                <a:effectLst/>
              </a:rPr>
              <a:t>How does the popularity of a car model vary across different market categories?</a:t>
            </a:r>
            <a:endParaRPr lang="en-US" sz="1800" b="0" dirty="0">
              <a:effectLst/>
            </a:endParaRPr>
          </a:p>
          <a:p>
            <a:pPr marL="0" indent="0">
              <a:buNone/>
            </a:pPr>
            <a:br>
              <a:rPr lang="en-US" dirty="0"/>
            </a:br>
            <a:endParaRPr lang="en-IN" dirty="0"/>
          </a:p>
        </p:txBody>
      </p:sp>
      <p:pic>
        <p:nvPicPr>
          <p:cNvPr id="6" name="Picture 5">
            <a:extLst>
              <a:ext uri="{FF2B5EF4-FFF2-40B4-BE49-F238E27FC236}">
                <a16:creationId xmlns:a16="http://schemas.microsoft.com/office/drawing/2014/main" id="{45027C23-58E0-F3B3-A781-208A97244BDF}"/>
              </a:ext>
            </a:extLst>
          </p:cNvPr>
          <p:cNvPicPr>
            <a:picLocks noChangeAspect="1"/>
          </p:cNvPicPr>
          <p:nvPr/>
        </p:nvPicPr>
        <p:blipFill>
          <a:blip r:embed="rId2"/>
          <a:stretch>
            <a:fillRect/>
          </a:stretch>
        </p:blipFill>
        <p:spPr>
          <a:xfrm>
            <a:off x="1314628" y="1778986"/>
            <a:ext cx="7546567" cy="3735696"/>
          </a:xfrm>
          <a:prstGeom prst="rect">
            <a:avLst/>
          </a:prstGeom>
        </p:spPr>
      </p:pic>
      <p:sp>
        <p:nvSpPr>
          <p:cNvPr id="7" name="TextBox 6">
            <a:extLst>
              <a:ext uri="{FF2B5EF4-FFF2-40B4-BE49-F238E27FC236}">
                <a16:creationId xmlns:a16="http://schemas.microsoft.com/office/drawing/2014/main" id="{E5966817-DEA5-98E0-1862-11BB89597554}"/>
              </a:ext>
            </a:extLst>
          </p:cNvPr>
          <p:cNvSpPr txBox="1"/>
          <p:nvPr/>
        </p:nvSpPr>
        <p:spPr>
          <a:xfrm>
            <a:off x="9012023" y="1906892"/>
            <a:ext cx="2997725" cy="1323439"/>
          </a:xfrm>
          <a:prstGeom prst="rect">
            <a:avLst/>
          </a:prstGeom>
          <a:noFill/>
        </p:spPr>
        <p:txBody>
          <a:bodyPr wrap="square" rtlCol="0">
            <a:spAutoFit/>
          </a:bodyPr>
          <a:lstStyle/>
          <a:p>
            <a:r>
              <a:rPr lang="en-IN" sz="1600" dirty="0"/>
              <a:t>The car models in the categories “Flex Fuel, Diesel”, “Hatchback, Flex Fuel”, “Crossover, Flex Fuel Performance” have the highest average popularity.</a:t>
            </a:r>
          </a:p>
        </p:txBody>
      </p:sp>
      <p:sp>
        <p:nvSpPr>
          <p:cNvPr id="8" name="TextBox 7">
            <a:extLst>
              <a:ext uri="{FF2B5EF4-FFF2-40B4-BE49-F238E27FC236}">
                <a16:creationId xmlns:a16="http://schemas.microsoft.com/office/drawing/2014/main" id="{3CBC196D-BA4F-58D0-05F0-CA70E24D6E85}"/>
              </a:ext>
            </a:extLst>
          </p:cNvPr>
          <p:cNvSpPr txBox="1"/>
          <p:nvPr/>
        </p:nvSpPr>
        <p:spPr>
          <a:xfrm>
            <a:off x="9012023" y="3507623"/>
            <a:ext cx="2997725" cy="1077218"/>
          </a:xfrm>
          <a:prstGeom prst="rect">
            <a:avLst/>
          </a:prstGeom>
          <a:noFill/>
        </p:spPr>
        <p:txBody>
          <a:bodyPr wrap="square" rtlCol="0">
            <a:spAutoFit/>
          </a:bodyPr>
          <a:lstStyle/>
          <a:p>
            <a:r>
              <a:rPr lang="en-IN" sz="1600" dirty="0"/>
              <a:t>Categories like “Performance, Hybrid” and “Flex Fuel, Hybrid” have the lowest average popularity.</a:t>
            </a:r>
          </a:p>
        </p:txBody>
      </p:sp>
    </p:spTree>
    <p:extLst>
      <p:ext uri="{BB962C8B-B14F-4D97-AF65-F5344CB8AC3E}">
        <p14:creationId xmlns:p14="http://schemas.microsoft.com/office/powerpoint/2010/main" val="172135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26AC-EB28-3CFF-5552-16D0C5C632CF}"/>
              </a:ext>
            </a:extLst>
          </p:cNvPr>
          <p:cNvSpPr>
            <a:spLocks noGrp="1"/>
          </p:cNvSpPr>
          <p:nvPr>
            <p:ph type="title"/>
          </p:nvPr>
        </p:nvSpPr>
        <p:spPr>
          <a:xfrm>
            <a:off x="1484309" y="190500"/>
            <a:ext cx="10018713" cy="1752599"/>
          </a:xfrm>
        </p:spPr>
        <p:txBody>
          <a:bodyPr>
            <a:normAutofit/>
          </a:bodyPr>
          <a:lstStyle/>
          <a:p>
            <a:pPr algn="l"/>
            <a:r>
              <a:rPr lang="en-IN" sz="2400" b="1" dirty="0"/>
              <a:t>Task 2: </a:t>
            </a:r>
            <a:br>
              <a:rPr lang="en-IN" sz="2400" b="1" dirty="0"/>
            </a:br>
            <a:r>
              <a:rPr lang="en-US" sz="1800" b="1" dirty="0"/>
              <a:t>Insight Required:</a:t>
            </a:r>
            <a:r>
              <a:rPr lang="en-US" sz="1800" dirty="0"/>
              <a:t> What is the relationship between a car's engine power and its price?</a:t>
            </a:r>
            <a:endParaRPr lang="en-IN" sz="2400" dirty="0"/>
          </a:p>
        </p:txBody>
      </p:sp>
      <p:pic>
        <p:nvPicPr>
          <p:cNvPr id="5" name="Content Placeholder 4">
            <a:extLst>
              <a:ext uri="{FF2B5EF4-FFF2-40B4-BE49-F238E27FC236}">
                <a16:creationId xmlns:a16="http://schemas.microsoft.com/office/drawing/2014/main" id="{DB9A1579-62BF-67D4-E84E-FB3E418F8D30}"/>
              </a:ext>
            </a:extLst>
          </p:cNvPr>
          <p:cNvPicPr>
            <a:picLocks noGrp="1" noChangeAspect="1"/>
          </p:cNvPicPr>
          <p:nvPr>
            <p:ph idx="1"/>
          </p:nvPr>
        </p:nvPicPr>
        <p:blipFill>
          <a:blip r:embed="rId2"/>
          <a:stretch>
            <a:fillRect/>
          </a:stretch>
        </p:blipFill>
        <p:spPr>
          <a:xfrm>
            <a:off x="1380613" y="1652046"/>
            <a:ext cx="7783496" cy="3902108"/>
          </a:xfrm>
        </p:spPr>
      </p:pic>
      <p:sp>
        <p:nvSpPr>
          <p:cNvPr id="6" name="TextBox 5">
            <a:extLst>
              <a:ext uri="{FF2B5EF4-FFF2-40B4-BE49-F238E27FC236}">
                <a16:creationId xmlns:a16="http://schemas.microsoft.com/office/drawing/2014/main" id="{C84964FE-2A4F-D612-0639-CDEE3B69273C}"/>
              </a:ext>
            </a:extLst>
          </p:cNvPr>
          <p:cNvSpPr txBox="1"/>
          <p:nvPr/>
        </p:nvSpPr>
        <p:spPr>
          <a:xfrm>
            <a:off x="9349289" y="1943099"/>
            <a:ext cx="2924195" cy="2031325"/>
          </a:xfrm>
          <a:prstGeom prst="rect">
            <a:avLst/>
          </a:prstGeom>
          <a:noFill/>
        </p:spPr>
        <p:txBody>
          <a:bodyPr wrap="square" rtlCol="0">
            <a:spAutoFit/>
          </a:bodyPr>
          <a:lstStyle/>
          <a:p>
            <a:endParaRPr lang="en-US" sz="1400" dirty="0"/>
          </a:p>
          <a:p>
            <a:r>
              <a:rPr lang="en-US" sz="1400" dirty="0"/>
              <a:t>A positive linear relationship is displayed between Cars Engine Power and Price.</a:t>
            </a:r>
          </a:p>
          <a:p>
            <a:endParaRPr lang="en-US" sz="1400" dirty="0"/>
          </a:p>
          <a:p>
            <a:r>
              <a:rPr lang="en-US" sz="1400" dirty="0"/>
              <a:t>Due to a more complex level of design, the higher the engine power, the higher the price.</a:t>
            </a:r>
          </a:p>
          <a:p>
            <a:endParaRPr lang="en-IN" sz="1400" dirty="0"/>
          </a:p>
        </p:txBody>
      </p:sp>
    </p:spTree>
    <p:extLst>
      <p:ext uri="{BB962C8B-B14F-4D97-AF65-F5344CB8AC3E}">
        <p14:creationId xmlns:p14="http://schemas.microsoft.com/office/powerpoint/2010/main" val="4290549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730F-6A9A-035A-F818-DAD92A45B014}"/>
              </a:ext>
            </a:extLst>
          </p:cNvPr>
          <p:cNvSpPr>
            <a:spLocks noGrp="1"/>
          </p:cNvSpPr>
          <p:nvPr>
            <p:ph type="title"/>
          </p:nvPr>
        </p:nvSpPr>
        <p:spPr>
          <a:xfrm>
            <a:off x="1408894" y="339365"/>
            <a:ext cx="10018713" cy="1752599"/>
          </a:xfrm>
        </p:spPr>
        <p:txBody>
          <a:bodyPr>
            <a:normAutofit/>
          </a:bodyPr>
          <a:lstStyle/>
          <a:p>
            <a:pPr algn="l"/>
            <a:r>
              <a:rPr lang="en-US" sz="2400" b="1" dirty="0"/>
              <a:t>Task 3:</a:t>
            </a:r>
            <a:br>
              <a:rPr lang="en-US" dirty="0"/>
            </a:br>
            <a:r>
              <a:rPr lang="en-US" sz="1800" b="1" dirty="0"/>
              <a:t>Insight Required:</a:t>
            </a:r>
            <a:r>
              <a:rPr lang="en-US" sz="1800" dirty="0"/>
              <a:t> Which car features are most important in determining a car's price?</a:t>
            </a:r>
            <a:endParaRPr lang="en-IN" dirty="0"/>
          </a:p>
        </p:txBody>
      </p:sp>
      <p:pic>
        <p:nvPicPr>
          <p:cNvPr id="5" name="Content Placeholder 4">
            <a:extLst>
              <a:ext uri="{FF2B5EF4-FFF2-40B4-BE49-F238E27FC236}">
                <a16:creationId xmlns:a16="http://schemas.microsoft.com/office/drawing/2014/main" id="{92470A02-9650-1104-847A-73ADFA890348}"/>
              </a:ext>
            </a:extLst>
          </p:cNvPr>
          <p:cNvPicPr>
            <a:picLocks noGrp="1" noChangeAspect="1"/>
          </p:cNvPicPr>
          <p:nvPr>
            <p:ph idx="1"/>
          </p:nvPr>
        </p:nvPicPr>
        <p:blipFill>
          <a:blip r:embed="rId2"/>
          <a:stretch>
            <a:fillRect/>
          </a:stretch>
        </p:blipFill>
        <p:spPr>
          <a:xfrm>
            <a:off x="1305885" y="1707822"/>
            <a:ext cx="7668433" cy="3985967"/>
          </a:xfrm>
        </p:spPr>
      </p:pic>
      <p:sp>
        <p:nvSpPr>
          <p:cNvPr id="6" name="TextBox 5">
            <a:extLst>
              <a:ext uri="{FF2B5EF4-FFF2-40B4-BE49-F238E27FC236}">
                <a16:creationId xmlns:a16="http://schemas.microsoft.com/office/drawing/2014/main" id="{B0BC38BA-1A0A-DF64-19C1-842799443254}"/>
              </a:ext>
            </a:extLst>
          </p:cNvPr>
          <p:cNvSpPr txBox="1"/>
          <p:nvPr/>
        </p:nvSpPr>
        <p:spPr>
          <a:xfrm>
            <a:off x="9144000" y="1791093"/>
            <a:ext cx="2969443" cy="2462213"/>
          </a:xfrm>
          <a:prstGeom prst="rect">
            <a:avLst/>
          </a:prstGeom>
          <a:noFill/>
        </p:spPr>
        <p:txBody>
          <a:bodyPr wrap="square" rtlCol="0">
            <a:spAutoFit/>
          </a:bodyPr>
          <a:lstStyle/>
          <a:p>
            <a:r>
              <a:rPr lang="en-US" sz="1400" dirty="0"/>
              <a:t>The chart reveals that Engine Cylinders has the most significant positive influence on a car's price, with the highest coefficient.</a:t>
            </a:r>
          </a:p>
          <a:p>
            <a:endParaRPr lang="en-US" sz="1400" dirty="0"/>
          </a:p>
          <a:p>
            <a:r>
              <a:rPr lang="en-US" sz="1400" dirty="0"/>
              <a:t>On the other hand, the Number of Doors has a negative impact.</a:t>
            </a:r>
          </a:p>
          <a:p>
            <a:endParaRPr lang="en-US" sz="1400" dirty="0"/>
          </a:p>
          <a:p>
            <a:r>
              <a:rPr lang="en-US" sz="1400" dirty="0"/>
              <a:t>The variables  City MPG, Highway MPG, and Engine HP show a smaller positive relationship with price.</a:t>
            </a:r>
            <a:endParaRPr lang="en-IN" sz="1400" dirty="0"/>
          </a:p>
        </p:txBody>
      </p:sp>
    </p:spTree>
    <p:extLst>
      <p:ext uri="{BB962C8B-B14F-4D97-AF65-F5344CB8AC3E}">
        <p14:creationId xmlns:p14="http://schemas.microsoft.com/office/powerpoint/2010/main" val="2186775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4739</TotalTime>
  <Words>1319</Words>
  <Application>Microsoft Office PowerPoint</Application>
  <PresentationFormat>Widescreen</PresentationFormat>
  <Paragraphs>113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Corbel</vt:lpstr>
      <vt:lpstr>Parallax</vt:lpstr>
      <vt:lpstr>Impact of Car Features on Price and Profitability.</vt:lpstr>
      <vt:lpstr>Project Description</vt:lpstr>
      <vt:lpstr>Approach</vt:lpstr>
      <vt:lpstr>Tech Stack Used</vt:lpstr>
      <vt:lpstr>Data Description</vt:lpstr>
      <vt:lpstr>Data Cleaning and Preprocessing</vt:lpstr>
      <vt:lpstr>PowerPoint Presentation</vt:lpstr>
      <vt:lpstr>Task 2:  Insight Required: What is the relationship between a car's engine power and its price?</vt:lpstr>
      <vt:lpstr>Task 3: Insight Required: Which car features are most important in determining a car's price?</vt:lpstr>
      <vt:lpstr>Task 4: Insight Required: How does the average price of a car vary across different manufacturers? </vt:lpstr>
      <vt:lpstr>Task 5: Insight Required: What is the relationship between fuel efficiency and the number of cylinders in a car's engine? </vt:lpstr>
      <vt:lpstr>Dashboard Analysis Tasks</vt:lpstr>
      <vt:lpstr>Task 2: Which car brands have the highest and lowest average MSRPs, and how does this vary by body style?</vt:lpstr>
      <vt:lpstr>Task 3: How do the different feature such as transmission type affect the MSRP, and how does this vary by body style?</vt:lpstr>
      <vt:lpstr>Task 4:How does the fuel efficiency of cars vary across different body styles and model years?   </vt:lpstr>
      <vt:lpstr>Task 5:Finding how does the car's horsepower, MPG, and price vary across different Brands?    </vt:lpstr>
      <vt:lpstr>DASHBOARD</vt:lpstr>
      <vt:lpstr>Results</vt:lpstr>
      <vt:lpstr>Conclusion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 Karpe</dc:creator>
  <cp:lastModifiedBy>Dev Karpe</cp:lastModifiedBy>
  <cp:revision>6</cp:revision>
  <dcterms:created xsi:type="dcterms:W3CDTF">2025-02-05T18:05:30Z</dcterms:created>
  <dcterms:modified xsi:type="dcterms:W3CDTF">2025-03-05T06:10:34Z</dcterms:modified>
</cp:coreProperties>
</file>