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2" r:id="rId5"/>
    <p:sldId id="267" r:id="rId6"/>
    <p:sldId id="261" r:id="rId7"/>
    <p:sldId id="268" r:id="rId8"/>
    <p:sldId id="272" r:id="rId9"/>
    <p:sldId id="263" r:id="rId10"/>
    <p:sldId id="259" r:id="rId11"/>
    <p:sldId id="258" r:id="rId12"/>
    <p:sldId id="281" r:id="rId13"/>
    <p:sldId id="279" r:id="rId14"/>
    <p:sldId id="280" r:id="rId15"/>
    <p:sldId id="260" r:id="rId16"/>
    <p:sldId id="266" r:id="rId17"/>
    <p:sldId id="273" r:id="rId18"/>
    <p:sldId id="287" r:id="rId19"/>
    <p:sldId id="288" r:id="rId20"/>
    <p:sldId id="271" r:id="rId21"/>
    <p:sldId id="269" r:id="rId22"/>
    <p:sldId id="284" r:id="rId23"/>
  </p:sldIdLst>
  <p:sldSz cx="14173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C1B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75" d="100"/>
          <a:sy n="75" d="100"/>
        </p:scale>
        <p:origin x="5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1122363"/>
            <a:ext cx="10629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3602038"/>
            <a:ext cx="10629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C08D-7ABC-4BE4-A00D-69AA53334D5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BD2F-CC9A-487C-BE91-96450ACD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3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C08D-7ABC-4BE4-A00D-69AA53334D5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BD2F-CC9A-487C-BE91-96450ACD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2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365125"/>
            <a:ext cx="305609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365125"/>
            <a:ext cx="899112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C08D-7ABC-4BE4-A00D-69AA53334D5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BD2F-CC9A-487C-BE91-96450ACD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2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C08D-7ABC-4BE4-A00D-69AA53334D5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BD2F-CC9A-487C-BE91-96450ACD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1709739"/>
            <a:ext cx="1222438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4589464"/>
            <a:ext cx="1222438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C08D-7ABC-4BE4-A00D-69AA53334D5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BD2F-CC9A-487C-BE91-96450ACD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1825625"/>
            <a:ext cx="60236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1825625"/>
            <a:ext cx="60236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C08D-7ABC-4BE4-A00D-69AA53334D5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BD2F-CC9A-487C-BE91-96450ACD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1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365126"/>
            <a:ext cx="1222438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1681163"/>
            <a:ext cx="59959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2505075"/>
            <a:ext cx="599592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1681163"/>
            <a:ext cx="60254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2505075"/>
            <a:ext cx="602545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C08D-7ABC-4BE4-A00D-69AA53334D5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BD2F-CC9A-487C-BE91-96450ACD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C08D-7ABC-4BE4-A00D-69AA53334D5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BD2F-CC9A-487C-BE91-96450ACD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C08D-7ABC-4BE4-A00D-69AA53334D5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BD2F-CC9A-487C-BE91-96450ACD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57200"/>
            <a:ext cx="45712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987426"/>
            <a:ext cx="71751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057400"/>
            <a:ext cx="45712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C08D-7ABC-4BE4-A00D-69AA53334D5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BD2F-CC9A-487C-BE91-96450ACD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57200"/>
            <a:ext cx="45712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987426"/>
            <a:ext cx="71751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057400"/>
            <a:ext cx="45712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C08D-7ABC-4BE4-A00D-69AA53334D5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BD2F-CC9A-487C-BE91-96450ACD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8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365126"/>
            <a:ext cx="122243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1825625"/>
            <a:ext cx="122243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6356351"/>
            <a:ext cx="3188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8C08D-7ABC-4BE4-A00D-69AA53334D5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6356351"/>
            <a:ext cx="4783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6356351"/>
            <a:ext cx="3188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6BD2F-CC9A-487C-BE91-96450ACD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38D6797-73BA-49DA-99CC-18D9366F6105}"/>
              </a:ext>
            </a:extLst>
          </p:cNvPr>
          <p:cNvGrpSpPr/>
          <p:nvPr/>
        </p:nvGrpSpPr>
        <p:grpSpPr>
          <a:xfrm>
            <a:off x="0" y="2082817"/>
            <a:ext cx="10929257" cy="4775183"/>
            <a:chOff x="1242450" y="2082818"/>
            <a:chExt cx="10833436" cy="4775182"/>
          </a:xfrm>
        </p:grpSpPr>
        <p:pic>
          <p:nvPicPr>
            <p:cNvPr id="1034" name="Picture 10" descr="Image result for football 4k wallpaper">
              <a:extLst>
                <a:ext uri="{FF2B5EF4-FFF2-40B4-BE49-F238E27FC236}">
                  <a16:creationId xmlns:a16="http://schemas.microsoft.com/office/drawing/2014/main" id="{FF83EDD0-9D60-4E40-A45C-B77A72E765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450" y="2082818"/>
              <a:ext cx="7640290" cy="4775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B1B13E0F-7BCF-45E7-A40D-C1C2E4DEF792}"/>
                </a:ext>
              </a:extLst>
            </p:cNvPr>
            <p:cNvSpPr/>
            <p:nvPr/>
          </p:nvSpPr>
          <p:spPr>
            <a:xfrm>
              <a:off x="6400799" y="2249721"/>
              <a:ext cx="5675087" cy="4608279"/>
            </a:xfrm>
            <a:prstGeom prst="triangle">
              <a:avLst>
                <a:gd name="adj" fmla="val 45311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50800" dir="5400000" algn="ctr" rotWithShape="0">
                <a:schemeClr val="tx2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9F0EFA2-D729-42B9-8281-032D7965ACE0}"/>
              </a:ext>
            </a:extLst>
          </p:cNvPr>
          <p:cNvSpPr txBox="1"/>
          <p:nvPr/>
        </p:nvSpPr>
        <p:spPr>
          <a:xfrm>
            <a:off x="1190536" y="1029870"/>
            <a:ext cx="1199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Football Results from 1872 to 2018 Data Visualization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AC5FD1-405A-4601-A2C6-BB0B6F4412A2}"/>
              </a:ext>
            </a:extLst>
          </p:cNvPr>
          <p:cNvCxnSpPr>
            <a:cxnSpLocks/>
          </p:cNvCxnSpPr>
          <p:nvPr/>
        </p:nvCxnSpPr>
        <p:spPr>
          <a:xfrm>
            <a:off x="3694806" y="1708988"/>
            <a:ext cx="717229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rgbClr val="FF0000"/>
            </a:glow>
            <a:outerShdw blurRad="50800" dist="50800" dir="5400000" sx="104000" sy="104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180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E64A03-AD5F-49CB-900C-94E2F13A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425" y="546099"/>
            <a:ext cx="9788350" cy="17183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480119-D780-43F3-AE14-2878EBAE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184" y="2539920"/>
            <a:ext cx="8976829" cy="191150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F24F1CC-E7C3-4026-A536-D5C65B7ED579}"/>
              </a:ext>
            </a:extLst>
          </p:cNvPr>
          <p:cNvGrpSpPr/>
          <p:nvPr/>
        </p:nvGrpSpPr>
        <p:grpSpPr>
          <a:xfrm>
            <a:off x="1599406" y="4726918"/>
            <a:ext cx="10974387" cy="1931988"/>
            <a:chOff x="1171710" y="4650718"/>
            <a:chExt cx="10086975" cy="15595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E6C50D-2A19-4472-A69B-4A702DE70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1710" y="4650718"/>
              <a:ext cx="8982075" cy="15430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05CAB49-F272-47E3-9B7C-FCCA2560C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53785" y="4650718"/>
              <a:ext cx="1104900" cy="1559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08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03039C-1CD1-4ECF-BCDA-6DA858B9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496" y="1459132"/>
            <a:ext cx="3005904" cy="35621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ADAE53-CA82-4A5E-A2EC-042F0F23D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907" y="1459131"/>
            <a:ext cx="3113736" cy="3562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B3EAB-28F4-4AB3-A909-F3668DD3B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920" y="1459131"/>
            <a:ext cx="3113735" cy="35602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8473E21-AE98-4595-A344-A7F258068B55}"/>
              </a:ext>
            </a:extLst>
          </p:cNvPr>
          <p:cNvGrpSpPr/>
          <p:nvPr/>
        </p:nvGrpSpPr>
        <p:grpSpPr>
          <a:xfrm>
            <a:off x="332330" y="268655"/>
            <a:ext cx="7506213" cy="639908"/>
            <a:chOff x="560929" y="315617"/>
            <a:chExt cx="7506213" cy="63990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33C4B38-2ED7-44A2-A629-F944A95FFBBE}"/>
                </a:ext>
              </a:extLst>
            </p:cNvPr>
            <p:cNvCxnSpPr>
              <a:cxnSpLocks/>
            </p:cNvCxnSpPr>
            <p:nvPr/>
          </p:nvCxnSpPr>
          <p:spPr>
            <a:xfrm>
              <a:off x="560929" y="315617"/>
              <a:ext cx="0" cy="6399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/>
              </a:glow>
              <a:outerShdw blurRad="50800" dist="50800" dir="5400000" sx="104000" sy="104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E4D058-6C91-4F2D-BA16-2A329DC46EAB}"/>
                </a:ext>
              </a:extLst>
            </p:cNvPr>
            <p:cNvSpPr txBox="1"/>
            <p:nvPr/>
          </p:nvSpPr>
          <p:spPr>
            <a:xfrm>
              <a:off x="682172" y="370551"/>
              <a:ext cx="7384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Arial Rounded MT Bold" panose="020F0704030504030204" pitchFamily="34" charset="0"/>
                </a:rPr>
                <a:t>Sorting on the Basis of Highest Winning%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4ADFAAD-7961-45A4-87FA-17B5F708C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2" y="1459132"/>
            <a:ext cx="3003594" cy="356211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D06CBC-7D4E-4CAF-B58D-F429AA73CFA6}"/>
              </a:ext>
            </a:extLst>
          </p:cNvPr>
          <p:cNvSpPr/>
          <p:nvPr/>
        </p:nvSpPr>
        <p:spPr>
          <a:xfrm>
            <a:off x="4316403" y="5400235"/>
            <a:ext cx="5231007" cy="866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only includes all those team which played more than 190 matches  as the median of total matches is 192</a:t>
            </a:r>
          </a:p>
        </p:txBody>
      </p:sp>
    </p:spTree>
    <p:extLst>
      <p:ext uri="{BB962C8B-B14F-4D97-AF65-F5344CB8AC3E}">
        <p14:creationId xmlns:p14="http://schemas.microsoft.com/office/powerpoint/2010/main" val="298306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D47CFB1-DDC7-4780-9284-974285CA19DF}"/>
              </a:ext>
            </a:extLst>
          </p:cNvPr>
          <p:cNvGrpSpPr/>
          <p:nvPr/>
        </p:nvGrpSpPr>
        <p:grpSpPr>
          <a:xfrm>
            <a:off x="332330" y="1400176"/>
            <a:ext cx="13233399" cy="2028824"/>
            <a:chOff x="622663" y="1304924"/>
            <a:chExt cx="12573000" cy="1524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6A11EF4-D8EC-4135-AE81-2A5998FAD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663" y="1304924"/>
              <a:ext cx="9296400" cy="15240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D85EA2-2AEF-452E-A735-ED7CDD608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19063" y="1304924"/>
              <a:ext cx="3276600" cy="1524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27C67CD-E150-454B-A134-C6A7B9783D83}"/>
              </a:ext>
            </a:extLst>
          </p:cNvPr>
          <p:cNvGrpSpPr/>
          <p:nvPr/>
        </p:nvGrpSpPr>
        <p:grpSpPr>
          <a:xfrm>
            <a:off x="332330" y="268655"/>
            <a:ext cx="2723046" cy="639908"/>
            <a:chOff x="560929" y="315617"/>
            <a:chExt cx="2723046" cy="6399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F83704-EF3E-4F31-932A-A02803B800A7}"/>
                </a:ext>
              </a:extLst>
            </p:cNvPr>
            <p:cNvCxnSpPr>
              <a:cxnSpLocks/>
            </p:cNvCxnSpPr>
            <p:nvPr/>
          </p:nvCxnSpPr>
          <p:spPr>
            <a:xfrm>
              <a:off x="560929" y="315617"/>
              <a:ext cx="0" cy="6399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/>
              </a:glow>
              <a:outerShdw blurRad="50800" dist="50800" dir="5400000" sx="104000" sy="104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0DF635-7527-4E72-9E34-5D98254F46A0}"/>
                </a:ext>
              </a:extLst>
            </p:cNvPr>
            <p:cNvSpPr txBox="1"/>
            <p:nvPr/>
          </p:nvSpPr>
          <p:spPr>
            <a:xfrm>
              <a:off x="682172" y="370551"/>
              <a:ext cx="2601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Arial Rounded MT Bold" panose="020F0704030504030204" pitchFamily="34" charset="0"/>
                </a:rPr>
                <a:t>Total Losing%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EDA8F37-5551-4F01-AC00-DA380CA55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863" y="3919537"/>
            <a:ext cx="6827474" cy="23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4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68FE9C8-2EC1-4AC3-A434-71DEE3BEE17F}"/>
              </a:ext>
            </a:extLst>
          </p:cNvPr>
          <p:cNvGrpSpPr/>
          <p:nvPr/>
        </p:nvGrpSpPr>
        <p:grpSpPr>
          <a:xfrm>
            <a:off x="332330" y="268655"/>
            <a:ext cx="7265763" cy="639908"/>
            <a:chOff x="560929" y="315617"/>
            <a:chExt cx="7265763" cy="63990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E80BBC7-A6F2-424A-A6EE-30D86A395ABB}"/>
                </a:ext>
              </a:extLst>
            </p:cNvPr>
            <p:cNvCxnSpPr>
              <a:cxnSpLocks/>
            </p:cNvCxnSpPr>
            <p:nvPr/>
          </p:nvCxnSpPr>
          <p:spPr>
            <a:xfrm>
              <a:off x="560929" y="315617"/>
              <a:ext cx="0" cy="6399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/>
              </a:glow>
              <a:outerShdw blurRad="50800" dist="50800" dir="5400000" sx="104000" sy="104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879A33-C72C-40AC-A7B0-2781E3B8506E}"/>
                </a:ext>
              </a:extLst>
            </p:cNvPr>
            <p:cNvSpPr txBox="1"/>
            <p:nvPr/>
          </p:nvSpPr>
          <p:spPr>
            <a:xfrm>
              <a:off x="682172" y="370551"/>
              <a:ext cx="71445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Arial Rounded MT Bold" panose="020F0704030504030204" pitchFamily="34" charset="0"/>
                </a:rPr>
                <a:t>Sorting on the Basis of Highest Losing%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6C300DA-92EC-4050-A1C8-6BB52AB7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73" y="1939875"/>
            <a:ext cx="3217861" cy="2273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87B700-11BA-46F3-8E64-B6F3F97EE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676" y="1939874"/>
            <a:ext cx="3166796" cy="22739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994647-81D7-480D-A8AD-965A91DB0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713" y="1939873"/>
            <a:ext cx="3279743" cy="22739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D45EEA-A0DE-4DC6-9794-FD1F836AE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697" y="1939872"/>
            <a:ext cx="3298638" cy="227395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F3A45E0-BB5A-4005-B0AF-95AAD019B932}"/>
              </a:ext>
            </a:extLst>
          </p:cNvPr>
          <p:cNvSpPr/>
          <p:nvPr/>
        </p:nvSpPr>
        <p:spPr>
          <a:xfrm>
            <a:off x="4465209" y="5306893"/>
            <a:ext cx="5231007" cy="866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only includes all those team which played more than 190 matches  as the median of total matches is 192</a:t>
            </a:r>
          </a:p>
        </p:txBody>
      </p:sp>
    </p:spTree>
    <p:extLst>
      <p:ext uri="{BB962C8B-B14F-4D97-AF65-F5344CB8AC3E}">
        <p14:creationId xmlns:p14="http://schemas.microsoft.com/office/powerpoint/2010/main" val="327107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C3D611-DD6D-46EF-A81B-E063969A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56" y="2857500"/>
            <a:ext cx="11638887" cy="20097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129D550-38F2-45D0-A5AD-3DFA008C3E86}"/>
              </a:ext>
            </a:extLst>
          </p:cNvPr>
          <p:cNvGrpSpPr/>
          <p:nvPr/>
        </p:nvGrpSpPr>
        <p:grpSpPr>
          <a:xfrm>
            <a:off x="332330" y="268655"/>
            <a:ext cx="3168487" cy="639908"/>
            <a:chOff x="560929" y="315617"/>
            <a:chExt cx="3168487" cy="63990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868442E-9D34-4FCA-9590-7B07DC5D2E2D}"/>
                </a:ext>
              </a:extLst>
            </p:cNvPr>
            <p:cNvCxnSpPr>
              <a:cxnSpLocks/>
            </p:cNvCxnSpPr>
            <p:nvPr/>
          </p:nvCxnSpPr>
          <p:spPr>
            <a:xfrm>
              <a:off x="560929" y="315617"/>
              <a:ext cx="0" cy="6399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/>
              </a:glow>
              <a:outerShdw blurRad="50800" dist="50800" dir="5400000" sx="104000" sy="104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45ADDD-4667-4490-B406-2D5AEB1D57B8}"/>
                </a:ext>
              </a:extLst>
            </p:cNvPr>
            <p:cNvSpPr txBox="1"/>
            <p:nvPr/>
          </p:nvSpPr>
          <p:spPr>
            <a:xfrm>
              <a:off x="682172" y="370551"/>
              <a:ext cx="30472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Arial Rounded MT Bold" panose="020F0704030504030204" pitchFamily="34" charset="0"/>
                </a:rPr>
                <a:t>Top 5 Best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1063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51C5CF-E931-4646-B2D9-D8F6F32CE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800" y="1884462"/>
            <a:ext cx="5736710" cy="39251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A6462C-022D-4314-9D86-3DDBED04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90" y="1887257"/>
            <a:ext cx="6467870" cy="392232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14C8FF1-4FBB-4083-9469-B4321B73C2E7}"/>
              </a:ext>
            </a:extLst>
          </p:cNvPr>
          <p:cNvGrpSpPr/>
          <p:nvPr/>
        </p:nvGrpSpPr>
        <p:grpSpPr>
          <a:xfrm>
            <a:off x="332330" y="268655"/>
            <a:ext cx="4100217" cy="639908"/>
            <a:chOff x="560929" y="315617"/>
            <a:chExt cx="4100217" cy="63990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2AEBB01-8AC7-4B0C-A5F7-7908A7402C30}"/>
                </a:ext>
              </a:extLst>
            </p:cNvPr>
            <p:cNvCxnSpPr>
              <a:cxnSpLocks/>
            </p:cNvCxnSpPr>
            <p:nvPr/>
          </p:nvCxnSpPr>
          <p:spPr>
            <a:xfrm>
              <a:off x="560929" y="315617"/>
              <a:ext cx="0" cy="6399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/>
              </a:glow>
              <a:outerShdw blurRad="50800" dist="50800" dir="5400000" sx="104000" sy="104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EFA5A7-69FB-433B-9AF2-4FF8BB27FFEC}"/>
                </a:ext>
              </a:extLst>
            </p:cNvPr>
            <p:cNvSpPr txBox="1"/>
            <p:nvPr/>
          </p:nvSpPr>
          <p:spPr>
            <a:xfrm>
              <a:off x="682172" y="370551"/>
              <a:ext cx="39789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Arial Rounded MT Bold" panose="020F0704030504030204" pitchFamily="34" charset="0"/>
                </a:rPr>
                <a:t>Winning Comparison  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D45E30-3A57-4095-8FD8-2C9EAEF4172C}"/>
              </a:ext>
            </a:extLst>
          </p:cNvPr>
          <p:cNvSpPr/>
          <p:nvPr/>
        </p:nvSpPr>
        <p:spPr>
          <a:xfrm>
            <a:off x="2273547" y="6032499"/>
            <a:ext cx="2070100" cy="614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the basis of Winning %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EF6562-ECAC-4DE8-B0D2-4F00DCBA79F8}"/>
              </a:ext>
            </a:extLst>
          </p:cNvPr>
          <p:cNvSpPr/>
          <p:nvPr/>
        </p:nvSpPr>
        <p:spPr>
          <a:xfrm>
            <a:off x="10198347" y="6032499"/>
            <a:ext cx="2070100" cy="614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the basis of total wins</a:t>
            </a:r>
          </a:p>
        </p:txBody>
      </p:sp>
    </p:spTree>
    <p:extLst>
      <p:ext uri="{BB962C8B-B14F-4D97-AF65-F5344CB8AC3E}">
        <p14:creationId xmlns:p14="http://schemas.microsoft.com/office/powerpoint/2010/main" val="3506239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8C6294-11E0-49C6-A766-8DD820FCF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85" y="1963305"/>
            <a:ext cx="5790339" cy="3878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BCE7E-7CB5-4C6E-9294-197F26B70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557" y="1963305"/>
            <a:ext cx="5700320" cy="387869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2A6BD41-9CD7-47E1-8E62-294B4E704AAA}"/>
              </a:ext>
            </a:extLst>
          </p:cNvPr>
          <p:cNvGrpSpPr/>
          <p:nvPr/>
        </p:nvGrpSpPr>
        <p:grpSpPr>
          <a:xfrm>
            <a:off x="332330" y="268655"/>
            <a:ext cx="5184360" cy="639908"/>
            <a:chOff x="560929" y="315617"/>
            <a:chExt cx="5184360" cy="63990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5DF225-0292-4BF4-BBF3-25B96274D488}"/>
                </a:ext>
              </a:extLst>
            </p:cNvPr>
            <p:cNvCxnSpPr>
              <a:cxnSpLocks/>
            </p:cNvCxnSpPr>
            <p:nvPr/>
          </p:nvCxnSpPr>
          <p:spPr>
            <a:xfrm>
              <a:off x="560929" y="315617"/>
              <a:ext cx="0" cy="6399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/>
              </a:glow>
              <a:outerShdw blurRad="50800" dist="50800" dir="5400000" sx="104000" sy="104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D4A994-B329-4BD0-8C16-F70211AFE2B6}"/>
                </a:ext>
              </a:extLst>
            </p:cNvPr>
            <p:cNvSpPr txBox="1"/>
            <p:nvPr/>
          </p:nvSpPr>
          <p:spPr>
            <a:xfrm>
              <a:off x="682172" y="370551"/>
              <a:ext cx="50631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Arial Rounded MT Bold" panose="020F0704030504030204" pitchFamily="34" charset="0"/>
                </a:rPr>
                <a:t>Match Played by each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570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BE3CE3-5C88-4F02-8FA2-820BF8CC2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20" y="1004010"/>
            <a:ext cx="4262360" cy="189953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066F6C2-B213-4F39-B7B1-D95439753E3F}"/>
              </a:ext>
            </a:extLst>
          </p:cNvPr>
          <p:cNvGrpSpPr/>
          <p:nvPr/>
        </p:nvGrpSpPr>
        <p:grpSpPr>
          <a:xfrm>
            <a:off x="332330" y="268655"/>
            <a:ext cx="3994098" cy="639908"/>
            <a:chOff x="560929" y="315617"/>
            <a:chExt cx="3994098" cy="63990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1CACCB-923C-4ABB-A5B0-B3DBFDBC5B19}"/>
                </a:ext>
              </a:extLst>
            </p:cNvPr>
            <p:cNvCxnSpPr>
              <a:cxnSpLocks/>
            </p:cNvCxnSpPr>
            <p:nvPr/>
          </p:nvCxnSpPr>
          <p:spPr>
            <a:xfrm>
              <a:off x="560929" y="315617"/>
              <a:ext cx="0" cy="6399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/>
              </a:glow>
              <a:outerShdw blurRad="50800" dist="50800" dir="5400000" sx="104000" sy="104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37829E-0EF9-49F0-A468-74928A9247B2}"/>
                </a:ext>
              </a:extLst>
            </p:cNvPr>
            <p:cNvSpPr txBox="1"/>
            <p:nvPr/>
          </p:nvSpPr>
          <p:spPr>
            <a:xfrm>
              <a:off x="682172" y="370551"/>
              <a:ext cx="3872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Arial Rounded MT Bold" panose="020F0704030504030204" pitchFamily="34" charset="0"/>
                </a:rPr>
                <a:t>Scores of Each Team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2A26979-DE83-424A-927E-11CA9610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2" y="3753083"/>
            <a:ext cx="3914775" cy="2638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69A479-2DD5-4BD7-9B54-8DEBA7ED9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262" y="3757844"/>
            <a:ext cx="3883699" cy="2633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8ADC78-D451-4EF5-BD41-6438E2733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6509" y="3753082"/>
            <a:ext cx="3853669" cy="263366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3BFA97-6449-42FA-8D76-603E3918F899}"/>
              </a:ext>
            </a:extLst>
          </p:cNvPr>
          <p:cNvSpPr/>
          <p:nvPr/>
        </p:nvSpPr>
        <p:spPr>
          <a:xfrm>
            <a:off x="1170800" y="3070342"/>
            <a:ext cx="24384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Sorting on the basis of Highest Home score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C582F1F-6554-49AF-8E41-3AA8F58A0BC0}"/>
              </a:ext>
            </a:extLst>
          </p:cNvPr>
          <p:cNvSpPr/>
          <p:nvPr/>
        </p:nvSpPr>
        <p:spPr>
          <a:xfrm>
            <a:off x="5867400" y="3070342"/>
            <a:ext cx="24384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Sorting on the basis of Highest Away score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3B9209-8FB3-4D28-85C0-AFC053E9D32E}"/>
              </a:ext>
            </a:extLst>
          </p:cNvPr>
          <p:cNvSpPr/>
          <p:nvPr/>
        </p:nvSpPr>
        <p:spPr>
          <a:xfrm>
            <a:off x="10769600" y="3070342"/>
            <a:ext cx="24384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Sorting on the basis of Highest Neutral score</a:t>
            </a:r>
          </a:p>
        </p:txBody>
      </p:sp>
    </p:spTree>
    <p:extLst>
      <p:ext uri="{BB962C8B-B14F-4D97-AF65-F5344CB8AC3E}">
        <p14:creationId xmlns:p14="http://schemas.microsoft.com/office/powerpoint/2010/main" val="259113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7AA82F-0A98-422A-9498-691208DB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545" y="1248850"/>
            <a:ext cx="6504709" cy="16002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4886205-B251-406E-B583-EA068ED6283A}"/>
              </a:ext>
            </a:extLst>
          </p:cNvPr>
          <p:cNvGrpSpPr/>
          <p:nvPr/>
        </p:nvGrpSpPr>
        <p:grpSpPr>
          <a:xfrm>
            <a:off x="332330" y="268655"/>
            <a:ext cx="2229577" cy="639908"/>
            <a:chOff x="560929" y="315617"/>
            <a:chExt cx="2229577" cy="63990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B060055-2195-4F1B-8ECA-7FCF0346DE62}"/>
                </a:ext>
              </a:extLst>
            </p:cNvPr>
            <p:cNvCxnSpPr>
              <a:cxnSpLocks/>
            </p:cNvCxnSpPr>
            <p:nvPr/>
          </p:nvCxnSpPr>
          <p:spPr>
            <a:xfrm>
              <a:off x="560929" y="315617"/>
              <a:ext cx="0" cy="6399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/>
              </a:glow>
              <a:outerShdw blurRad="50800" dist="50800" dir="5400000" sx="104000" sy="104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40A063-7868-4BF1-BFC3-E9C0A424DA2F}"/>
                </a:ext>
              </a:extLst>
            </p:cNvPr>
            <p:cNvSpPr txBox="1"/>
            <p:nvPr/>
          </p:nvSpPr>
          <p:spPr>
            <a:xfrm>
              <a:off x="682172" y="370551"/>
              <a:ext cx="21083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Arial Rounded MT Bold" panose="020F0704030504030204" pitchFamily="34" charset="0"/>
                </a:rPr>
                <a:t>Continue…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A17F2796-2C37-4E36-B61A-5D6634C86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3025263"/>
            <a:ext cx="4000500" cy="30003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DD3EA11-8398-48C5-8A63-1258E10FEF29}"/>
              </a:ext>
            </a:extLst>
          </p:cNvPr>
          <p:cNvSpPr/>
          <p:nvPr/>
        </p:nvSpPr>
        <p:spPr>
          <a:xfrm rot="16200000">
            <a:off x="6890222" y="3175472"/>
            <a:ext cx="392757" cy="4000499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5720755-E1E3-481A-BB1E-4BBDE3B5843F}"/>
              </a:ext>
            </a:extLst>
          </p:cNvPr>
          <p:cNvSpPr/>
          <p:nvPr/>
        </p:nvSpPr>
        <p:spPr>
          <a:xfrm>
            <a:off x="5480050" y="6194989"/>
            <a:ext cx="3213100" cy="616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According to this the combined median we take is 60</a:t>
            </a:r>
          </a:p>
        </p:txBody>
      </p:sp>
    </p:spTree>
    <p:extLst>
      <p:ext uri="{BB962C8B-B14F-4D97-AF65-F5344CB8AC3E}">
        <p14:creationId xmlns:p14="http://schemas.microsoft.com/office/powerpoint/2010/main" val="636821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4886205-B251-406E-B583-EA068ED6283A}"/>
              </a:ext>
            </a:extLst>
          </p:cNvPr>
          <p:cNvGrpSpPr/>
          <p:nvPr/>
        </p:nvGrpSpPr>
        <p:grpSpPr>
          <a:xfrm>
            <a:off x="332330" y="268655"/>
            <a:ext cx="2229577" cy="639908"/>
            <a:chOff x="560929" y="315617"/>
            <a:chExt cx="2229577" cy="63990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B060055-2195-4F1B-8ECA-7FCF0346DE62}"/>
                </a:ext>
              </a:extLst>
            </p:cNvPr>
            <p:cNvCxnSpPr>
              <a:cxnSpLocks/>
            </p:cNvCxnSpPr>
            <p:nvPr/>
          </p:nvCxnSpPr>
          <p:spPr>
            <a:xfrm>
              <a:off x="560929" y="315617"/>
              <a:ext cx="0" cy="6399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/>
              </a:glow>
              <a:outerShdw blurRad="50800" dist="50800" dir="5400000" sx="104000" sy="104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40A063-7868-4BF1-BFC3-E9C0A424DA2F}"/>
                </a:ext>
              </a:extLst>
            </p:cNvPr>
            <p:cNvSpPr txBox="1"/>
            <p:nvPr/>
          </p:nvSpPr>
          <p:spPr>
            <a:xfrm>
              <a:off x="682172" y="370551"/>
              <a:ext cx="21083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Arial Rounded MT Bold" panose="020F0704030504030204" pitchFamily="34" charset="0"/>
                </a:rPr>
                <a:t>Continue…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364D97C-65AF-43F1-86DE-E484D5D8C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00" y="4216609"/>
            <a:ext cx="3733800" cy="1524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95D66B-4C59-4BB4-8C4C-20F39DC231EF}"/>
              </a:ext>
            </a:extLst>
          </p:cNvPr>
          <p:cNvSpPr/>
          <p:nvPr/>
        </p:nvSpPr>
        <p:spPr>
          <a:xfrm>
            <a:off x="9855200" y="5862176"/>
            <a:ext cx="3378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are the top 5 teams who play good in neutral matches but not good in away matches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1ECC68-A9E9-4ABB-9407-BD61A3BE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550" y="1348142"/>
            <a:ext cx="3752850" cy="1533525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6B8166-317F-4D7E-A625-50967F508F77}"/>
              </a:ext>
            </a:extLst>
          </p:cNvPr>
          <p:cNvSpPr/>
          <p:nvPr/>
        </p:nvSpPr>
        <p:spPr>
          <a:xfrm>
            <a:off x="9667875" y="3091938"/>
            <a:ext cx="3378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are the top 5 teams who play good in neutral matches but not good in home matches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014B2A3-7EEF-4A8D-AD37-45EEB155E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59" y="1348141"/>
            <a:ext cx="3600450" cy="1533525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B1BE988-7DEB-4750-94E0-E539F2CDA1FC}"/>
              </a:ext>
            </a:extLst>
          </p:cNvPr>
          <p:cNvSpPr/>
          <p:nvPr/>
        </p:nvSpPr>
        <p:spPr>
          <a:xfrm>
            <a:off x="854009" y="3091938"/>
            <a:ext cx="3378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are the top 5 teams who play good in home matches but not good in away matches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D3F457B-0EF3-493D-9F03-081EF8B72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579" y="1352903"/>
            <a:ext cx="3657600" cy="15240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5FD05C-D97C-45C4-A443-7CD9AE1E70BA}"/>
              </a:ext>
            </a:extLst>
          </p:cNvPr>
          <p:cNvSpPr/>
          <p:nvPr/>
        </p:nvSpPr>
        <p:spPr>
          <a:xfrm>
            <a:off x="5260942" y="3091938"/>
            <a:ext cx="3378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are the top 5 teams who play good in away matches but not good in home matches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BEAAEB-4BF5-418E-9CC1-05C73DB920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677" y="4216609"/>
            <a:ext cx="3756614" cy="1524001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6DC8586-83CA-4100-82A0-C20C4EBB929E}"/>
              </a:ext>
            </a:extLst>
          </p:cNvPr>
          <p:cNvSpPr/>
          <p:nvPr/>
        </p:nvSpPr>
        <p:spPr>
          <a:xfrm>
            <a:off x="821033" y="5862176"/>
            <a:ext cx="3378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are the top 5 teams who play good in home matches but not good in neutral matches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2F7AED-1884-4BE6-90F7-40033A2749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7579" y="4150143"/>
            <a:ext cx="3775128" cy="162526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88926F7-37F0-47F2-A0C6-480A1D0B88C9}"/>
              </a:ext>
            </a:extLst>
          </p:cNvPr>
          <p:cNvSpPr/>
          <p:nvPr/>
        </p:nvSpPr>
        <p:spPr>
          <a:xfrm>
            <a:off x="5226043" y="5862176"/>
            <a:ext cx="3378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are the top 5 teams who play good in away matches but not good in home matches</a:t>
            </a:r>
          </a:p>
        </p:txBody>
      </p:sp>
    </p:spTree>
    <p:extLst>
      <p:ext uri="{BB962C8B-B14F-4D97-AF65-F5344CB8AC3E}">
        <p14:creationId xmlns:p14="http://schemas.microsoft.com/office/powerpoint/2010/main" val="383466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980AF7-3CCE-41A1-ACFB-2BCE7E8AF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90" y="1547328"/>
            <a:ext cx="8465483" cy="1968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ACEFF1-9B4F-48AE-A820-27315B97E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490" y="3846816"/>
            <a:ext cx="8465483" cy="226459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78193DB-E67D-43D5-B812-B28B78958863}"/>
              </a:ext>
            </a:extLst>
          </p:cNvPr>
          <p:cNvGrpSpPr/>
          <p:nvPr/>
        </p:nvGrpSpPr>
        <p:grpSpPr>
          <a:xfrm>
            <a:off x="332330" y="268655"/>
            <a:ext cx="2893861" cy="639908"/>
            <a:chOff x="560929" y="315617"/>
            <a:chExt cx="2893861" cy="63990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59467A-0AA8-4E56-BF25-B5EE45726CCF}"/>
                </a:ext>
              </a:extLst>
            </p:cNvPr>
            <p:cNvCxnSpPr>
              <a:cxnSpLocks/>
            </p:cNvCxnSpPr>
            <p:nvPr/>
          </p:nvCxnSpPr>
          <p:spPr>
            <a:xfrm>
              <a:off x="560929" y="315617"/>
              <a:ext cx="0" cy="6399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/>
              </a:glow>
              <a:outerShdw blurRad="50800" dist="50800" dir="5400000" sx="104000" sy="104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98D8ED-E8B1-4DCD-A22A-8EDB5555FBC9}"/>
                </a:ext>
              </a:extLst>
            </p:cNvPr>
            <p:cNvSpPr txBox="1"/>
            <p:nvPr/>
          </p:nvSpPr>
          <p:spPr>
            <a:xfrm>
              <a:off x="682172" y="370551"/>
              <a:ext cx="2772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Arial Rounded MT Bold" panose="020F0704030504030204" pitchFamily="34" charset="0"/>
                </a:rPr>
                <a:t>About the Data</a:t>
              </a:r>
            </a:p>
          </p:txBody>
        </p:sp>
      </p:grpSp>
      <p:sp>
        <p:nvSpPr>
          <p:cNvPr id="12" name="Arrow: Left 11">
            <a:extLst>
              <a:ext uri="{FF2B5EF4-FFF2-40B4-BE49-F238E27FC236}">
                <a16:creationId xmlns:a16="http://schemas.microsoft.com/office/drawing/2014/main" id="{6D7F12F8-A5A8-49F6-BFCF-CC998F04C8FC}"/>
              </a:ext>
            </a:extLst>
          </p:cNvPr>
          <p:cNvSpPr/>
          <p:nvPr/>
        </p:nvSpPr>
        <p:spPr>
          <a:xfrm>
            <a:off x="11165751" y="2052184"/>
            <a:ext cx="1393371" cy="959003"/>
          </a:xfrm>
          <a:prstGeom prst="lef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Head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DF284565-25BB-49D0-BB26-03B1E27E64FB}"/>
              </a:ext>
            </a:extLst>
          </p:cNvPr>
          <p:cNvSpPr/>
          <p:nvPr/>
        </p:nvSpPr>
        <p:spPr>
          <a:xfrm>
            <a:off x="11165750" y="4499612"/>
            <a:ext cx="1393371" cy="959003"/>
          </a:xfrm>
          <a:prstGeom prst="lef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3818576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03C907-405F-41FC-A596-6500358A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244" y="2484652"/>
            <a:ext cx="4430712" cy="188869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BD381FA-FE6C-45A6-BC28-6987876F2528}"/>
              </a:ext>
            </a:extLst>
          </p:cNvPr>
          <p:cNvGrpSpPr/>
          <p:nvPr/>
        </p:nvGrpSpPr>
        <p:grpSpPr>
          <a:xfrm>
            <a:off x="332330" y="268655"/>
            <a:ext cx="6248626" cy="639908"/>
            <a:chOff x="560929" y="315617"/>
            <a:chExt cx="6248626" cy="63990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22BC155-9F3C-4C69-B249-366219636190}"/>
                </a:ext>
              </a:extLst>
            </p:cNvPr>
            <p:cNvCxnSpPr>
              <a:cxnSpLocks/>
            </p:cNvCxnSpPr>
            <p:nvPr/>
          </p:nvCxnSpPr>
          <p:spPr>
            <a:xfrm>
              <a:off x="560929" y="315617"/>
              <a:ext cx="0" cy="6399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/>
              </a:glow>
              <a:outerShdw blurRad="50800" dist="50800" dir="5400000" sx="104000" sy="104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D84CD1-9151-44A9-86F0-91FB3D6BEF8F}"/>
                </a:ext>
              </a:extLst>
            </p:cNvPr>
            <p:cNvSpPr txBox="1"/>
            <p:nvPr/>
          </p:nvSpPr>
          <p:spPr>
            <a:xfrm>
              <a:off x="682172" y="370551"/>
              <a:ext cx="61273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Arial Rounded MT Bold" panose="020F0704030504030204" pitchFamily="34" charset="0"/>
                </a:rPr>
                <a:t>Top 5 Team on the basis of Scores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72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90C505-668C-47F5-80EA-5430A037A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324" y="3401770"/>
            <a:ext cx="3372417" cy="213543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96B20CB-2280-44F8-89A6-C68BD7BBE3AA}"/>
              </a:ext>
            </a:extLst>
          </p:cNvPr>
          <p:cNvGrpSpPr/>
          <p:nvPr/>
        </p:nvGrpSpPr>
        <p:grpSpPr>
          <a:xfrm>
            <a:off x="332330" y="268655"/>
            <a:ext cx="2200658" cy="639908"/>
            <a:chOff x="560929" y="315617"/>
            <a:chExt cx="2200658" cy="6399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E9376E-297F-4E4C-A890-D0DEAA1098DC}"/>
                </a:ext>
              </a:extLst>
            </p:cNvPr>
            <p:cNvCxnSpPr>
              <a:cxnSpLocks/>
            </p:cNvCxnSpPr>
            <p:nvPr/>
          </p:nvCxnSpPr>
          <p:spPr>
            <a:xfrm>
              <a:off x="560929" y="315617"/>
              <a:ext cx="0" cy="6399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/>
              </a:glow>
              <a:outerShdw blurRad="50800" dist="50800" dir="5400000" sx="104000" sy="104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176258-097E-4A8C-81EB-75DB800CAABD}"/>
                </a:ext>
              </a:extLst>
            </p:cNvPr>
            <p:cNvSpPr txBox="1"/>
            <p:nvPr/>
          </p:nvSpPr>
          <p:spPr>
            <a:xfrm>
              <a:off x="682172" y="370551"/>
              <a:ext cx="20794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Arial Rounded MT Bold" panose="020F0704030504030204" pitchFamily="34" charset="0"/>
                </a:rPr>
                <a:t>Host Cities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86FC530-2082-47AF-B169-BE008BD8F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093" y="1320800"/>
            <a:ext cx="7971014" cy="183038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A75FCE-5FA9-481E-97FC-FA76721B08F9}"/>
              </a:ext>
            </a:extLst>
          </p:cNvPr>
          <p:cNvSpPr/>
          <p:nvPr/>
        </p:nvSpPr>
        <p:spPr>
          <a:xfrm>
            <a:off x="5451190" y="6083299"/>
            <a:ext cx="3270819" cy="618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#True means neutral city</a:t>
            </a:r>
          </a:p>
          <a:p>
            <a:pPr algn="ctr"/>
            <a:r>
              <a:rPr lang="en-US" dirty="0"/>
              <a:t>#False means not a neutral city</a:t>
            </a:r>
          </a:p>
        </p:txBody>
      </p:sp>
    </p:spTree>
    <p:extLst>
      <p:ext uri="{BB962C8B-B14F-4D97-AF65-F5344CB8AC3E}">
        <p14:creationId xmlns:p14="http://schemas.microsoft.com/office/powerpoint/2010/main" val="889881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96B20CB-2280-44F8-89A6-C68BD7BBE3AA}"/>
              </a:ext>
            </a:extLst>
          </p:cNvPr>
          <p:cNvGrpSpPr/>
          <p:nvPr/>
        </p:nvGrpSpPr>
        <p:grpSpPr>
          <a:xfrm>
            <a:off x="332330" y="268655"/>
            <a:ext cx="2200658" cy="639908"/>
            <a:chOff x="560929" y="315617"/>
            <a:chExt cx="2200658" cy="6399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E9376E-297F-4E4C-A890-D0DEAA1098DC}"/>
                </a:ext>
              </a:extLst>
            </p:cNvPr>
            <p:cNvCxnSpPr>
              <a:cxnSpLocks/>
            </p:cNvCxnSpPr>
            <p:nvPr/>
          </p:nvCxnSpPr>
          <p:spPr>
            <a:xfrm>
              <a:off x="560929" y="315617"/>
              <a:ext cx="0" cy="6399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/>
              </a:glow>
              <a:outerShdw blurRad="50800" dist="50800" dir="5400000" sx="104000" sy="104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176258-097E-4A8C-81EB-75DB800CAABD}"/>
                </a:ext>
              </a:extLst>
            </p:cNvPr>
            <p:cNvSpPr txBox="1"/>
            <p:nvPr/>
          </p:nvSpPr>
          <p:spPr>
            <a:xfrm>
              <a:off x="682172" y="370551"/>
              <a:ext cx="20794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Arial Rounded MT Bold" panose="020F0704030504030204" pitchFamily="34" charset="0"/>
                </a:rPr>
                <a:t>Host Cities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FFCA543-E444-4B8E-A403-0720E0883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39" y="1064280"/>
            <a:ext cx="3124201" cy="21495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71D5EB-0577-444B-92C0-53BE3425A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329" y="1064280"/>
            <a:ext cx="3163499" cy="214955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B1F456-CFAB-4C9B-9A43-0DF22D9442CA}"/>
              </a:ext>
            </a:extLst>
          </p:cNvPr>
          <p:cNvSpPr/>
          <p:nvPr/>
        </p:nvSpPr>
        <p:spPr>
          <a:xfrm>
            <a:off x="58179" y="4015720"/>
            <a:ext cx="2799320" cy="88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are the top 5 cities which only host neutral matches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85F277-9875-4AE9-8235-ED9FCFDBE853}"/>
              </a:ext>
            </a:extLst>
          </p:cNvPr>
          <p:cNvSpPr/>
          <p:nvPr/>
        </p:nvSpPr>
        <p:spPr>
          <a:xfrm>
            <a:off x="11373880" y="4015720"/>
            <a:ext cx="2799320" cy="88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are the top 5 cities which does not host any neutral matches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DC99BA-68B7-45FA-84F1-D4B1BDE0C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744" y="3644164"/>
            <a:ext cx="3986198" cy="24645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B8A8B2-1EE6-466F-A3D1-E63D271A8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8291" y="3607910"/>
            <a:ext cx="3835165" cy="250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0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A7BBEFF-4125-455F-88BC-D239A4F68037}"/>
              </a:ext>
            </a:extLst>
          </p:cNvPr>
          <p:cNvGrpSpPr/>
          <p:nvPr/>
        </p:nvGrpSpPr>
        <p:grpSpPr>
          <a:xfrm>
            <a:off x="2385016" y="1379369"/>
            <a:ext cx="10218501" cy="2362747"/>
            <a:chOff x="1394415" y="1379368"/>
            <a:chExt cx="10218501" cy="23627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06FFCC-265C-4A06-9F89-59E1F6A61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4415" y="1379368"/>
              <a:ext cx="10218501" cy="2362746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8E75B0F-4237-47A0-945B-2401D053A5CD}"/>
                </a:ext>
              </a:extLst>
            </p:cNvPr>
            <p:cNvSpPr/>
            <p:nvPr/>
          </p:nvSpPr>
          <p:spPr>
            <a:xfrm>
              <a:off x="1770742" y="1379368"/>
              <a:ext cx="1233715" cy="2362747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/>
            </a:p>
          </p:txBody>
        </p:sp>
      </p:grpSp>
      <p:sp>
        <p:nvSpPr>
          <p:cNvPr id="24" name="Arrow: Left-Up 23">
            <a:extLst>
              <a:ext uri="{FF2B5EF4-FFF2-40B4-BE49-F238E27FC236}">
                <a16:creationId xmlns:a16="http://schemas.microsoft.com/office/drawing/2014/main" id="{105B3267-5DED-4194-8DF3-94C5CDEC423D}"/>
              </a:ext>
            </a:extLst>
          </p:cNvPr>
          <p:cNvSpPr/>
          <p:nvPr/>
        </p:nvSpPr>
        <p:spPr>
          <a:xfrm rot="16451487">
            <a:off x="7673862" y="-160618"/>
            <a:ext cx="346942" cy="8308742"/>
          </a:xfrm>
          <a:prstGeom prst="leftUpArrow">
            <a:avLst>
              <a:gd name="adj1" fmla="val 21853"/>
              <a:gd name="adj2" fmla="val 15920"/>
              <a:gd name="adj3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96D2DEC-B856-4809-A635-EED5AECF2FD7}"/>
              </a:ext>
            </a:extLst>
          </p:cNvPr>
          <p:cNvGrpSpPr/>
          <p:nvPr/>
        </p:nvGrpSpPr>
        <p:grpSpPr>
          <a:xfrm>
            <a:off x="2761342" y="4437196"/>
            <a:ext cx="9465846" cy="2362747"/>
            <a:chOff x="1770742" y="4437195"/>
            <a:chExt cx="9465846" cy="236274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4D3F566-E4FB-474C-BBFF-26501245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0742" y="4437196"/>
              <a:ext cx="9465846" cy="2362746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CB286D-162C-46E9-8B42-1E5BC4999E54}"/>
                </a:ext>
              </a:extLst>
            </p:cNvPr>
            <p:cNvSpPr/>
            <p:nvPr/>
          </p:nvSpPr>
          <p:spPr>
            <a:xfrm>
              <a:off x="10668000" y="4437195"/>
              <a:ext cx="568588" cy="2362747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D233A5D-3D37-4A6A-893F-5A147D28CC69}"/>
              </a:ext>
            </a:extLst>
          </p:cNvPr>
          <p:cNvGrpSpPr/>
          <p:nvPr/>
        </p:nvGrpSpPr>
        <p:grpSpPr>
          <a:xfrm>
            <a:off x="332330" y="268655"/>
            <a:ext cx="3836299" cy="639908"/>
            <a:chOff x="560929" y="315617"/>
            <a:chExt cx="3836299" cy="63990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29C05D-703F-489F-8A31-14A88E2496DE}"/>
                </a:ext>
              </a:extLst>
            </p:cNvPr>
            <p:cNvCxnSpPr>
              <a:cxnSpLocks/>
            </p:cNvCxnSpPr>
            <p:nvPr/>
          </p:nvCxnSpPr>
          <p:spPr>
            <a:xfrm>
              <a:off x="560929" y="315617"/>
              <a:ext cx="0" cy="6399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/>
              </a:glow>
              <a:outerShdw blurRad="50800" dist="50800" dir="5400000" sx="104000" sy="104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019B08-13C5-431B-8582-97F3BFFD1737}"/>
                </a:ext>
              </a:extLst>
            </p:cNvPr>
            <p:cNvSpPr txBox="1"/>
            <p:nvPr/>
          </p:nvSpPr>
          <p:spPr>
            <a:xfrm>
              <a:off x="682172" y="370551"/>
              <a:ext cx="3715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Arial Rounded MT Bold" panose="020F0704030504030204" pitchFamily="34" charset="0"/>
                </a:rPr>
                <a:t>Feature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20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ED441E-C82B-43AD-8FA2-2D48809FB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05" y="4064003"/>
            <a:ext cx="10033330" cy="21998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B101BA-1DE0-4A64-A5ED-9D135FFB8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247" y="1095282"/>
            <a:ext cx="9465846" cy="23627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23180D-87CE-43BD-8FA1-C9A0D36A23D3}"/>
              </a:ext>
            </a:extLst>
          </p:cNvPr>
          <p:cNvCxnSpPr>
            <a:cxnSpLocks/>
          </p:cNvCxnSpPr>
          <p:nvPr/>
        </p:nvCxnSpPr>
        <p:spPr>
          <a:xfrm>
            <a:off x="12035971" y="3458028"/>
            <a:ext cx="0" cy="60597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Left-Up 7">
            <a:extLst>
              <a:ext uri="{FF2B5EF4-FFF2-40B4-BE49-F238E27FC236}">
                <a16:creationId xmlns:a16="http://schemas.microsoft.com/office/drawing/2014/main" id="{092B8DCE-AB56-490A-AAFD-55CFFDA5522F}"/>
              </a:ext>
            </a:extLst>
          </p:cNvPr>
          <p:cNvSpPr/>
          <p:nvPr/>
        </p:nvSpPr>
        <p:spPr>
          <a:xfrm rot="16451487">
            <a:off x="9455929" y="1712188"/>
            <a:ext cx="498609" cy="3919852"/>
          </a:xfrm>
          <a:prstGeom prst="leftUpArrow">
            <a:avLst>
              <a:gd name="adj1" fmla="val 21853"/>
              <a:gd name="adj2" fmla="val 15920"/>
              <a:gd name="adj3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96387-723E-4595-B59A-C4684A66B65C}"/>
              </a:ext>
            </a:extLst>
          </p:cNvPr>
          <p:cNvSpPr/>
          <p:nvPr/>
        </p:nvSpPr>
        <p:spPr>
          <a:xfrm>
            <a:off x="5591629" y="1095281"/>
            <a:ext cx="2380342" cy="2362747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9C3117-1052-4602-A72A-D06F0785B7CD}"/>
              </a:ext>
            </a:extLst>
          </p:cNvPr>
          <p:cNvSpPr/>
          <p:nvPr/>
        </p:nvSpPr>
        <p:spPr>
          <a:xfrm>
            <a:off x="11678137" y="1095280"/>
            <a:ext cx="602956" cy="2362746"/>
          </a:xfrm>
          <a:prstGeom prst="rect">
            <a:avLst/>
          </a:prstGeom>
          <a:solidFill>
            <a:srgbClr val="7030A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0B33F6-1F28-49DE-AF5F-CDC795779EE4}"/>
              </a:ext>
            </a:extLst>
          </p:cNvPr>
          <p:cNvSpPr/>
          <p:nvPr/>
        </p:nvSpPr>
        <p:spPr>
          <a:xfrm>
            <a:off x="11818260" y="4064003"/>
            <a:ext cx="746576" cy="2199821"/>
          </a:xfrm>
          <a:prstGeom prst="rect">
            <a:avLst/>
          </a:prstGeom>
          <a:solidFill>
            <a:srgbClr val="7030A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71ABFB-1D36-4C66-8BCA-98A05CF85484}"/>
              </a:ext>
            </a:extLst>
          </p:cNvPr>
          <p:cNvSpPr/>
          <p:nvPr/>
        </p:nvSpPr>
        <p:spPr>
          <a:xfrm>
            <a:off x="11071682" y="4064003"/>
            <a:ext cx="746577" cy="2199821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5D410C-E2AC-44B0-95EB-F13A68790572}"/>
              </a:ext>
            </a:extLst>
          </p:cNvPr>
          <p:cNvGrpSpPr/>
          <p:nvPr/>
        </p:nvGrpSpPr>
        <p:grpSpPr>
          <a:xfrm>
            <a:off x="332330" y="268655"/>
            <a:ext cx="3836299" cy="639908"/>
            <a:chOff x="560929" y="315617"/>
            <a:chExt cx="3836299" cy="63990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2DC5E2-E02A-4608-A3A2-0BA9CC0D4CF7}"/>
                </a:ext>
              </a:extLst>
            </p:cNvPr>
            <p:cNvCxnSpPr>
              <a:cxnSpLocks/>
            </p:cNvCxnSpPr>
            <p:nvPr/>
          </p:nvCxnSpPr>
          <p:spPr>
            <a:xfrm>
              <a:off x="560929" y="315617"/>
              <a:ext cx="0" cy="6399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/>
              </a:glow>
              <a:outerShdw blurRad="50800" dist="50800" dir="5400000" sx="104000" sy="104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67F129-A5DB-4A04-84C1-84A81B785C23}"/>
                </a:ext>
              </a:extLst>
            </p:cNvPr>
            <p:cNvSpPr txBox="1"/>
            <p:nvPr/>
          </p:nvSpPr>
          <p:spPr>
            <a:xfrm>
              <a:off x="682172" y="370551"/>
              <a:ext cx="3715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Arial Rounded MT Bold" panose="020F0704030504030204" pitchFamily="34" charset="0"/>
                </a:rPr>
                <a:t>Feature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388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F6FF3D-0DC0-4F08-9879-55D9A8DB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1426125"/>
            <a:ext cx="3666073" cy="1285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0E5B48-12B0-4425-B5AD-F258287AA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363" y="1429042"/>
            <a:ext cx="4156541" cy="19999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071809-8728-46A6-AD2C-A8A09D881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0592" y="1423395"/>
            <a:ext cx="3925716" cy="1932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CF763C-7C02-4BEC-BECC-0C36972CA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609" y="4500723"/>
            <a:ext cx="6359983" cy="2190808"/>
          </a:xfrm>
          <a:prstGeom prst="rect">
            <a:avLst/>
          </a:prstGeom>
        </p:spPr>
      </p:pic>
      <p:sp>
        <p:nvSpPr>
          <p:cNvPr id="12" name="Arrow: Left-Up 11">
            <a:extLst>
              <a:ext uri="{FF2B5EF4-FFF2-40B4-BE49-F238E27FC236}">
                <a16:creationId xmlns:a16="http://schemas.microsoft.com/office/drawing/2014/main" id="{13405E54-0E31-4D74-B637-846ED50C7791}"/>
              </a:ext>
            </a:extLst>
          </p:cNvPr>
          <p:cNvSpPr/>
          <p:nvPr/>
        </p:nvSpPr>
        <p:spPr>
          <a:xfrm>
            <a:off x="10266592" y="3356240"/>
            <a:ext cx="506638" cy="2347875"/>
          </a:xfrm>
          <a:prstGeom prst="leftUpArrow">
            <a:avLst>
              <a:gd name="adj1" fmla="val 0"/>
              <a:gd name="adj2" fmla="val 15920"/>
              <a:gd name="adj3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FBB738-FF8E-41CF-81AA-85389D446251}"/>
              </a:ext>
            </a:extLst>
          </p:cNvPr>
          <p:cNvCxnSpPr>
            <a:cxnSpLocks/>
          </p:cNvCxnSpPr>
          <p:nvPr/>
        </p:nvCxnSpPr>
        <p:spPr>
          <a:xfrm>
            <a:off x="7202714" y="3429001"/>
            <a:ext cx="0" cy="1071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Left-Up 14">
            <a:extLst>
              <a:ext uri="{FF2B5EF4-FFF2-40B4-BE49-F238E27FC236}">
                <a16:creationId xmlns:a16="http://schemas.microsoft.com/office/drawing/2014/main" id="{F170269C-2C33-4662-9570-D844CC8220F2}"/>
              </a:ext>
            </a:extLst>
          </p:cNvPr>
          <p:cNvSpPr/>
          <p:nvPr/>
        </p:nvSpPr>
        <p:spPr>
          <a:xfrm flipH="1">
            <a:off x="3200372" y="2708010"/>
            <a:ext cx="600601" cy="2996105"/>
          </a:xfrm>
          <a:prstGeom prst="leftUpArrow">
            <a:avLst>
              <a:gd name="adj1" fmla="val 0"/>
              <a:gd name="adj2" fmla="val 15920"/>
              <a:gd name="adj3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6664C3-E8A2-45EE-8CB6-F1AB24A208F0}"/>
              </a:ext>
            </a:extLst>
          </p:cNvPr>
          <p:cNvGrpSpPr/>
          <p:nvPr/>
        </p:nvGrpSpPr>
        <p:grpSpPr>
          <a:xfrm>
            <a:off x="332330" y="268655"/>
            <a:ext cx="3490820" cy="639908"/>
            <a:chOff x="560929" y="315617"/>
            <a:chExt cx="3490820" cy="63990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72F4C84-5E10-4C74-9A51-FD7C7C0A94DA}"/>
                </a:ext>
              </a:extLst>
            </p:cNvPr>
            <p:cNvCxnSpPr>
              <a:cxnSpLocks/>
            </p:cNvCxnSpPr>
            <p:nvPr/>
          </p:nvCxnSpPr>
          <p:spPr>
            <a:xfrm>
              <a:off x="560929" y="315617"/>
              <a:ext cx="0" cy="6399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/>
              </a:glow>
              <a:outerShdw blurRad="50800" dist="50800" dir="5400000" sx="104000" sy="104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1FC248-DF21-43B4-886C-8D62B406D7EF}"/>
                </a:ext>
              </a:extLst>
            </p:cNvPr>
            <p:cNvSpPr txBox="1"/>
            <p:nvPr/>
          </p:nvSpPr>
          <p:spPr>
            <a:xfrm>
              <a:off x="682172" y="370551"/>
              <a:ext cx="33695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Arial Rounded MT Bold" panose="020F0704030504030204" pitchFamily="34" charset="0"/>
                </a:rPr>
                <a:t>Creations of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307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607864-D8C4-4F46-84E3-7DE5856A1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599" y="1422400"/>
            <a:ext cx="9012001" cy="54356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E3B87C2-190A-4385-831E-CFD055C36C38}"/>
              </a:ext>
            </a:extLst>
          </p:cNvPr>
          <p:cNvGrpSpPr/>
          <p:nvPr/>
        </p:nvGrpSpPr>
        <p:grpSpPr>
          <a:xfrm>
            <a:off x="332330" y="268655"/>
            <a:ext cx="3836299" cy="639908"/>
            <a:chOff x="560929" y="315617"/>
            <a:chExt cx="3836299" cy="6399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D08EF8-D5E4-42CD-A6BF-28E873AE8987}"/>
                </a:ext>
              </a:extLst>
            </p:cNvPr>
            <p:cNvCxnSpPr>
              <a:cxnSpLocks/>
            </p:cNvCxnSpPr>
            <p:nvPr/>
          </p:nvCxnSpPr>
          <p:spPr>
            <a:xfrm>
              <a:off x="560929" y="315617"/>
              <a:ext cx="0" cy="6399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/>
              </a:glow>
              <a:outerShdw blurRad="50800" dist="50800" dir="5400000" sx="104000" sy="104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CE1E59-61EA-4706-A9A5-15B96E7100D3}"/>
                </a:ext>
              </a:extLst>
            </p:cNvPr>
            <p:cNvSpPr txBox="1"/>
            <p:nvPr/>
          </p:nvSpPr>
          <p:spPr>
            <a:xfrm>
              <a:off x="682172" y="370551"/>
              <a:ext cx="3715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Arial Rounded MT Bold" panose="020F0704030504030204" pitchFamily="34" charset="0"/>
                </a:rPr>
                <a:t>Feature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689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612971F-4FE9-4A84-9EEE-2B5545AC3361}"/>
              </a:ext>
            </a:extLst>
          </p:cNvPr>
          <p:cNvGrpSpPr/>
          <p:nvPr/>
        </p:nvGrpSpPr>
        <p:grpSpPr>
          <a:xfrm>
            <a:off x="6330034" y="2512725"/>
            <a:ext cx="7803347" cy="4160837"/>
            <a:chOff x="3948386" y="580496"/>
            <a:chExt cx="7803347" cy="416083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23317CD-2CEC-4F91-9099-FB2E2EF0A151}"/>
                </a:ext>
              </a:extLst>
            </p:cNvPr>
            <p:cNvGrpSpPr/>
            <p:nvPr/>
          </p:nvGrpSpPr>
          <p:grpSpPr>
            <a:xfrm>
              <a:off x="3948386" y="580496"/>
              <a:ext cx="7795679" cy="4160837"/>
              <a:chOff x="3948386" y="580496"/>
              <a:chExt cx="7795679" cy="416083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02BDF5B-5672-4343-BC50-1B6975148795}"/>
                  </a:ext>
                </a:extLst>
              </p:cNvPr>
              <p:cNvGrpSpPr/>
              <p:nvPr/>
            </p:nvGrpSpPr>
            <p:grpSpPr>
              <a:xfrm>
                <a:off x="3948386" y="580496"/>
                <a:ext cx="7795679" cy="4160837"/>
                <a:chOff x="3826944" y="619065"/>
                <a:chExt cx="7795679" cy="4160837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105B3632-B8C1-4CD0-9170-48E9EE34A7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34742"/>
                <a:stretch/>
              </p:blipFill>
              <p:spPr>
                <a:xfrm>
                  <a:off x="3826944" y="619065"/>
                  <a:ext cx="7795679" cy="4160837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8DA7A5C9-5591-458B-9D75-3FD415D1EF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18400" y="1083733"/>
                  <a:ext cx="469777" cy="2009600"/>
                </a:xfrm>
                <a:prstGeom prst="rect">
                  <a:avLst/>
                </a:prstGeom>
              </p:spPr>
            </p:pic>
          </p:grp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A40F7D8-E14D-4FFB-9ED3-6DC8029A38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6226" y="1199420"/>
                <a:ext cx="469777" cy="2366953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4D83C28-9830-4D26-8C37-E18A3D79C6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2610" y="1041024"/>
                <a:ext cx="564900" cy="2683744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031E18A4-06C8-4260-B306-DC0BCEF72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13707" y="2096084"/>
                <a:ext cx="693424" cy="1692770"/>
              </a:xfrm>
              <a:prstGeom prst="rect">
                <a:avLst/>
              </a:prstGeom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5DFBA8-7617-41D0-947B-5EC9016F2036}"/>
                </a:ext>
              </a:extLst>
            </p:cNvPr>
            <p:cNvSpPr/>
            <p:nvPr/>
          </p:nvSpPr>
          <p:spPr>
            <a:xfrm>
              <a:off x="6013217" y="4097867"/>
              <a:ext cx="5738516" cy="643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2E6A66F-378B-40A3-8590-FE1C8DDEBD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19" y="2676525"/>
            <a:ext cx="5649004" cy="385387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2E07515-CC39-42CD-82FD-CA645AB16711}"/>
              </a:ext>
            </a:extLst>
          </p:cNvPr>
          <p:cNvGrpSpPr/>
          <p:nvPr/>
        </p:nvGrpSpPr>
        <p:grpSpPr>
          <a:xfrm>
            <a:off x="332330" y="268655"/>
            <a:ext cx="6674447" cy="639908"/>
            <a:chOff x="560929" y="315617"/>
            <a:chExt cx="6674447" cy="63990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1C45770-747C-4BBF-897A-FDC45B38018D}"/>
                </a:ext>
              </a:extLst>
            </p:cNvPr>
            <p:cNvCxnSpPr>
              <a:cxnSpLocks/>
            </p:cNvCxnSpPr>
            <p:nvPr/>
          </p:nvCxnSpPr>
          <p:spPr>
            <a:xfrm>
              <a:off x="560929" y="315617"/>
              <a:ext cx="0" cy="6399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/>
              </a:glow>
              <a:outerShdw blurRad="50800" dist="50800" dir="5400000" sx="104000" sy="104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C702F7-F1E2-489F-9E99-4B1CC364C983}"/>
                </a:ext>
              </a:extLst>
            </p:cNvPr>
            <p:cNvSpPr txBox="1"/>
            <p:nvPr/>
          </p:nvSpPr>
          <p:spPr>
            <a:xfrm>
              <a:off x="682172" y="370551"/>
              <a:ext cx="65532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Arial Rounded MT Bold" panose="020F0704030504030204" pitchFamily="34" charset="0"/>
                </a:rPr>
                <a:t>Top Tournament According to Era’s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15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B04DA0-DF0F-48E2-AF7A-B3F36D19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051" y="1491101"/>
            <a:ext cx="6417097" cy="521241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70C15A4-A2E0-4E83-A85D-AB261314B615}"/>
              </a:ext>
            </a:extLst>
          </p:cNvPr>
          <p:cNvGrpSpPr/>
          <p:nvPr/>
        </p:nvGrpSpPr>
        <p:grpSpPr>
          <a:xfrm>
            <a:off x="332330" y="268655"/>
            <a:ext cx="6674447" cy="639908"/>
            <a:chOff x="560929" y="315617"/>
            <a:chExt cx="6674447" cy="63990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B04ED0-A227-4A36-9D15-D8C60EC9816F}"/>
                </a:ext>
              </a:extLst>
            </p:cNvPr>
            <p:cNvCxnSpPr>
              <a:cxnSpLocks/>
            </p:cNvCxnSpPr>
            <p:nvPr/>
          </p:nvCxnSpPr>
          <p:spPr>
            <a:xfrm>
              <a:off x="560929" y="315617"/>
              <a:ext cx="0" cy="6399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/>
              </a:glow>
              <a:outerShdw blurRad="50800" dist="50800" dir="5400000" sx="104000" sy="104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76D79C-FB96-48D2-A2C8-36B413DD9BB0}"/>
                </a:ext>
              </a:extLst>
            </p:cNvPr>
            <p:cNvSpPr txBox="1"/>
            <p:nvPr/>
          </p:nvSpPr>
          <p:spPr>
            <a:xfrm>
              <a:off x="682172" y="370551"/>
              <a:ext cx="65532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Arial Rounded MT Bold" panose="020F0704030504030204" pitchFamily="34" charset="0"/>
                </a:rPr>
                <a:t>Top Tournament According to Era’s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415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D9B793-4647-48E2-B60A-0650A9D0D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614" y="1473518"/>
            <a:ext cx="8697972" cy="19070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2DE38A-E8C8-46F8-A560-2795BD2A1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480" y="4085380"/>
            <a:ext cx="6626239" cy="207958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5D4A607F-F407-47A2-BCFA-1981D38DB105}"/>
              </a:ext>
            </a:extLst>
          </p:cNvPr>
          <p:cNvSpPr/>
          <p:nvPr/>
        </p:nvSpPr>
        <p:spPr>
          <a:xfrm>
            <a:off x="11583762" y="1894700"/>
            <a:ext cx="1688100" cy="1064677"/>
          </a:xfrm>
          <a:prstGeom prst="lef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Original Table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54C39BAC-5E85-465C-9C83-E943DA38B8D7}"/>
              </a:ext>
            </a:extLst>
          </p:cNvPr>
          <p:cNvSpPr/>
          <p:nvPr/>
        </p:nvSpPr>
        <p:spPr>
          <a:xfrm>
            <a:off x="10739712" y="4592831"/>
            <a:ext cx="1688100" cy="1064677"/>
          </a:xfrm>
          <a:prstGeom prst="lef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Created Table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8AA610-DEEC-47A8-BD14-752E02576647}"/>
              </a:ext>
            </a:extLst>
          </p:cNvPr>
          <p:cNvSpPr/>
          <p:nvPr/>
        </p:nvSpPr>
        <p:spPr>
          <a:xfrm>
            <a:off x="143691" y="3474720"/>
            <a:ext cx="2743200" cy="3383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# Home_Team- No. of match played in home</a:t>
            </a:r>
          </a:p>
          <a:p>
            <a:r>
              <a:rPr lang="en-US" dirty="0"/>
              <a:t># Away_Team- No. of match played in away</a:t>
            </a:r>
          </a:p>
          <a:p>
            <a:r>
              <a:rPr lang="en-US" dirty="0"/>
              <a:t># Neutral_Team- No. of match played in neutral</a:t>
            </a:r>
          </a:p>
          <a:p>
            <a:r>
              <a:rPr lang="en-US" dirty="0"/>
              <a:t># Total- Total no. of matches played</a:t>
            </a:r>
          </a:p>
          <a:p>
            <a:r>
              <a:rPr lang="en-US" dirty="0"/>
              <a:t>#Total_wins- Total wins by a team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F37770-5482-4945-97DA-0F671E042AC1}"/>
              </a:ext>
            </a:extLst>
          </p:cNvPr>
          <p:cNvGrpSpPr/>
          <p:nvPr/>
        </p:nvGrpSpPr>
        <p:grpSpPr>
          <a:xfrm>
            <a:off x="332330" y="268655"/>
            <a:ext cx="2963496" cy="639908"/>
            <a:chOff x="560929" y="315617"/>
            <a:chExt cx="2963496" cy="63990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F8F971A-ADC8-4F32-880E-32AF1C194D9B}"/>
                </a:ext>
              </a:extLst>
            </p:cNvPr>
            <p:cNvCxnSpPr>
              <a:cxnSpLocks/>
            </p:cNvCxnSpPr>
            <p:nvPr/>
          </p:nvCxnSpPr>
          <p:spPr>
            <a:xfrm>
              <a:off x="560929" y="315617"/>
              <a:ext cx="0" cy="6399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/>
              </a:glow>
              <a:outerShdw blurRad="50800" dist="50800" dir="5400000" sx="104000" sy="104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0A9441-22D0-43D7-8199-6CF5F94BB01A}"/>
                </a:ext>
              </a:extLst>
            </p:cNvPr>
            <p:cNvSpPr txBox="1"/>
            <p:nvPr/>
          </p:nvSpPr>
          <p:spPr>
            <a:xfrm>
              <a:off x="682172" y="370551"/>
              <a:ext cx="28422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Arial Rounded MT Bold" panose="020F0704030504030204" pitchFamily="34" charset="0"/>
                </a:rPr>
                <a:t>Total Winning%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935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5231</TotalTime>
  <Words>369</Words>
  <Application>Microsoft Office PowerPoint</Application>
  <PresentationFormat>Custom</PresentationFormat>
  <Paragraphs>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Rounded MT Bold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mohak sehgal</dc:creator>
  <cp:lastModifiedBy>mohak sehgal</cp:lastModifiedBy>
  <cp:revision>67</cp:revision>
  <dcterms:created xsi:type="dcterms:W3CDTF">2019-09-06T19:36:01Z</dcterms:created>
  <dcterms:modified xsi:type="dcterms:W3CDTF">2019-10-25T09:26:06Z</dcterms:modified>
</cp:coreProperties>
</file>