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7" roundtripDataSignature="AMtx7miQtwARilFQRJGKj4I+tIsRr24W1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customschemas.google.com/relationships/presentationmetadata" Target="meta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5a744f1e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75a744f1e1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75a744f1e1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75a744f1e1_1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5a744f1e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75a744f1e1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5a744f1e1_1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75a744f1e1_1_8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5a744f1e1_1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75a744f1e1_1_8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5a744f1e1_1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75a744f1e1_1_6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 showMasterSp="0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/>
          <p:nvPr/>
        </p:nvSpPr>
        <p:spPr>
          <a:xfrm>
            <a:off x="411600" y="1656275"/>
            <a:ext cx="11368800" cy="3510600"/>
          </a:xfrm>
          <a:prstGeom prst="rect">
            <a:avLst/>
          </a:prstGeom>
          <a:blipFill rotWithShape="1">
            <a:blip r:embed="rId2">
              <a:alphaModFix amt="85000"/>
            </a:blip>
            <a:tile algn="ctr" flip="xy" tx="0" sx="92002" ty="-704850" sy="89002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13"/>
          <p:cNvSpPr txBox="1"/>
          <p:nvPr>
            <p:ph type="ctrTitle"/>
          </p:nvPr>
        </p:nvSpPr>
        <p:spPr>
          <a:xfrm>
            <a:off x="1382210" y="1911148"/>
            <a:ext cx="9966900" cy="303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Font typeface="Rockwell"/>
              <a:buNone/>
              <a:defRPr sz="96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3"/>
          <p:cNvSpPr txBox="1"/>
          <p:nvPr>
            <p:ph idx="10" type="dt"/>
          </p:nvPr>
        </p:nvSpPr>
        <p:spPr>
          <a:xfrm>
            <a:off x="7202424" y="5418546"/>
            <a:ext cx="327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l" type="vertTx">
  <p:cSld name="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2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2"/>
          <p:cNvSpPr txBox="1"/>
          <p:nvPr>
            <p:ph idx="1" type="body"/>
          </p:nvPr>
        </p:nvSpPr>
        <p:spPr>
          <a:xfrm rot="5400000">
            <a:off x="4073652" y="-882396"/>
            <a:ext cx="4050792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indent="-325755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indent="-325755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indent="-325754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indent="-325754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indent="-325754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indent="-325754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indent="-325754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/>
        </p:txBody>
      </p:sp>
      <p:sp>
        <p:nvSpPr>
          <p:cNvPr id="85" name="Google Shape;85;p22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2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2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o e Título Vertical" type="vertTitleAndTx">
  <p:cSld name="VERTICAL_TITLE_AND_VERTICAL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/>
          <p:nvPr>
            <p:ph type="title"/>
          </p:nvPr>
        </p:nvSpPr>
        <p:spPr>
          <a:xfrm rot="5400000">
            <a:off x="7181850" y="2076450"/>
            <a:ext cx="5638800" cy="255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3"/>
          <p:cNvSpPr txBox="1"/>
          <p:nvPr>
            <p:ph idx="1" type="body"/>
          </p:nvPr>
        </p:nvSpPr>
        <p:spPr>
          <a:xfrm rot="5400000">
            <a:off x="2000250" y="-400050"/>
            <a:ext cx="5638800" cy="75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indent="-325755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indent="-325755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indent="-325754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indent="-325754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indent="-325754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indent="-325754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indent="-325754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/>
        </p:txBody>
      </p:sp>
      <p:sp>
        <p:nvSpPr>
          <p:cNvPr id="91" name="Google Shape;91;p23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3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4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4"/>
          <p:cNvSpPr txBox="1"/>
          <p:nvPr>
            <p:ph idx="1" type="body"/>
          </p:nvPr>
        </p:nvSpPr>
        <p:spPr>
          <a:xfrm>
            <a:off x="1069848" y="2221983"/>
            <a:ext cx="10058400" cy="40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indent="-325755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indent="-325755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indent="-325754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indent="-325754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indent="-325754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indent="-325754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indent="-325754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/>
        </p:txBody>
      </p:sp>
      <p:sp>
        <p:nvSpPr>
          <p:cNvPr id="23" name="Google Shape;23;p14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4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 showMasterSp="0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5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rotWithShape="1">
            <a:blip r:embed="rId2">
              <a:alphaModFix amt="85000"/>
            </a:blip>
            <a:tile algn="ctr" flip="xy" tx="0" sx="92000" ty="-70485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15"/>
          <p:cNvSpPr txBox="1"/>
          <p:nvPr>
            <p:ph type="title"/>
          </p:nvPr>
        </p:nvSpPr>
        <p:spPr>
          <a:xfrm>
            <a:off x="2167128" y="1225296"/>
            <a:ext cx="9281160" cy="3520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Rockwell"/>
              <a:buNone/>
              <a:defRPr b="0" sz="8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5"/>
          <p:cNvSpPr txBox="1"/>
          <p:nvPr>
            <p:ph idx="1" type="body"/>
          </p:nvPr>
        </p:nvSpPr>
        <p:spPr>
          <a:xfrm>
            <a:off x="2165774" y="5020056"/>
            <a:ext cx="905256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5"/>
          <p:cNvSpPr txBox="1"/>
          <p:nvPr>
            <p:ph idx="10" type="dt"/>
          </p:nvPr>
        </p:nvSpPr>
        <p:spPr>
          <a:xfrm>
            <a:off x="8593667" y="6272784"/>
            <a:ext cx="2644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1" type="ftr"/>
          </p:nvPr>
        </p:nvSpPr>
        <p:spPr>
          <a:xfrm>
            <a:off x="2182708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2" name="Google Shape;32;p15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33" name="Google Shape;33;p15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0" sx="85000" ty="0" sy="85000"/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15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15"/>
          <p:cNvSpPr txBox="1"/>
          <p:nvPr>
            <p:ph idx="12" type="sldNum"/>
          </p:nvPr>
        </p:nvSpPr>
        <p:spPr>
          <a:xfrm>
            <a:off x="843702" y="2506133"/>
            <a:ext cx="1188298" cy="720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1" sz="2800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algn="ctr">
              <a:spcBef>
                <a:spcPts val="0"/>
              </a:spcBef>
              <a:buNone/>
              <a:defRPr b="1" sz="2800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algn="ctr">
              <a:spcBef>
                <a:spcPts val="0"/>
              </a:spcBef>
              <a:buNone/>
              <a:defRPr b="1" sz="2800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algn="ctr">
              <a:spcBef>
                <a:spcPts val="0"/>
              </a:spcBef>
              <a:buNone/>
              <a:defRPr b="1" sz="2800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algn="ctr">
              <a:spcBef>
                <a:spcPts val="0"/>
              </a:spcBef>
              <a:buNone/>
              <a:defRPr b="1" sz="2800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algn="ctr">
              <a:spcBef>
                <a:spcPts val="0"/>
              </a:spcBef>
              <a:buNone/>
              <a:defRPr b="1" sz="2800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algn="ctr">
              <a:spcBef>
                <a:spcPts val="0"/>
              </a:spcBef>
              <a:buNone/>
              <a:defRPr b="1" sz="2800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algn="ctr">
              <a:spcBef>
                <a:spcPts val="0"/>
              </a:spcBef>
              <a:buNone/>
              <a:defRPr b="1" sz="2800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algn="ctr">
              <a:spcBef>
                <a:spcPts val="0"/>
              </a:spcBef>
              <a:buNone/>
              <a:defRPr b="1" sz="2800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s Partes de Conteúdo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" type="body"/>
          </p:nvPr>
        </p:nvSpPr>
        <p:spPr>
          <a:xfrm>
            <a:off x="1069848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indent="-31496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indent="-31496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indent="-31496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indent="-31496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indent="-31496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indent="-31495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indent="-314959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/>
        </p:txBody>
      </p:sp>
      <p:sp>
        <p:nvSpPr>
          <p:cNvPr id="39" name="Google Shape;39;p16"/>
          <p:cNvSpPr txBox="1"/>
          <p:nvPr>
            <p:ph idx="2" type="body"/>
          </p:nvPr>
        </p:nvSpPr>
        <p:spPr>
          <a:xfrm>
            <a:off x="6364224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indent="-31496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indent="-31496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indent="-31496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indent="-31496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indent="-31496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indent="-31495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indent="-314959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/>
        </p:txBody>
      </p:sp>
      <p:sp>
        <p:nvSpPr>
          <p:cNvPr id="40" name="Google Shape;40;p16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6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ção" type="twoTxTwoObj">
  <p:cSld name="TWO_OBJECTS_WITH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7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7"/>
          <p:cNvSpPr txBox="1"/>
          <p:nvPr>
            <p:ph idx="1" type="body"/>
          </p:nvPr>
        </p:nvSpPr>
        <p:spPr>
          <a:xfrm>
            <a:off x="1066800" y="2048256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b="1" sz="2000">
                <a:solidFill>
                  <a:srgbClr val="9E361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None/>
              <a:defRPr b="1" sz="1600"/>
            </a:lvl9pPr>
          </a:lstStyle>
          <a:p/>
        </p:txBody>
      </p:sp>
      <p:sp>
        <p:nvSpPr>
          <p:cNvPr id="46" name="Google Shape;46;p17"/>
          <p:cNvSpPr txBox="1"/>
          <p:nvPr>
            <p:ph idx="2" type="body"/>
          </p:nvPr>
        </p:nvSpPr>
        <p:spPr>
          <a:xfrm>
            <a:off x="1069848" y="2743200"/>
            <a:ext cx="475488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indent="-31496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indent="-31496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indent="-31496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indent="-31496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indent="-31496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indent="-31495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indent="-314959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/>
        </p:txBody>
      </p:sp>
      <p:sp>
        <p:nvSpPr>
          <p:cNvPr id="47" name="Google Shape;47;p17"/>
          <p:cNvSpPr txBox="1"/>
          <p:nvPr>
            <p:ph idx="3" type="body"/>
          </p:nvPr>
        </p:nvSpPr>
        <p:spPr>
          <a:xfrm>
            <a:off x="6364224" y="2048256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b="1" sz="2000">
                <a:solidFill>
                  <a:srgbClr val="9E361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None/>
              <a:defRPr b="1" sz="1600"/>
            </a:lvl9pPr>
          </a:lstStyle>
          <a:p/>
        </p:txBody>
      </p:sp>
      <p:sp>
        <p:nvSpPr>
          <p:cNvPr id="48" name="Google Shape;48;p17"/>
          <p:cNvSpPr txBox="1"/>
          <p:nvPr>
            <p:ph idx="4" type="body"/>
          </p:nvPr>
        </p:nvSpPr>
        <p:spPr>
          <a:xfrm>
            <a:off x="6364224" y="2743200"/>
            <a:ext cx="475488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indent="-31496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indent="-31496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indent="-31496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indent="-31496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indent="-31496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indent="-31495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indent="-314959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/>
        </p:txBody>
      </p:sp>
      <p:sp>
        <p:nvSpPr>
          <p:cNvPr id="49" name="Google Shape;49;p17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7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7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mente Título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8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8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9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9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com Legenda" showMasterSp="0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algn="ctr" flip="xy" tx="0" sx="92000" ty="-70485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20"/>
          <p:cNvSpPr txBox="1"/>
          <p:nvPr>
            <p:ph type="title"/>
          </p:nvPr>
        </p:nvSpPr>
        <p:spPr>
          <a:xfrm>
            <a:off x="8549640" y="685800"/>
            <a:ext cx="3200400" cy="17373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ckwell"/>
              <a:buNone/>
              <a:defRPr b="1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0"/>
          <p:cNvSpPr txBox="1"/>
          <p:nvPr>
            <p:ph idx="1" type="body"/>
          </p:nvPr>
        </p:nvSpPr>
        <p:spPr>
          <a:xfrm>
            <a:off x="838200" y="685800"/>
            <a:ext cx="6711696" cy="5020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indent="-31496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indent="-31496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indent="-31496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indent="-31496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indent="-31496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indent="-31495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indent="-314959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/>
        </p:txBody>
      </p:sp>
      <p:sp>
        <p:nvSpPr>
          <p:cNvPr id="65" name="Google Shape;65;p20"/>
          <p:cNvSpPr txBox="1"/>
          <p:nvPr>
            <p:ph idx="2" type="body"/>
          </p:nvPr>
        </p:nvSpPr>
        <p:spPr>
          <a:xfrm>
            <a:off x="8549640" y="2423160"/>
            <a:ext cx="320040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9E361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5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765"/>
              <a:buNone/>
              <a:defRPr sz="900"/>
            </a:lvl9pPr>
          </a:lstStyle>
          <a:p/>
        </p:txBody>
      </p:sp>
      <p:sp>
        <p:nvSpPr>
          <p:cNvPr id="66" name="Google Shape;66;p20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68" name="Google Shape;68;p20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69" name="Google Shape;69;p20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50800" sx="85000" ty="0" sy="85000"/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2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" name="Google Shape;71;p20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com Legenda" showMasterSp="0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1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algn="ctr" flip="xy" tx="0" sx="92000" ty="-70485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21"/>
          <p:cNvSpPr txBox="1"/>
          <p:nvPr>
            <p:ph type="title"/>
          </p:nvPr>
        </p:nvSpPr>
        <p:spPr>
          <a:xfrm>
            <a:off x="8549640" y="685800"/>
            <a:ext cx="3200400" cy="17373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ckwell"/>
              <a:buNone/>
              <a:defRPr b="1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1"/>
          <p:cNvSpPr/>
          <p:nvPr>
            <p:ph idx="2" type="pic"/>
          </p:nvPr>
        </p:nvSpPr>
        <p:spPr>
          <a:xfrm>
            <a:off x="0" y="0"/>
            <a:ext cx="8303740" cy="6858000"/>
          </a:xfrm>
          <a:prstGeom prst="rect">
            <a:avLst/>
          </a:prstGeom>
          <a:solidFill>
            <a:srgbClr val="E1DFDF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272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238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204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7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76" name="Google Shape;76;p21"/>
          <p:cNvSpPr txBox="1"/>
          <p:nvPr>
            <p:ph idx="1" type="body"/>
          </p:nvPr>
        </p:nvSpPr>
        <p:spPr>
          <a:xfrm>
            <a:off x="8549640" y="2423160"/>
            <a:ext cx="320040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9E361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5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765"/>
              <a:buNone/>
              <a:defRPr sz="900"/>
            </a:lvl9pPr>
          </a:lstStyle>
          <a:p/>
        </p:txBody>
      </p:sp>
      <p:sp>
        <p:nvSpPr>
          <p:cNvPr id="77" name="Google Shape;77;p21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8" name="Google Shape;78;p21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79" name="Google Shape;79;p21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50800" sx="85000" ty="0" sy="85000"/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21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" name="Google Shape;81;p21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2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  <a:defRPr b="0" i="0" sz="5400" u="none" cap="none" strike="noStrike">
                <a:latin typeface="Rockwell"/>
                <a:ea typeface="Rockwell"/>
                <a:cs typeface="Rockwell"/>
                <a:sym typeface="Rockwel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03362"/>
              </a:buClr>
              <a:buSzPts val="17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25755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1496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1496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1496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1496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1496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14959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14959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9" name="Google Shape;9;p12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grpSp>
        <p:nvGrpSpPr>
          <p:cNvPr id="10" name="Google Shape;10;p12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1" name="Google Shape;11;p12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1">
                <a:alphaModFix/>
              </a:blip>
              <a:tile algn="tl" flip="none" tx="50800" sx="85000" ty="0" sy="85000"/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12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" name="Google Shape;13;p12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4" name="Google Shape;14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260937" y="6086338"/>
            <a:ext cx="738000" cy="738000"/>
          </a:xfrm>
          <a:prstGeom prst="ellipse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ransition spd="slow">
    <p:push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"/>
          <p:cNvSpPr txBox="1"/>
          <p:nvPr>
            <p:ph type="ctrTitle"/>
          </p:nvPr>
        </p:nvSpPr>
        <p:spPr>
          <a:xfrm>
            <a:off x="1382210" y="1911148"/>
            <a:ext cx="9966900" cy="303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Font typeface="Rockwell"/>
              <a:buNone/>
            </a:pPr>
            <a:r>
              <a:rPr lang="pt-BR" sz="4000"/>
              <a:t>ANÁLISE E PROJETO DE SISTEMAS II</a:t>
            </a:r>
            <a:endParaRPr sz="400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Font typeface="Rockwell"/>
              <a:buNone/>
            </a:pPr>
            <a:r>
              <a:t/>
            </a:r>
            <a:endParaRPr sz="200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Font typeface="Rockwell"/>
              <a:buNone/>
            </a:pPr>
            <a:r>
              <a:rPr b="1" lang="pt-BR" sz="10000"/>
              <a:t>CLUB DANCE</a:t>
            </a:r>
            <a:endParaRPr b="1" sz="100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Font typeface="Rockwell"/>
              <a:buNone/>
            </a:pPr>
            <a:r>
              <a:t/>
            </a:r>
            <a:endParaRPr b="1" sz="200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Font typeface="Rockwell"/>
              <a:buNone/>
            </a:pPr>
            <a:r>
              <a:rPr b="1" lang="pt-BR" sz="3000"/>
              <a:t>sistema de gerenciamente</a:t>
            </a:r>
            <a:br>
              <a:rPr b="1" lang="pt-BR" sz="5500"/>
            </a:br>
            <a:endParaRPr sz="5500"/>
          </a:p>
        </p:txBody>
      </p:sp>
      <p:sp>
        <p:nvSpPr>
          <p:cNvPr id="99" name="Google Shape;99;p1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0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Arial"/>
              <a:buNone/>
            </a:pPr>
            <a:br>
              <a:rPr b="0" i="0" lang="pt-BR" sz="1800" u="none" cap="none" strike="noStrik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ckwel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101" name="Google Shape;101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69722" y="4052803"/>
            <a:ext cx="2401800" cy="24018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5a744f1e1_0_0"/>
          <p:cNvSpPr txBox="1"/>
          <p:nvPr>
            <p:ph type="title"/>
          </p:nvPr>
        </p:nvSpPr>
        <p:spPr>
          <a:xfrm>
            <a:off x="1069848" y="484632"/>
            <a:ext cx="10058400" cy="160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600"/>
              <a:buFont typeface="Rockwell"/>
              <a:buNone/>
            </a:pPr>
            <a:r>
              <a:rPr lang="pt-BR" sz="4000"/>
              <a:t>OBJETIVO E </a:t>
            </a:r>
            <a:r>
              <a:rPr lang="pt-BR" sz="4000"/>
              <a:t>BENEFÍCIO</a:t>
            </a:r>
            <a:r>
              <a:rPr lang="pt-BR" sz="4000"/>
              <a:t> DO SISTEMA</a:t>
            </a:r>
            <a:endParaRPr sz="4000"/>
          </a:p>
        </p:txBody>
      </p:sp>
      <p:sp>
        <p:nvSpPr>
          <p:cNvPr id="158" name="Google Shape;158;g75a744f1e1_0_0"/>
          <p:cNvSpPr txBox="1"/>
          <p:nvPr>
            <p:ph idx="1" type="body"/>
          </p:nvPr>
        </p:nvSpPr>
        <p:spPr>
          <a:xfrm>
            <a:off x="1069848" y="2221983"/>
            <a:ext cx="10058400" cy="40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b="1" lang="pt-BR"/>
              <a:t>Gerenciar;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b="1" lang="pt-BR"/>
              <a:t>Agilidade;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b="1" lang="pt-BR"/>
              <a:t>Maior rentabilidade (lucro);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b="1" lang="pt-BR"/>
              <a:t>Venda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75a744f1e1_1_23"/>
          <p:cNvSpPr txBox="1"/>
          <p:nvPr/>
        </p:nvSpPr>
        <p:spPr>
          <a:xfrm>
            <a:off x="1255925" y="149650"/>
            <a:ext cx="9518700" cy="11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600">
                <a:latin typeface="Rockwell"/>
                <a:ea typeface="Rockwell"/>
                <a:cs typeface="Rockwell"/>
                <a:sym typeface="Rockwell"/>
              </a:rPr>
              <a:t>Termo SQA</a:t>
            </a:r>
            <a:endParaRPr sz="6600"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164" name="Google Shape;164;g75a744f1e1_1_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7925" y="1260250"/>
            <a:ext cx="9126947" cy="5292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g75a744f1e1_1_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55588" y="1260250"/>
            <a:ext cx="9439275" cy="610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1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Font typeface="Rockwell"/>
              <a:buNone/>
            </a:pPr>
            <a:r>
              <a:rPr lang="pt-BR" sz="6600"/>
              <a:t>INTEGRANTES DO GRUPO</a:t>
            </a:r>
            <a:endParaRPr/>
          </a:p>
        </p:txBody>
      </p:sp>
      <p:sp>
        <p:nvSpPr>
          <p:cNvPr id="171" name="Google Shape;171;p11"/>
          <p:cNvSpPr txBox="1"/>
          <p:nvPr>
            <p:ph idx="1" type="body"/>
          </p:nvPr>
        </p:nvSpPr>
        <p:spPr>
          <a:xfrm>
            <a:off x="1069848" y="2221983"/>
            <a:ext cx="10058400" cy="40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720"/>
              <a:buChar char="▪"/>
            </a:pPr>
            <a:r>
              <a:rPr lang="pt-BR"/>
              <a:t> </a:t>
            </a:r>
            <a:r>
              <a:rPr b="1" lang="pt-BR" sz="3200"/>
              <a:t>Amanda - </a:t>
            </a:r>
            <a:endParaRPr b="1" sz="3200"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720"/>
              <a:buChar char="▪"/>
            </a:pPr>
            <a:r>
              <a:rPr b="1" lang="pt-BR" sz="3200"/>
              <a:t>Gildevan -  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720"/>
              <a:buChar char="▪"/>
            </a:pPr>
            <a:r>
              <a:rPr b="1" lang="pt-BR" sz="3200"/>
              <a:t>Mario - 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720"/>
              <a:buChar char="▪"/>
            </a:pPr>
            <a:r>
              <a:rPr b="1" lang="pt-BR" sz="3200"/>
              <a:t>Mohamed Lakkis - 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720"/>
              <a:buChar char="▪"/>
            </a:pPr>
            <a:r>
              <a:rPr b="1" lang="pt-BR" sz="3200"/>
              <a:t>Laiane - 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720"/>
              <a:buChar char="▪"/>
            </a:pPr>
            <a:r>
              <a:rPr b="1" lang="pt-BR" sz="3200"/>
              <a:t>Samuel - 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"/>
          <p:cNvSpPr txBox="1"/>
          <p:nvPr>
            <p:ph type="title"/>
          </p:nvPr>
        </p:nvSpPr>
        <p:spPr>
          <a:xfrm>
            <a:off x="1185525" y="0"/>
            <a:ext cx="10058400" cy="10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600"/>
              <a:buFont typeface="Rockwell"/>
              <a:buNone/>
            </a:pPr>
            <a:r>
              <a:rPr lang="pt-BR" sz="6600"/>
              <a:t>EPAS</a:t>
            </a:r>
            <a:endParaRPr/>
          </a:p>
        </p:txBody>
      </p:sp>
      <p:sp>
        <p:nvSpPr>
          <p:cNvPr id="107" name="Google Shape;107;p2"/>
          <p:cNvSpPr txBox="1"/>
          <p:nvPr>
            <p:ph idx="1" type="body"/>
          </p:nvPr>
        </p:nvSpPr>
        <p:spPr>
          <a:xfrm>
            <a:off x="1069848" y="2221983"/>
            <a:ext cx="10058400" cy="40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893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4000"/>
              <a:buChar char="▪"/>
            </a:pPr>
            <a:r>
              <a:rPr lang="pt-BR" sz="4000"/>
              <a:t>Entradas são emitidas no sistema;</a:t>
            </a:r>
            <a:endParaRPr sz="4000"/>
          </a:p>
          <a:p>
            <a:pPr indent="-32893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4000"/>
              <a:buChar char="▪"/>
            </a:pPr>
            <a:r>
              <a:rPr lang="pt-BR" sz="4000"/>
              <a:t>Todo processamento é realizado com internamente;</a:t>
            </a:r>
            <a:endParaRPr sz="4000"/>
          </a:p>
          <a:p>
            <a:pPr indent="-32893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4000"/>
              <a:buChar char="▪"/>
            </a:pPr>
            <a:r>
              <a:rPr lang="pt-BR" sz="4000"/>
              <a:t>Tudo é armazenado no banco de dados;</a:t>
            </a:r>
            <a:endParaRPr sz="4000"/>
          </a:p>
          <a:p>
            <a:pPr indent="-32893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4000"/>
              <a:buChar char="▪"/>
            </a:pPr>
            <a:r>
              <a:rPr lang="pt-BR" sz="4000"/>
              <a:t>Tudo que a ação de entrada e processamento gerou;</a:t>
            </a:r>
            <a:endParaRPr sz="4000"/>
          </a:p>
          <a:p>
            <a:pPr indent="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000"/>
          </a:p>
        </p:txBody>
      </p:sp>
      <p:pic>
        <p:nvPicPr>
          <p:cNvPr id="108" name="Google Shape;108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2053" y="795599"/>
            <a:ext cx="6547885" cy="606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"/>
          <p:cNvSpPr txBox="1"/>
          <p:nvPr>
            <p:ph type="title"/>
          </p:nvPr>
        </p:nvSpPr>
        <p:spPr>
          <a:xfrm>
            <a:off x="1444598" y="-227393"/>
            <a:ext cx="10058400" cy="160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600"/>
              <a:buFont typeface="Rockwell"/>
              <a:buNone/>
            </a:pPr>
            <a:r>
              <a:rPr lang="pt-BR" sz="4000"/>
              <a:t> RELATÓRIO DE CUSTO DO PROJETO </a:t>
            </a:r>
            <a:endParaRPr sz="4000"/>
          </a:p>
        </p:txBody>
      </p:sp>
      <p:sp>
        <p:nvSpPr>
          <p:cNvPr id="114" name="Google Shape;114;p3"/>
          <p:cNvSpPr txBox="1"/>
          <p:nvPr/>
        </p:nvSpPr>
        <p:spPr>
          <a:xfrm>
            <a:off x="890225" y="6231550"/>
            <a:ext cx="9495600" cy="11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115" name="Google Shape;115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4050" y="952586"/>
            <a:ext cx="9363900" cy="5545264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3"/>
          <p:cNvSpPr txBox="1"/>
          <p:nvPr/>
        </p:nvSpPr>
        <p:spPr>
          <a:xfrm>
            <a:off x="6248750" y="5218600"/>
            <a:ext cx="9518700" cy="11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>
                <a:latin typeface="Rockwell"/>
                <a:ea typeface="Rockwell"/>
                <a:cs typeface="Rockwell"/>
                <a:sym typeface="Rockwell"/>
              </a:rPr>
              <a:t>Custo Total: 73.849</a:t>
            </a:r>
            <a:endParaRPr sz="5000"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5a744f1e1_0_16"/>
          <p:cNvSpPr txBox="1"/>
          <p:nvPr>
            <p:ph idx="1" type="body"/>
          </p:nvPr>
        </p:nvSpPr>
        <p:spPr>
          <a:xfrm>
            <a:off x="1252173" y="1254283"/>
            <a:ext cx="10058400" cy="40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ckwell"/>
              <a:buChar char="▪"/>
            </a:pPr>
            <a:r>
              <a:rPr lang="pt-BR" sz="3000"/>
              <a:t>RN1 -  Será necessário criar um evento para definir os acontecimentos que serão realizados na casa noturna.</a:t>
            </a:r>
            <a:endParaRPr sz="3000"/>
          </a:p>
          <a:p>
            <a:pPr indent="-4191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Char char="▪"/>
            </a:pPr>
            <a:r>
              <a:rPr lang="pt-BR" sz="3000"/>
              <a:t>RN5 - Dentro do Evento será possível cadastrar a lista de clientes</a:t>
            </a:r>
            <a:endParaRPr sz="3000"/>
          </a:p>
          <a:p>
            <a:pPr indent="-4191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Char char="▪"/>
            </a:pPr>
            <a:r>
              <a:rPr lang="pt-BR" sz="3000"/>
              <a:t>RN8 - </a:t>
            </a:r>
            <a:r>
              <a:rPr lang="pt-BR" sz="3000">
                <a:solidFill>
                  <a:srgbClr val="000000"/>
                </a:solidFill>
              </a:rPr>
              <a:t>Todo o Produto deverá ser cadastrado no sistemas</a:t>
            </a:r>
            <a:endParaRPr sz="3000">
              <a:solidFill>
                <a:srgbClr val="000000"/>
              </a:solidFill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122" name="Google Shape;122;g75a744f1e1_0_16"/>
          <p:cNvSpPr txBox="1"/>
          <p:nvPr>
            <p:ph type="title"/>
          </p:nvPr>
        </p:nvSpPr>
        <p:spPr>
          <a:xfrm>
            <a:off x="1153998" y="-202568"/>
            <a:ext cx="10058400" cy="160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600"/>
              <a:buFont typeface="Rockwell"/>
              <a:buNone/>
            </a:pPr>
            <a:r>
              <a:rPr lang="pt-BR" sz="6600"/>
              <a:t>REGRAS DE NEGÓCIO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"/>
          <p:cNvSpPr txBox="1"/>
          <p:nvPr>
            <p:ph type="title"/>
          </p:nvPr>
        </p:nvSpPr>
        <p:spPr>
          <a:xfrm>
            <a:off x="1066798" y="-300743"/>
            <a:ext cx="10058400" cy="160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600"/>
              <a:buFont typeface="Rockwell"/>
              <a:buNone/>
            </a:pPr>
            <a:r>
              <a:rPr lang="pt-BR" sz="6000"/>
              <a:t>REQUISITOS FUNCIONAIS</a:t>
            </a:r>
            <a:endParaRPr sz="6000"/>
          </a:p>
        </p:txBody>
      </p:sp>
      <p:sp>
        <p:nvSpPr>
          <p:cNvPr id="128" name="Google Shape;128;p4"/>
          <p:cNvSpPr txBox="1"/>
          <p:nvPr>
            <p:ph idx="1" type="body"/>
          </p:nvPr>
        </p:nvSpPr>
        <p:spPr>
          <a:xfrm>
            <a:off x="1066800" y="1173299"/>
            <a:ext cx="10058400" cy="45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Char char="▪"/>
            </a:pPr>
            <a:r>
              <a:rPr lang="pt-BR" sz="2500">
                <a:solidFill>
                  <a:srgbClr val="000000"/>
                </a:solidFill>
              </a:rPr>
              <a:t>RNF1.1 Controle de Acesso</a:t>
            </a:r>
            <a:endParaRPr sz="2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rgbClr val="000000"/>
                </a:solidFill>
              </a:rPr>
              <a:t>Deverá conter os campos nome, local, data, hora de inicio, hora de termino e capacidade de pessoas, quantidade de ingressos para Normal e Vip e quantidade de ingressos camarote.</a:t>
            </a:r>
            <a:endParaRPr sz="2500">
              <a:solidFill>
                <a:srgbClr val="000000"/>
              </a:solidFill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Char char="▪"/>
            </a:pPr>
            <a:r>
              <a:rPr lang="pt-BR" sz="2500">
                <a:solidFill>
                  <a:srgbClr val="000000"/>
                </a:solidFill>
              </a:rPr>
              <a:t>RNF1.2 Controle de Acesso</a:t>
            </a:r>
            <a:endParaRPr sz="2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rgbClr val="000000"/>
                </a:solidFill>
              </a:rPr>
              <a:t>Apenas o administrador do sistema poderá cadastrar novos eventos</a:t>
            </a:r>
            <a:endParaRPr sz="2500">
              <a:solidFill>
                <a:srgbClr val="000000"/>
              </a:solidFill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Char char="▪"/>
            </a:pPr>
            <a:r>
              <a:rPr lang="pt-BR" sz="2500">
                <a:solidFill>
                  <a:srgbClr val="000000"/>
                </a:solidFill>
              </a:rPr>
              <a:t>RNF1.3 Design</a:t>
            </a:r>
            <a:endParaRPr sz="2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rgbClr val="000000"/>
                </a:solidFill>
              </a:rPr>
              <a:t>O Cadastrar Eventos deverá estar dentro da aba Eventos, contendo um botão no canto superior direito já dentro de Eventos.</a:t>
            </a:r>
            <a:endParaRPr sz="2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highlight>
                <a:srgbClr val="FFFFFF"/>
              </a:highlight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1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75a744f1e1_1_81"/>
          <p:cNvSpPr txBox="1"/>
          <p:nvPr>
            <p:ph type="title"/>
          </p:nvPr>
        </p:nvSpPr>
        <p:spPr>
          <a:xfrm>
            <a:off x="1066798" y="-300743"/>
            <a:ext cx="10058400" cy="160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600"/>
              <a:buFont typeface="Rockwell"/>
              <a:buNone/>
            </a:pPr>
            <a:r>
              <a:rPr lang="pt-BR" sz="6000"/>
              <a:t>REQUISITOS FUNCIONAIS</a:t>
            </a:r>
            <a:endParaRPr sz="6000"/>
          </a:p>
        </p:txBody>
      </p:sp>
      <p:sp>
        <p:nvSpPr>
          <p:cNvPr id="134" name="Google Shape;134;g75a744f1e1_1_81"/>
          <p:cNvSpPr txBox="1"/>
          <p:nvPr>
            <p:ph idx="1" type="body"/>
          </p:nvPr>
        </p:nvSpPr>
        <p:spPr>
          <a:xfrm>
            <a:off x="1066800" y="1173299"/>
            <a:ext cx="10058400" cy="45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Char char="▪"/>
            </a:pPr>
            <a:r>
              <a:rPr lang="pt-BR" sz="2500">
                <a:solidFill>
                  <a:srgbClr val="000000"/>
                </a:solidFill>
              </a:rPr>
              <a:t>RNF8.1 Controle de Acesso</a:t>
            </a:r>
            <a:endParaRPr sz="2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rgbClr val="000000"/>
                </a:solidFill>
              </a:rPr>
              <a:t>Deverá estar na aba de Estoque</a:t>
            </a:r>
            <a:endParaRPr sz="2500">
              <a:solidFill>
                <a:srgbClr val="000000"/>
              </a:solidFill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Char char="▪"/>
            </a:pPr>
            <a:r>
              <a:rPr lang="pt-BR" sz="2500">
                <a:solidFill>
                  <a:srgbClr val="000000"/>
                </a:solidFill>
              </a:rPr>
              <a:t>RNF8.2 Controle de Ingressos</a:t>
            </a:r>
            <a:endParaRPr sz="2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rgbClr val="000000"/>
                </a:solidFill>
              </a:rPr>
              <a:t>Para cadastrar o produto será </a:t>
            </a:r>
            <a:r>
              <a:rPr lang="pt-BR" sz="2500">
                <a:solidFill>
                  <a:srgbClr val="000000"/>
                </a:solidFill>
              </a:rPr>
              <a:t>necessário</a:t>
            </a:r>
            <a:r>
              <a:rPr lang="pt-BR" sz="2500">
                <a:solidFill>
                  <a:srgbClr val="000000"/>
                </a:solidFill>
              </a:rPr>
              <a:t> o Nome, Marca, Unidade de Medida, Margem de Lucro em Porcentagem e Status</a:t>
            </a:r>
            <a:endParaRPr sz="2500">
              <a:solidFill>
                <a:srgbClr val="000000"/>
              </a:solidFill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Char char="▪"/>
            </a:pPr>
            <a:r>
              <a:rPr lang="pt-BR" sz="2500">
                <a:solidFill>
                  <a:srgbClr val="000000"/>
                </a:solidFill>
              </a:rPr>
              <a:t>RNF8.3 Velocidade</a:t>
            </a:r>
            <a:endParaRPr sz="2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rgbClr val="000000"/>
                </a:solidFill>
              </a:rPr>
              <a:t>Deverá estar listado os produtos cadastrados dentro de Produtos</a:t>
            </a:r>
            <a:endParaRPr sz="2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1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5a744f1e1_1_87"/>
          <p:cNvSpPr txBox="1"/>
          <p:nvPr>
            <p:ph type="title"/>
          </p:nvPr>
        </p:nvSpPr>
        <p:spPr>
          <a:xfrm>
            <a:off x="1066798" y="-300743"/>
            <a:ext cx="10058400" cy="160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600"/>
              <a:buFont typeface="Rockwell"/>
              <a:buNone/>
            </a:pPr>
            <a:r>
              <a:rPr lang="pt-BR" sz="6000"/>
              <a:t>REQUISITOS FUNCIONAIS</a:t>
            </a:r>
            <a:endParaRPr sz="6000"/>
          </a:p>
        </p:txBody>
      </p:sp>
      <p:sp>
        <p:nvSpPr>
          <p:cNvPr id="140" name="Google Shape;140;g75a744f1e1_1_87"/>
          <p:cNvSpPr txBox="1"/>
          <p:nvPr>
            <p:ph idx="1" type="body"/>
          </p:nvPr>
        </p:nvSpPr>
        <p:spPr>
          <a:xfrm>
            <a:off x="1066800" y="864749"/>
            <a:ext cx="10058400" cy="45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Char char="▪"/>
            </a:pPr>
            <a:r>
              <a:rPr lang="pt-BR" sz="2500">
                <a:solidFill>
                  <a:srgbClr val="000000"/>
                </a:solidFill>
              </a:rPr>
              <a:t>RNF13.1 Controle de Acesso</a:t>
            </a:r>
            <a:endParaRPr sz="2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rgbClr val="000000"/>
                </a:solidFill>
              </a:rPr>
              <a:t>Atendente: só poderá ter acesso aos Itens relacionados a Eventos, como: Criar Eventos, Editar Eventos, Excluir Eventos e Vender Ingressos.</a:t>
            </a:r>
            <a:endParaRPr sz="2500">
              <a:solidFill>
                <a:srgbClr val="000000"/>
              </a:solidFill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Char char="▪"/>
            </a:pPr>
            <a:r>
              <a:rPr lang="pt-BR" sz="2500">
                <a:solidFill>
                  <a:srgbClr val="000000"/>
                </a:solidFill>
              </a:rPr>
              <a:t>RNF13.2 Controle de Ingressos</a:t>
            </a:r>
            <a:endParaRPr sz="2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rgbClr val="000000"/>
                </a:solidFill>
              </a:rPr>
              <a:t>Estoquista: só poderá ter acesso aos Itens do sistema relacionados a Produtos, como: Cadastrar Produtos, Editar Produtos, Excluir Produtos e Emitir a Nota Fiscal dos mesmos.</a:t>
            </a:r>
            <a:endParaRPr sz="2500">
              <a:solidFill>
                <a:srgbClr val="000000"/>
              </a:solidFill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Char char="▪"/>
            </a:pPr>
            <a:r>
              <a:rPr lang="pt-BR" sz="2500">
                <a:solidFill>
                  <a:srgbClr val="000000"/>
                </a:solidFill>
              </a:rPr>
              <a:t>RNF13.3 Velocidade</a:t>
            </a:r>
            <a:endParaRPr sz="2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rgbClr val="000000"/>
                </a:solidFill>
              </a:rPr>
              <a:t>Gerente: é o único usuario que terá acesso total ao sistema.</a:t>
            </a:r>
            <a:endParaRPr sz="2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1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"/>
          <p:cNvSpPr txBox="1"/>
          <p:nvPr>
            <p:ph type="title"/>
          </p:nvPr>
        </p:nvSpPr>
        <p:spPr>
          <a:xfrm>
            <a:off x="1069848" y="484632"/>
            <a:ext cx="10058400" cy="160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600"/>
              <a:buFont typeface="Rockwell"/>
              <a:buNone/>
            </a:pPr>
            <a:r>
              <a:rPr lang="pt-BR" sz="5000"/>
              <a:t>REQUISITOS NÃO FUNCIONAIS</a:t>
            </a:r>
            <a:endParaRPr sz="5000"/>
          </a:p>
        </p:txBody>
      </p:sp>
      <p:sp>
        <p:nvSpPr>
          <p:cNvPr id="146" name="Google Shape;146;p5"/>
          <p:cNvSpPr txBox="1"/>
          <p:nvPr>
            <p:ph idx="1" type="body"/>
          </p:nvPr>
        </p:nvSpPr>
        <p:spPr>
          <a:xfrm>
            <a:off x="1069848" y="2221983"/>
            <a:ext cx="10058400" cy="40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75a744f1e1_1_66"/>
          <p:cNvSpPr txBox="1"/>
          <p:nvPr>
            <p:ph type="title"/>
          </p:nvPr>
        </p:nvSpPr>
        <p:spPr>
          <a:xfrm>
            <a:off x="1069848" y="484632"/>
            <a:ext cx="10058400" cy="160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600"/>
              <a:buFont typeface="Rockwell"/>
              <a:buNone/>
            </a:pPr>
            <a:r>
              <a:rPr lang="pt-BR" sz="5000"/>
              <a:t>DIAGRAMA DE CLASSE</a:t>
            </a:r>
            <a:endParaRPr sz="6000"/>
          </a:p>
        </p:txBody>
      </p:sp>
      <p:sp>
        <p:nvSpPr>
          <p:cNvPr id="152" name="Google Shape;152;g75a744f1e1_1_66"/>
          <p:cNvSpPr txBox="1"/>
          <p:nvPr>
            <p:ph idx="1" type="body"/>
          </p:nvPr>
        </p:nvSpPr>
        <p:spPr>
          <a:xfrm>
            <a:off x="1069848" y="2221983"/>
            <a:ext cx="10058400" cy="40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xmlns:r="http://schemas.openxmlformats.org/officeDocument/2006/relationships" name="Tipo de Madeira">
  <a:themeElements>
    <a:clrScheme name="Wood Type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803362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2017-04-27T23:01:06Z</dcterms:created>
  <dc:creator>Mohamed</dc:creator>
</cp:coreProperties>
</file>