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3" d="100"/>
          <a:sy n="73"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beginnersbook.com/wp-content/uploads/2013/05/Hierarchical-Inheritance.png"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beginnersbook.com/wp-content/uploads/2013/05/Single-Inheritance.png" TargetMode="External"/><Relationship Id="rId1" Type="http://schemas.openxmlformats.org/officeDocument/2006/relationships/slideLayout" Target="../slideLayouts/slideLayout2.xml"/><Relationship Id="rId6" Type="http://schemas.openxmlformats.org/officeDocument/2006/relationships/hyperlink" Target="http://beginnersbook.com/wp-content/uploads/2013/05/Multilevel-Inheritance.png"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beginnersbook.com/wp-content/uploads/2013/05/Hybrid-inheritance.png" TargetMode="External"/><Relationship Id="rId4" Type="http://schemas.openxmlformats.org/officeDocument/2006/relationships/hyperlink" Target="http://beginnersbook.com/wp-content/uploads/2013/05/Multiple-Inheritance.png"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1657" y="836023"/>
            <a:ext cx="8042955" cy="3941358"/>
          </a:xfrm>
        </p:spPr>
        <p:txBody>
          <a:bodyPr/>
          <a:lstStyle/>
          <a:p>
            <a:r>
              <a:rPr lang="en-US" dirty="0" smtClean="0"/>
              <a:t>OOPs</a:t>
            </a:r>
            <a:endParaRPr lang="en-US" dirty="0"/>
          </a:p>
        </p:txBody>
      </p:sp>
    </p:spTree>
    <p:extLst>
      <p:ext uri="{BB962C8B-B14F-4D97-AF65-F5344CB8AC3E}">
        <p14:creationId xmlns:p14="http://schemas.microsoft.com/office/powerpoint/2010/main" val="399653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Abstraction</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The purpose of abstraction is to hide information that is not relevant and  show only the relevant information </a:t>
            </a:r>
            <a:endParaRPr lang="en-IN" dirty="0" smtClean="0"/>
          </a:p>
          <a:p>
            <a:r>
              <a:rPr lang="en-IN" dirty="0"/>
              <a:t>We can achieve </a:t>
            </a:r>
            <a:r>
              <a:rPr lang="en-IN" dirty="0" smtClean="0"/>
              <a:t>Abstraction by:-</a:t>
            </a:r>
          </a:p>
          <a:p>
            <a:endParaRPr lang="en-IN" dirty="0" smtClean="0"/>
          </a:p>
          <a:p>
            <a:pPr>
              <a:buFont typeface="+mj-lt"/>
              <a:buAutoNum type="alphaLcPeriod"/>
            </a:pPr>
            <a:r>
              <a:rPr lang="en-IN" b="1" dirty="0"/>
              <a:t>Abstract </a:t>
            </a:r>
            <a:r>
              <a:rPr lang="en-IN" b="1" dirty="0" smtClean="0"/>
              <a:t>Class</a:t>
            </a:r>
          </a:p>
          <a:p>
            <a:pPr>
              <a:buFont typeface="+mj-lt"/>
              <a:buAutoNum type="alphaLcPeriod"/>
            </a:pPr>
            <a:r>
              <a:rPr lang="en-IN" b="1" dirty="0"/>
              <a:t>Interface</a:t>
            </a:r>
            <a:endParaRPr lang="en-IN" dirty="0"/>
          </a:p>
          <a:p>
            <a:endParaRPr lang="en-IN" dirty="0"/>
          </a:p>
          <a:p>
            <a:endParaRPr lang="en-US" dirty="0"/>
          </a:p>
        </p:txBody>
      </p:sp>
    </p:spTree>
    <p:extLst>
      <p:ext uri="{BB962C8B-B14F-4D97-AF65-F5344CB8AC3E}">
        <p14:creationId xmlns:p14="http://schemas.microsoft.com/office/powerpoint/2010/main" val="357167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Abstract Classes</a:t>
            </a:r>
            <a:r>
              <a:rPr lang="en-US" b="1" dirty="0"/>
              <a:t/>
            </a:r>
            <a:br>
              <a:rPr lang="en-US" b="1" dirty="0"/>
            </a:br>
            <a:endParaRPr lang="en-US" dirty="0"/>
          </a:p>
        </p:txBody>
      </p:sp>
      <p:sp>
        <p:nvSpPr>
          <p:cNvPr id="3" name="Content Placeholder 2"/>
          <p:cNvSpPr>
            <a:spLocks noGrp="1"/>
          </p:cNvSpPr>
          <p:nvPr>
            <p:ph idx="1"/>
          </p:nvPr>
        </p:nvSpPr>
        <p:spPr>
          <a:xfrm>
            <a:off x="2050869" y="1554480"/>
            <a:ext cx="9453743" cy="4454434"/>
          </a:xfrm>
        </p:spPr>
        <p:txBody>
          <a:bodyPr>
            <a:normAutofit/>
          </a:bodyPr>
          <a:lstStyle/>
          <a:p>
            <a:r>
              <a:rPr lang="en-IN" dirty="0"/>
              <a:t>A class that is declared using “</a:t>
            </a:r>
            <a:r>
              <a:rPr lang="en-IN" b="1" dirty="0"/>
              <a:t>abstract</a:t>
            </a:r>
            <a:r>
              <a:rPr lang="en-IN" dirty="0"/>
              <a:t>” keyword is known as abstract class. It may or may not include abstract methods which means in abstract class you can have concrete methods </a:t>
            </a:r>
            <a:r>
              <a:rPr lang="en-IN" dirty="0" smtClean="0"/>
              <a:t>as </a:t>
            </a:r>
            <a:r>
              <a:rPr lang="en-IN" dirty="0"/>
              <a:t>well along with abstract methods </a:t>
            </a:r>
            <a:r>
              <a:rPr lang="en-IN" dirty="0" smtClean="0"/>
              <a:t>.An </a:t>
            </a:r>
            <a:r>
              <a:rPr lang="en-IN" dirty="0"/>
              <a:t>abstract class cannot be </a:t>
            </a:r>
            <a:r>
              <a:rPr lang="en-IN" dirty="0" smtClean="0"/>
              <a:t>instantiated.</a:t>
            </a:r>
          </a:p>
          <a:p>
            <a:pPr marL="0" indent="0">
              <a:buNone/>
            </a:pPr>
            <a:endParaRPr lang="en-IN" dirty="0" smtClean="0"/>
          </a:p>
          <a:p>
            <a:pPr marL="0" indent="0">
              <a:buNone/>
            </a:pPr>
            <a:r>
              <a:rPr lang="en-IN" b="1" dirty="0"/>
              <a:t>Points to remember about abstract </a:t>
            </a:r>
            <a:r>
              <a:rPr lang="en-IN" b="1" dirty="0" smtClean="0"/>
              <a:t>class:</a:t>
            </a:r>
          </a:p>
          <a:p>
            <a:pPr lvl="0"/>
            <a:r>
              <a:rPr lang="en-IN" dirty="0"/>
              <a:t>An abstract class has no use until unless it is extended by some other class.</a:t>
            </a:r>
            <a:endParaRPr lang="en-US" dirty="0"/>
          </a:p>
          <a:p>
            <a:r>
              <a:rPr lang="en-IN" dirty="0"/>
              <a:t>Abstract class can have non-abstract method (concrete) as </a:t>
            </a:r>
            <a:r>
              <a:rPr lang="en-IN" dirty="0" smtClean="0"/>
              <a:t>well.</a:t>
            </a:r>
          </a:p>
          <a:p>
            <a:r>
              <a:rPr lang="en-IN" dirty="0"/>
              <a:t>If you declare an abstract method </a:t>
            </a:r>
            <a:r>
              <a:rPr lang="en-IN" dirty="0" smtClean="0"/>
              <a:t>in </a:t>
            </a:r>
            <a:r>
              <a:rPr lang="en-IN" dirty="0"/>
              <a:t>a class then you must declare the class abstract as </a:t>
            </a:r>
            <a:r>
              <a:rPr lang="en-IN" dirty="0" smtClean="0"/>
              <a:t>well.</a:t>
            </a:r>
          </a:p>
          <a:p>
            <a:r>
              <a:rPr lang="en-IN" dirty="0" smtClean="0"/>
              <a:t>public abstract </a:t>
            </a:r>
            <a:r>
              <a:rPr lang="en-IN" dirty="0"/>
              <a:t>class </a:t>
            </a:r>
            <a:r>
              <a:rPr lang="en-IN" dirty="0" smtClean="0"/>
              <a:t>AbstractClassDemo{}</a:t>
            </a:r>
            <a:endParaRPr lang="en-US" dirty="0"/>
          </a:p>
          <a:p>
            <a:endParaRPr lang="en-US" b="1" dirty="0"/>
          </a:p>
        </p:txBody>
      </p:sp>
    </p:spTree>
    <p:extLst>
      <p:ext uri="{BB962C8B-B14F-4D97-AF65-F5344CB8AC3E}">
        <p14:creationId xmlns:p14="http://schemas.microsoft.com/office/powerpoint/2010/main" val="197767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IN" dirty="0"/>
              <a:t>Why we need an abstract class</a:t>
            </a:r>
            <a:endParaRPr lang="en-US" dirty="0"/>
          </a:p>
        </p:txBody>
      </p:sp>
      <p:sp>
        <p:nvSpPr>
          <p:cNvPr id="3" name="Content Placeholder 2"/>
          <p:cNvSpPr>
            <a:spLocks noGrp="1"/>
          </p:cNvSpPr>
          <p:nvPr>
            <p:ph idx="1"/>
          </p:nvPr>
        </p:nvSpPr>
        <p:spPr/>
        <p:txBody>
          <a:bodyPr/>
          <a:lstStyle/>
          <a:p>
            <a:r>
              <a:rPr lang="en-IN" dirty="0"/>
              <a:t>If you want to provide common, implemented functionality among with all implementations of your component, use an abstract class. Abstract classes allow you to partially implement your class.</a:t>
            </a:r>
            <a:endParaRPr lang="en-US" dirty="0"/>
          </a:p>
          <a:p>
            <a:r>
              <a:rPr lang="en-IN" dirty="0"/>
              <a:t>Abstract class has concrete method which is </a:t>
            </a:r>
            <a:r>
              <a:rPr lang="en-IN" dirty="0" smtClean="0"/>
              <a:t>commonly shared </a:t>
            </a:r>
            <a:r>
              <a:rPr lang="en-IN" dirty="0"/>
              <a:t>by all the inherited class, </a:t>
            </a:r>
            <a:r>
              <a:rPr lang="en-IN" dirty="0" smtClean="0"/>
              <a:t>if we </a:t>
            </a:r>
            <a:r>
              <a:rPr lang="en-IN" dirty="0"/>
              <a:t>updating the base </a:t>
            </a:r>
            <a:r>
              <a:rPr lang="en-IN" dirty="0" smtClean="0"/>
              <a:t>class, all </a:t>
            </a:r>
            <a:r>
              <a:rPr lang="en-IN" dirty="0"/>
              <a:t>inheriting classes are automatically updated with the change.</a:t>
            </a:r>
            <a:endParaRPr lang="en-US" dirty="0"/>
          </a:p>
          <a:p>
            <a:endParaRPr lang="en-US" dirty="0"/>
          </a:p>
        </p:txBody>
      </p:sp>
    </p:spTree>
    <p:extLst>
      <p:ext uri="{BB962C8B-B14F-4D97-AF65-F5344CB8AC3E}">
        <p14:creationId xmlns:p14="http://schemas.microsoft.com/office/powerpoint/2010/main" val="353011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Interface</a:t>
            </a:r>
            <a:r>
              <a:rPr lang="en-US" b="1" dirty="0"/>
              <a:t/>
            </a:r>
            <a:br>
              <a:rPr lang="en-US" b="1" dirty="0"/>
            </a:br>
            <a:endParaRPr lang="en-US" dirty="0"/>
          </a:p>
        </p:txBody>
      </p:sp>
      <p:sp>
        <p:nvSpPr>
          <p:cNvPr id="3" name="Content Placeholder 2"/>
          <p:cNvSpPr>
            <a:spLocks noGrp="1"/>
          </p:cNvSpPr>
          <p:nvPr>
            <p:ph idx="1"/>
          </p:nvPr>
        </p:nvSpPr>
        <p:spPr>
          <a:xfrm>
            <a:off x="2589212" y="2133599"/>
            <a:ext cx="8915400" cy="4528457"/>
          </a:xfrm>
        </p:spPr>
        <p:txBody>
          <a:bodyPr/>
          <a:lstStyle/>
          <a:p>
            <a:r>
              <a:rPr lang="en-IN" dirty="0"/>
              <a:t>Interface is a </a:t>
            </a:r>
            <a:r>
              <a:rPr lang="en-IN" dirty="0" smtClean="0"/>
              <a:t>contract or an</a:t>
            </a:r>
            <a:r>
              <a:rPr lang="en-IN" dirty="0"/>
              <a:t> interface in java is a blueprint of a class. It has static constants and abstract methods </a:t>
            </a:r>
            <a:r>
              <a:rPr lang="en-IN" dirty="0" smtClean="0"/>
              <a:t>only.</a:t>
            </a:r>
            <a:endParaRPr lang="en-US" dirty="0" smtClean="0"/>
          </a:p>
          <a:p>
            <a:pPr marL="0" indent="0">
              <a:buNone/>
            </a:pPr>
            <a:endParaRPr lang="en-IN" b="1" dirty="0" smtClean="0"/>
          </a:p>
          <a:p>
            <a:pPr marL="0" indent="0">
              <a:buNone/>
            </a:pPr>
            <a:r>
              <a:rPr lang="en-IN" b="1" dirty="0" smtClean="0"/>
              <a:t>Key points</a:t>
            </a:r>
          </a:p>
          <a:p>
            <a:r>
              <a:rPr lang="en-IN" dirty="0"/>
              <a:t>We can’t instantiate an interface in </a:t>
            </a:r>
            <a:r>
              <a:rPr lang="en-IN" dirty="0" smtClean="0"/>
              <a:t>java.</a:t>
            </a:r>
          </a:p>
          <a:p>
            <a:r>
              <a:rPr lang="en-IN" dirty="0"/>
              <a:t>Interface provides complete </a:t>
            </a:r>
            <a:r>
              <a:rPr lang="en-IN" dirty="0" smtClean="0"/>
              <a:t>abstraction.</a:t>
            </a:r>
          </a:p>
          <a:p>
            <a:r>
              <a:rPr lang="en-IN" dirty="0"/>
              <a:t>Interface cannot be declared as private, </a:t>
            </a:r>
            <a:r>
              <a:rPr lang="en-IN" dirty="0" smtClean="0"/>
              <a:t>protected.</a:t>
            </a:r>
          </a:p>
          <a:p>
            <a:r>
              <a:rPr lang="en-IN" dirty="0"/>
              <a:t>All the interface methods are by default abstract and public.</a:t>
            </a:r>
            <a:endParaRPr lang="en-US" dirty="0"/>
          </a:p>
          <a:p>
            <a:r>
              <a:rPr lang="en-IN" dirty="0"/>
              <a:t>Variables declared in interface </a:t>
            </a:r>
            <a:r>
              <a:rPr lang="en-IN" dirty="0" smtClean="0"/>
              <a:t>are</a:t>
            </a:r>
            <a:r>
              <a:rPr lang="en-IN" dirty="0"/>
              <a:t> public, static and final by </a:t>
            </a:r>
            <a:r>
              <a:rPr lang="en-IN" dirty="0" smtClean="0"/>
              <a:t>default.</a:t>
            </a:r>
          </a:p>
          <a:p>
            <a:r>
              <a:rPr lang="en-IN" dirty="0"/>
              <a:t>Interface variables must be initialized at the time of declaration otherwise compiler will through </a:t>
            </a:r>
            <a:r>
              <a:rPr lang="en-IN" dirty="0" smtClean="0"/>
              <a:t>compile time exception.</a:t>
            </a:r>
            <a:endParaRPr lang="en-US" dirty="0"/>
          </a:p>
          <a:p>
            <a:endParaRPr lang="en-US" dirty="0"/>
          </a:p>
        </p:txBody>
      </p:sp>
    </p:spTree>
    <p:extLst>
      <p:ext uri="{BB962C8B-B14F-4D97-AF65-F5344CB8AC3E}">
        <p14:creationId xmlns:p14="http://schemas.microsoft.com/office/powerpoint/2010/main" val="160963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a:t>
            </a:r>
            <a:r>
              <a:rPr lang="en-IN" b="1" dirty="0" smtClean="0"/>
              <a:t>hy </a:t>
            </a:r>
            <a:r>
              <a:rPr lang="en-IN" b="1" dirty="0"/>
              <a:t>we use Interface in java</a:t>
            </a:r>
            <a:endParaRPr lang="en-US" dirty="0"/>
          </a:p>
        </p:txBody>
      </p:sp>
      <p:sp>
        <p:nvSpPr>
          <p:cNvPr id="3" name="Content Placeholder 2"/>
          <p:cNvSpPr>
            <a:spLocks noGrp="1"/>
          </p:cNvSpPr>
          <p:nvPr>
            <p:ph idx="1"/>
          </p:nvPr>
        </p:nvSpPr>
        <p:spPr/>
        <p:txBody>
          <a:bodyPr/>
          <a:lstStyle/>
          <a:p>
            <a:r>
              <a:rPr lang="en-IN" dirty="0"/>
              <a:t>A particular advantage of using interface in Java is that it allows multiple </a:t>
            </a:r>
            <a:r>
              <a:rPr lang="en-IN" b="1" dirty="0"/>
              <a:t>inheritance.</a:t>
            </a:r>
            <a:endParaRPr lang="en-US" dirty="0"/>
          </a:p>
          <a:p>
            <a:r>
              <a:rPr lang="en-IN" dirty="0"/>
              <a:t>Java programming language does not support multiple inheritance, using interfaces we can achieve this as a class can implement more than one interfaces, however it cannot extend more than one classes.</a:t>
            </a:r>
            <a:endParaRPr lang="en-US" dirty="0"/>
          </a:p>
          <a:p>
            <a:endParaRPr lang="en-US" dirty="0"/>
          </a:p>
        </p:txBody>
      </p:sp>
    </p:spTree>
    <p:extLst>
      <p:ext uri="{BB962C8B-B14F-4D97-AF65-F5344CB8AC3E}">
        <p14:creationId xmlns:p14="http://schemas.microsoft.com/office/powerpoint/2010/main" val="405316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Abstract </a:t>
            </a:r>
            <a:r>
              <a:rPr lang="en-IN" b="1" dirty="0"/>
              <a:t>Class </a:t>
            </a:r>
            <a:r>
              <a:rPr lang="en-IN" b="1" dirty="0" smtClean="0"/>
              <a:t>v/s Interface</a:t>
            </a:r>
            <a:r>
              <a:rPr lang="en-US" b="1" dirty="0"/>
              <a:t/>
            </a:r>
            <a:br>
              <a:rPr lang="en-US" b="1"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80180179"/>
              </p:ext>
            </p:extLst>
          </p:nvPr>
        </p:nvGraphicFramePr>
        <p:xfrm>
          <a:off x="1854925" y="1905003"/>
          <a:ext cx="9649688" cy="4626426"/>
        </p:xfrm>
        <a:graphic>
          <a:graphicData uri="http://schemas.openxmlformats.org/drawingml/2006/table">
            <a:tbl>
              <a:tblPr firstRow="1" bandRow="1">
                <a:tableStyleId>{C083E6E3-FA7D-4D7B-A595-EF9225AFEA82}</a:tableStyleId>
              </a:tblPr>
              <a:tblGrid>
                <a:gridCol w="4824844">
                  <a:extLst>
                    <a:ext uri="{9D8B030D-6E8A-4147-A177-3AD203B41FA5}">
                      <a16:colId xmlns:a16="http://schemas.microsoft.com/office/drawing/2014/main" val="701531710"/>
                    </a:ext>
                  </a:extLst>
                </a:gridCol>
                <a:gridCol w="4824844">
                  <a:extLst>
                    <a:ext uri="{9D8B030D-6E8A-4147-A177-3AD203B41FA5}">
                      <a16:colId xmlns:a16="http://schemas.microsoft.com/office/drawing/2014/main" val="3446998478"/>
                    </a:ext>
                  </a:extLst>
                </a:gridCol>
              </a:tblGrid>
              <a:tr h="621969">
                <a:tc>
                  <a:txBody>
                    <a:bodyPr/>
                    <a:lstStyle/>
                    <a:p>
                      <a:r>
                        <a:rPr lang="en-IN" sz="1800" b="1" kern="1200" dirty="0" smtClean="0">
                          <a:solidFill>
                            <a:srgbClr val="C00000"/>
                          </a:solidFill>
                          <a:effectLst/>
                          <a:latin typeface="+mn-lt"/>
                          <a:ea typeface="+mn-ea"/>
                          <a:cs typeface="+mn-cs"/>
                        </a:rPr>
                        <a:t>Abstract Class</a:t>
                      </a:r>
                      <a:endParaRPr lang="en-US" dirty="0">
                        <a:solidFill>
                          <a:srgbClr val="C00000"/>
                        </a:solidFill>
                      </a:endParaRPr>
                    </a:p>
                  </a:txBody>
                  <a:tcPr/>
                </a:tc>
                <a:tc>
                  <a:txBody>
                    <a:bodyPr/>
                    <a:lstStyle/>
                    <a:p>
                      <a:r>
                        <a:rPr lang="en-IN" sz="1800" b="1" kern="1200" dirty="0" smtClean="0">
                          <a:solidFill>
                            <a:srgbClr val="C00000"/>
                          </a:solidFill>
                          <a:effectLst/>
                          <a:latin typeface="+mn-lt"/>
                          <a:ea typeface="+mn-ea"/>
                          <a:cs typeface="+mn-cs"/>
                        </a:rPr>
                        <a:t>Interface</a:t>
                      </a:r>
                      <a:endParaRPr lang="en-US" dirty="0">
                        <a:solidFill>
                          <a:srgbClr val="C00000"/>
                        </a:solidFill>
                      </a:endParaRPr>
                    </a:p>
                  </a:txBody>
                  <a:tcPr/>
                </a:tc>
                <a:extLst>
                  <a:ext uri="{0D108BD9-81ED-4DB2-BD59-A6C34878D82A}">
                    <a16:rowId xmlns:a16="http://schemas.microsoft.com/office/drawing/2014/main" val="1514341628"/>
                  </a:ext>
                </a:extLst>
              </a:tr>
              <a:tr h="621969">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abstract  class  can  have  both  abstract and concrete methods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interface can  have only abstract methods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791685"/>
                  </a:ext>
                </a:extLst>
              </a:tr>
              <a:tr h="621969">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A class can extend only one abstract class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latin typeface="Arial" panose="020B0604020202020204" pitchFamily="34" charset="0"/>
                          <a:ea typeface="Arial" panose="020B0604020202020204" pitchFamily="34" charset="0"/>
                          <a:cs typeface="Arial" panose="020B0604020202020204" pitchFamily="34" charset="0"/>
                        </a:rPr>
                        <a:t> A class can implement any number of interfaces</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146747"/>
                  </a:ext>
                </a:extLst>
              </a:tr>
              <a:tr h="920173">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In abstract class keyword ‘abstract’ is mandatory to declare a method as an abstract</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a:effectLst/>
                          <a:latin typeface="Arial" panose="020B0604020202020204" pitchFamily="34" charset="0"/>
                          <a:ea typeface="Arial" panose="020B0604020202020204" pitchFamily="34" charset="0"/>
                          <a:cs typeface="Arial" panose="020B0604020202020204" pitchFamily="34" charset="0"/>
                        </a:rPr>
                        <a:t>In an interface keyword ‘abstract’ is optional to declare a method as an abstract</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2172174"/>
                  </a:ext>
                </a:extLst>
              </a:tr>
              <a:tr h="920173">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abstract  class can have  protected , public and public abstract methods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Interface can have only public abstract methods i.e. by default</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976146"/>
                  </a:ext>
                </a:extLst>
              </a:tr>
              <a:tr h="920173">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abstract class can have  static, final  or static final  variable with any access specifier</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400" dirty="0">
                          <a:effectLst/>
                          <a:latin typeface="Arial" panose="020B0604020202020204" pitchFamily="34" charset="0"/>
                          <a:ea typeface="Arial" panose="020B0604020202020204" pitchFamily="34" charset="0"/>
                          <a:cs typeface="Arial" panose="020B0604020202020204" pitchFamily="34" charset="0"/>
                        </a:rPr>
                        <a:t>interface  can  have only static final (constant) variable i.e. by default</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916408"/>
                  </a:ext>
                </a:extLst>
              </a:tr>
            </a:tbl>
          </a:graphicData>
        </a:graphic>
      </p:graphicFrame>
    </p:spTree>
    <p:extLst>
      <p:ext uri="{BB962C8B-B14F-4D97-AF65-F5344CB8AC3E}">
        <p14:creationId xmlns:p14="http://schemas.microsoft.com/office/powerpoint/2010/main" val="206562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a:t>
            </a:r>
            <a:r>
              <a:rPr lang="en-IN" b="1" dirty="0" smtClean="0"/>
              <a:t>onstructor</a:t>
            </a:r>
            <a:endParaRPr lang="en-US" dirty="0"/>
          </a:p>
        </p:txBody>
      </p:sp>
      <p:sp>
        <p:nvSpPr>
          <p:cNvPr id="3" name="Content Placeholder 2"/>
          <p:cNvSpPr>
            <a:spLocks noGrp="1"/>
          </p:cNvSpPr>
          <p:nvPr>
            <p:ph idx="1"/>
          </p:nvPr>
        </p:nvSpPr>
        <p:spPr>
          <a:xfrm>
            <a:off x="2589212" y="1905001"/>
            <a:ext cx="8915400" cy="4809308"/>
          </a:xfrm>
        </p:spPr>
        <p:txBody>
          <a:bodyPr>
            <a:normAutofit/>
          </a:bodyPr>
          <a:lstStyle/>
          <a:p>
            <a:r>
              <a:rPr lang="en-IN" dirty="0"/>
              <a:t>Constructor in Java is block of code which is executed at the time of Object </a:t>
            </a:r>
            <a:r>
              <a:rPr lang="en-IN" dirty="0" smtClean="0"/>
              <a:t>creation</a:t>
            </a:r>
          </a:p>
          <a:p>
            <a:pPr marL="0" indent="0">
              <a:buNone/>
            </a:pPr>
            <a:endParaRPr lang="en-IN" dirty="0" smtClean="0"/>
          </a:p>
          <a:p>
            <a:pPr marL="0" indent="0">
              <a:buNone/>
            </a:pPr>
            <a:r>
              <a:rPr lang="en-IN" b="1" dirty="0"/>
              <a:t>T</a:t>
            </a:r>
            <a:r>
              <a:rPr lang="en-IN" b="1" dirty="0" smtClean="0"/>
              <a:t>hings </a:t>
            </a:r>
            <a:r>
              <a:rPr lang="en-IN" b="1" dirty="0"/>
              <a:t>to </a:t>
            </a:r>
            <a:r>
              <a:rPr lang="en-IN" b="1" dirty="0" smtClean="0"/>
              <a:t>remember about constructor</a:t>
            </a:r>
          </a:p>
          <a:p>
            <a:r>
              <a:rPr lang="en-IN" dirty="0"/>
              <a:t>constructor </a:t>
            </a:r>
            <a:r>
              <a:rPr lang="en-IN" dirty="0" smtClean="0"/>
              <a:t>name and class name must be exactly same. </a:t>
            </a:r>
          </a:p>
          <a:p>
            <a:r>
              <a:rPr lang="en-IN" dirty="0"/>
              <a:t>constructor </a:t>
            </a:r>
            <a:r>
              <a:rPr lang="en-IN" dirty="0" smtClean="0"/>
              <a:t>doesn't </a:t>
            </a:r>
            <a:r>
              <a:rPr lang="en-IN" dirty="0"/>
              <a:t>have return type</a:t>
            </a:r>
            <a:endParaRPr lang="en-US" dirty="0"/>
          </a:p>
          <a:p>
            <a:r>
              <a:rPr lang="en-IN" dirty="0"/>
              <a:t>You can use any access modifier with Java constructor. they can be public, protected or </a:t>
            </a:r>
            <a:r>
              <a:rPr lang="en-IN" dirty="0" smtClean="0"/>
              <a:t>private</a:t>
            </a:r>
            <a:r>
              <a:rPr lang="en-IN" dirty="0"/>
              <a:t>. </a:t>
            </a:r>
            <a:endParaRPr lang="en-IN" dirty="0" smtClean="0"/>
          </a:p>
          <a:p>
            <a:r>
              <a:rPr lang="en-IN" dirty="0"/>
              <a:t>Constructor in Java cannot </a:t>
            </a:r>
            <a:r>
              <a:rPr lang="en-IN" dirty="0" smtClean="0"/>
              <a:t>be</a:t>
            </a:r>
            <a:r>
              <a:rPr lang="en-IN" dirty="0"/>
              <a:t> abstract, static, final or </a:t>
            </a:r>
            <a:r>
              <a:rPr lang="en-IN" dirty="0" smtClean="0"/>
              <a:t>synchronized.</a:t>
            </a:r>
          </a:p>
          <a:p>
            <a:r>
              <a:rPr lang="en-IN" dirty="0"/>
              <a:t>parent class is initialized before child class in Java, Constructor of parent class is executed before constructor of child class, that explains why super() is first statement in default no argument constructor. </a:t>
            </a:r>
            <a:endParaRPr lang="en-US" dirty="0"/>
          </a:p>
          <a:p>
            <a:endParaRPr lang="en-US" b="1" dirty="0"/>
          </a:p>
        </p:txBody>
      </p:sp>
    </p:spTree>
    <p:extLst>
      <p:ext uri="{BB962C8B-B14F-4D97-AF65-F5344CB8AC3E}">
        <p14:creationId xmlns:p14="http://schemas.microsoft.com/office/powerpoint/2010/main" val="260763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Access </a:t>
            </a:r>
            <a:r>
              <a:rPr lang="en-IN" b="1" dirty="0" smtClean="0"/>
              <a:t>Modifiers</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46217"/>
              </p:ext>
            </p:extLst>
          </p:nvPr>
        </p:nvGraphicFramePr>
        <p:xfrm>
          <a:off x="1881053" y="2133600"/>
          <a:ext cx="9623560" cy="3640182"/>
        </p:xfrm>
        <a:graphic>
          <a:graphicData uri="http://schemas.openxmlformats.org/drawingml/2006/table">
            <a:tbl>
              <a:tblPr firstRow="1" bandRow="1">
                <a:tableStyleId>{C083E6E3-FA7D-4D7B-A595-EF9225AFEA82}</a:tableStyleId>
              </a:tblPr>
              <a:tblGrid>
                <a:gridCol w="1924712">
                  <a:extLst>
                    <a:ext uri="{9D8B030D-6E8A-4147-A177-3AD203B41FA5}">
                      <a16:colId xmlns:a16="http://schemas.microsoft.com/office/drawing/2014/main" val="1840077459"/>
                    </a:ext>
                  </a:extLst>
                </a:gridCol>
                <a:gridCol w="1924712">
                  <a:extLst>
                    <a:ext uri="{9D8B030D-6E8A-4147-A177-3AD203B41FA5}">
                      <a16:colId xmlns:a16="http://schemas.microsoft.com/office/drawing/2014/main" val="1943720314"/>
                    </a:ext>
                  </a:extLst>
                </a:gridCol>
                <a:gridCol w="1924712">
                  <a:extLst>
                    <a:ext uri="{9D8B030D-6E8A-4147-A177-3AD203B41FA5}">
                      <a16:colId xmlns:a16="http://schemas.microsoft.com/office/drawing/2014/main" val="2383491752"/>
                    </a:ext>
                  </a:extLst>
                </a:gridCol>
                <a:gridCol w="1924712">
                  <a:extLst>
                    <a:ext uri="{9D8B030D-6E8A-4147-A177-3AD203B41FA5}">
                      <a16:colId xmlns:a16="http://schemas.microsoft.com/office/drawing/2014/main" val="2623656933"/>
                    </a:ext>
                  </a:extLst>
                </a:gridCol>
                <a:gridCol w="1924712">
                  <a:extLst>
                    <a:ext uri="{9D8B030D-6E8A-4147-A177-3AD203B41FA5}">
                      <a16:colId xmlns:a16="http://schemas.microsoft.com/office/drawing/2014/main" val="3068362531"/>
                    </a:ext>
                  </a:extLst>
                </a:gridCol>
              </a:tblGrid>
              <a:tr h="1084222">
                <a:tc>
                  <a:txBody>
                    <a:bodyPr/>
                    <a:lstStyle/>
                    <a:p>
                      <a:pPr marL="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Access Modifier</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within class</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0" marR="0" algn="ctr">
                        <a:lnSpc>
                          <a:spcPct val="150000"/>
                        </a:lnSpc>
                        <a:spcBef>
                          <a:spcPts val="0"/>
                        </a:spcBef>
                        <a:spcAft>
                          <a:spcPts val="0"/>
                        </a:spcAft>
                      </a:pPr>
                      <a:r>
                        <a:rPr lang="en-IN" sz="1600">
                          <a:effectLst/>
                          <a:latin typeface="Arial" panose="020B0604020202020204" pitchFamily="34" charset="0"/>
                          <a:ea typeface="Times New Roman" panose="02020603050405020304" pitchFamily="18" charset="0"/>
                          <a:cs typeface="Arial" panose="020B0604020202020204" pitchFamily="34" charset="0"/>
                        </a:rPr>
                        <a:t>within package</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0" marR="0" algn="ctr">
                        <a:lnSpc>
                          <a:spcPct val="150000"/>
                        </a:lnSpc>
                        <a:spcBef>
                          <a:spcPts val="0"/>
                        </a:spcBef>
                        <a:spcAft>
                          <a:spcPts val="0"/>
                        </a:spcAft>
                      </a:pPr>
                      <a:r>
                        <a:rPr lang="en-IN" sz="1600">
                          <a:effectLst/>
                          <a:latin typeface="Arial" panose="020B0604020202020204" pitchFamily="34" charset="0"/>
                          <a:ea typeface="Times New Roman" panose="02020603050405020304" pitchFamily="18" charset="0"/>
                          <a:cs typeface="Arial" panose="020B0604020202020204" pitchFamily="34" charset="0"/>
                        </a:rPr>
                        <a:t>outside package by subclass only</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0" marR="0" algn="ctr">
                        <a:lnSpc>
                          <a:spcPct val="150000"/>
                        </a:lnSpc>
                        <a:spcBef>
                          <a:spcPts val="0"/>
                        </a:spcBef>
                        <a:spcAft>
                          <a:spcPts val="0"/>
                        </a:spcAft>
                      </a:pPr>
                      <a:r>
                        <a:rPr lang="en-IN" sz="1600">
                          <a:effectLst/>
                          <a:latin typeface="Arial" panose="020B0604020202020204" pitchFamily="34" charset="0"/>
                          <a:ea typeface="Times New Roman" panose="02020603050405020304" pitchFamily="18" charset="0"/>
                          <a:cs typeface="Arial" panose="020B0604020202020204" pitchFamily="34" charset="0"/>
                        </a:rPr>
                        <a:t>outside package</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extLst>
                  <a:ext uri="{0D108BD9-81ED-4DB2-BD59-A6C34878D82A}">
                    <a16:rowId xmlns:a16="http://schemas.microsoft.com/office/drawing/2014/main" val="742327773"/>
                  </a:ext>
                </a:extLst>
              </a:tr>
              <a:tr h="638990">
                <a:tc>
                  <a:txBody>
                    <a:bodyPr/>
                    <a:lstStyle/>
                    <a:p>
                      <a:pPr marL="0" marR="0" algn="ctr">
                        <a:lnSpc>
                          <a:spcPct val="150000"/>
                        </a:lnSpc>
                        <a:spcBef>
                          <a:spcPts val="0"/>
                        </a:spcBef>
                        <a:spcAft>
                          <a:spcPts val="0"/>
                        </a:spcAft>
                      </a:pPr>
                      <a:r>
                        <a:rPr lang="en-IN" sz="1600" dirty="0" smtClean="0">
                          <a:effectLst/>
                          <a:latin typeface="Arial" panose="020B0604020202020204" pitchFamily="34" charset="0"/>
                          <a:ea typeface="Times New Roman" panose="02020603050405020304" pitchFamily="18" charset="0"/>
                          <a:cs typeface="Arial" panose="020B0604020202020204" pitchFamily="34" charset="0"/>
                        </a:rPr>
                        <a:t>      Private</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N</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a:effectLst/>
                          <a:latin typeface="Arial" panose="020B0604020202020204" pitchFamily="34" charset="0"/>
                          <a:ea typeface="Times New Roman" panose="02020603050405020304" pitchFamily="18" charset="0"/>
                          <a:cs typeface="Arial" panose="020B0604020202020204" pitchFamily="34" charset="0"/>
                        </a:rPr>
                        <a:t>N</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a:effectLst/>
                          <a:latin typeface="Arial" panose="020B0604020202020204" pitchFamily="34" charset="0"/>
                          <a:ea typeface="Times New Roman" panose="02020603050405020304" pitchFamily="18" charset="0"/>
                          <a:cs typeface="Arial" panose="020B0604020202020204" pitchFamily="34" charset="0"/>
                        </a:rPr>
                        <a:t>N</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extLst>
                  <a:ext uri="{0D108BD9-81ED-4DB2-BD59-A6C34878D82A}">
                    <a16:rowId xmlns:a16="http://schemas.microsoft.com/office/drawing/2014/main" val="3041326547"/>
                  </a:ext>
                </a:extLst>
              </a:tr>
              <a:tr h="638990">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Default</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N</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a:effectLst/>
                          <a:latin typeface="Arial" panose="020B0604020202020204" pitchFamily="34" charset="0"/>
                          <a:ea typeface="Times New Roman" panose="02020603050405020304" pitchFamily="18" charset="0"/>
                          <a:cs typeface="Arial" panose="020B0604020202020204" pitchFamily="34" charset="0"/>
                        </a:rPr>
                        <a:t>N</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extLst>
                  <a:ext uri="{0D108BD9-81ED-4DB2-BD59-A6C34878D82A}">
                    <a16:rowId xmlns:a16="http://schemas.microsoft.com/office/drawing/2014/main" val="498572953"/>
                  </a:ext>
                </a:extLst>
              </a:tr>
              <a:tr h="638990">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Protected</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N</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extLst>
                  <a:ext uri="{0D108BD9-81ED-4DB2-BD59-A6C34878D82A}">
                    <a16:rowId xmlns:a16="http://schemas.microsoft.com/office/drawing/2014/main" val="3171253368"/>
                  </a:ext>
                </a:extLst>
              </a:tr>
              <a:tr h="638990">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Public</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tc>
                  <a:txBody>
                    <a:bodyPr/>
                    <a:lstStyle/>
                    <a:p>
                      <a:pPr marL="237490" marR="0" algn="ctr">
                        <a:lnSpc>
                          <a:spcPct val="150000"/>
                        </a:lnSpc>
                        <a:spcBef>
                          <a:spcPts val="0"/>
                        </a:spcBef>
                        <a:spcAft>
                          <a:spcPts val="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59690" marR="59690" marT="59690" marB="59690"/>
                </a:tc>
                <a:extLst>
                  <a:ext uri="{0D108BD9-81ED-4DB2-BD59-A6C34878D82A}">
                    <a16:rowId xmlns:a16="http://schemas.microsoft.com/office/drawing/2014/main" val="3919810001"/>
                  </a:ext>
                </a:extLst>
              </a:tr>
            </a:tbl>
          </a:graphicData>
        </a:graphic>
      </p:graphicFrame>
    </p:spTree>
    <p:extLst>
      <p:ext uri="{BB962C8B-B14F-4D97-AF65-F5344CB8AC3E}">
        <p14:creationId xmlns:p14="http://schemas.microsoft.com/office/powerpoint/2010/main" val="31022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Basic concept of oops</a:t>
            </a:r>
            <a:br>
              <a:rPr lang="en-IN" b="1" dirty="0"/>
            </a:br>
            <a:endParaRPr lang="en-US" dirty="0"/>
          </a:p>
        </p:txBody>
      </p:sp>
      <p:sp>
        <p:nvSpPr>
          <p:cNvPr id="3" name="Content Placeholder 2"/>
          <p:cNvSpPr>
            <a:spLocks noGrp="1"/>
          </p:cNvSpPr>
          <p:nvPr>
            <p:ph idx="1"/>
          </p:nvPr>
        </p:nvSpPr>
        <p:spPr/>
        <p:txBody>
          <a:bodyPr/>
          <a:lstStyle/>
          <a:p>
            <a:pPr marL="400050" indent="-400050">
              <a:buFont typeface="+mj-lt"/>
              <a:buAutoNum type="romanLcPeriod"/>
            </a:pPr>
            <a:r>
              <a:rPr lang="en-IN" b="1" dirty="0"/>
              <a:t>Inheritance </a:t>
            </a:r>
            <a:endParaRPr lang="en-US" b="1" dirty="0"/>
          </a:p>
          <a:p>
            <a:pPr marL="400050" indent="-400050">
              <a:buFont typeface="+mj-lt"/>
              <a:buAutoNum type="romanLcPeriod"/>
            </a:pPr>
            <a:r>
              <a:rPr lang="en-IN" b="1" dirty="0"/>
              <a:t>Encapsulation</a:t>
            </a:r>
            <a:endParaRPr lang="en-US" b="1" dirty="0"/>
          </a:p>
          <a:p>
            <a:pPr marL="400050" indent="-400050">
              <a:buFont typeface="+mj-lt"/>
              <a:buAutoNum type="romanLcPeriod"/>
            </a:pPr>
            <a:r>
              <a:rPr lang="en-IN" b="1" dirty="0"/>
              <a:t>Polymorphism </a:t>
            </a:r>
            <a:endParaRPr lang="en-US" b="1" dirty="0"/>
          </a:p>
          <a:p>
            <a:pPr marL="400050" indent="-400050">
              <a:buFont typeface="+mj-lt"/>
              <a:buAutoNum type="romanLcPeriod"/>
            </a:pPr>
            <a:r>
              <a:rPr lang="en-IN" b="1" dirty="0"/>
              <a:t>Abstraction</a:t>
            </a:r>
            <a:endParaRPr lang="en-US" dirty="0"/>
          </a:p>
          <a:p>
            <a:endParaRPr lang="en-US" dirty="0"/>
          </a:p>
        </p:txBody>
      </p:sp>
    </p:spTree>
    <p:extLst>
      <p:ext uri="{BB962C8B-B14F-4D97-AF65-F5344CB8AC3E}">
        <p14:creationId xmlns:p14="http://schemas.microsoft.com/office/powerpoint/2010/main" val="173615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Inheritance</a:t>
            </a:r>
            <a:endParaRPr lang="en-US" dirty="0"/>
          </a:p>
        </p:txBody>
      </p:sp>
      <p:sp>
        <p:nvSpPr>
          <p:cNvPr id="3" name="Content Placeholder 2"/>
          <p:cNvSpPr>
            <a:spLocks noGrp="1"/>
          </p:cNvSpPr>
          <p:nvPr>
            <p:ph idx="1"/>
          </p:nvPr>
        </p:nvSpPr>
        <p:spPr>
          <a:xfrm>
            <a:off x="1907177" y="1685109"/>
            <a:ext cx="9597435" cy="5055325"/>
          </a:xfrm>
        </p:spPr>
        <p:txBody>
          <a:bodyPr>
            <a:normAutofit/>
          </a:bodyPr>
          <a:lstStyle/>
          <a:p>
            <a:r>
              <a:rPr lang="en-IN" dirty="0">
                <a:solidFill>
                  <a:schemeClr val="tx1"/>
                </a:solidFill>
              </a:rPr>
              <a:t>Inheritance allows a child class to use the properties and methods of parent </a:t>
            </a:r>
            <a:r>
              <a:rPr lang="en-IN" dirty="0" smtClean="0">
                <a:solidFill>
                  <a:schemeClr val="tx1"/>
                </a:solidFill>
              </a:rPr>
              <a:t>class.</a:t>
            </a:r>
          </a:p>
          <a:p>
            <a:r>
              <a:rPr lang="en-IN" dirty="0">
                <a:solidFill>
                  <a:schemeClr val="tx1"/>
                </a:solidFill>
              </a:rPr>
              <a:t>T</a:t>
            </a:r>
            <a:r>
              <a:rPr lang="en-IN" dirty="0" smtClean="0">
                <a:solidFill>
                  <a:schemeClr val="tx1"/>
                </a:solidFill>
              </a:rPr>
              <a:t>he </a:t>
            </a:r>
            <a:r>
              <a:rPr lang="en-IN" dirty="0">
                <a:solidFill>
                  <a:schemeClr val="tx1"/>
                </a:solidFill>
              </a:rPr>
              <a:t>derived class inherits the states and behaviours from the base class. The derived class is also called subclass and the base class is also known as super-class. The derived class can add its own additional variables and methods. These additional variable and methods differentiates the derived class from the base class</a:t>
            </a:r>
            <a:r>
              <a:rPr lang="en-IN" dirty="0" smtClean="0">
                <a:solidFill>
                  <a:schemeClr val="tx1"/>
                </a:solidFill>
              </a:rPr>
              <a:t>.</a:t>
            </a:r>
          </a:p>
          <a:p>
            <a:r>
              <a:rPr lang="en-IN" dirty="0">
                <a:solidFill>
                  <a:schemeClr val="tx1"/>
                </a:solidFill>
              </a:rPr>
              <a:t>Inheritance is a compile-time mechanism. A super-class can have any number of subclasses. But a subclass can have only one super class. This is because Java does not support multiple </a:t>
            </a:r>
            <a:r>
              <a:rPr lang="en-IN" dirty="0" smtClean="0">
                <a:solidFill>
                  <a:schemeClr val="tx1"/>
                </a:solidFill>
              </a:rPr>
              <a:t>inheritance.</a:t>
            </a:r>
          </a:p>
          <a:p>
            <a:r>
              <a:rPr lang="en-IN" dirty="0">
                <a:solidFill>
                  <a:schemeClr val="tx1"/>
                </a:solidFill>
              </a:rPr>
              <a:t>The superclass and subclass have </a:t>
            </a:r>
            <a:r>
              <a:rPr lang="en-IN" b="1" dirty="0">
                <a:solidFill>
                  <a:schemeClr val="tx1"/>
                </a:solidFill>
              </a:rPr>
              <a:t>“is-a”</a:t>
            </a:r>
            <a:r>
              <a:rPr lang="en-IN" dirty="0">
                <a:solidFill>
                  <a:schemeClr val="tx1"/>
                </a:solidFill>
              </a:rPr>
              <a:t> relationship between them</a:t>
            </a:r>
            <a:r>
              <a:rPr lang="en-IN" dirty="0" smtClean="0">
                <a:solidFill>
                  <a:schemeClr val="tx1"/>
                </a:solidFill>
              </a:rPr>
              <a:t>.</a:t>
            </a:r>
          </a:p>
          <a:p>
            <a:pPr marL="0" indent="0" algn="ctr">
              <a:buNone/>
            </a:pPr>
            <a:r>
              <a:rPr lang="en-US" b="1" i="1" u="sng" dirty="0">
                <a:solidFill>
                  <a:srgbClr val="FF0000"/>
                </a:solidFill>
              </a:rPr>
              <a:t>Restriction</a:t>
            </a:r>
            <a:endParaRPr lang="en-IN" dirty="0" smtClean="0">
              <a:solidFill>
                <a:srgbClr val="FF0000"/>
              </a:solidFill>
            </a:endParaRPr>
          </a:p>
          <a:p>
            <a:r>
              <a:rPr lang="en-IN" dirty="0">
                <a:solidFill>
                  <a:schemeClr val="tx1"/>
                </a:solidFill>
              </a:rPr>
              <a:t>The derived class inherits all the members and methods that are declared as public or protected. If declared as private it cannot be inherited by the derived classes. The private members can be accessed only in its own class.</a:t>
            </a:r>
            <a:endParaRPr lang="en-US" dirty="0">
              <a:solidFill>
                <a:schemeClr val="tx1"/>
              </a:solidFill>
            </a:endParaRPr>
          </a:p>
        </p:txBody>
      </p:sp>
    </p:spTree>
    <p:extLst>
      <p:ext uri="{BB962C8B-B14F-4D97-AF65-F5344CB8AC3E}">
        <p14:creationId xmlns:p14="http://schemas.microsoft.com/office/powerpoint/2010/main" val="248707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Types of Inheritance</a:t>
            </a:r>
            <a:r>
              <a:rPr lang="en-US" dirty="0"/>
              <a:t/>
            </a:r>
            <a:br>
              <a:rPr lang="en-US" dirty="0"/>
            </a:br>
            <a:endParaRPr lang="en-US" dirty="0"/>
          </a:p>
        </p:txBody>
      </p:sp>
      <p:sp>
        <p:nvSpPr>
          <p:cNvPr id="3" name="Content Placeholder 2"/>
          <p:cNvSpPr>
            <a:spLocks noGrp="1"/>
          </p:cNvSpPr>
          <p:nvPr>
            <p:ph idx="1"/>
          </p:nvPr>
        </p:nvSpPr>
        <p:spPr>
          <a:xfrm>
            <a:off x="1541417" y="1449977"/>
            <a:ext cx="9963195" cy="4461245"/>
          </a:xfrm>
        </p:spPr>
        <p:txBody>
          <a:bodyPr/>
          <a:lstStyle/>
          <a:p>
            <a:r>
              <a:rPr lang="en-IN" b="1" dirty="0" smtClean="0"/>
              <a:t>Single Inheritance</a:t>
            </a:r>
          </a:p>
          <a:p>
            <a:r>
              <a:rPr lang="en-IN" b="1" dirty="0" smtClean="0"/>
              <a:t>Multiple </a:t>
            </a:r>
            <a:r>
              <a:rPr lang="en-IN" b="1" dirty="0"/>
              <a:t>Inheritances</a:t>
            </a:r>
            <a:endParaRPr lang="en-US" dirty="0"/>
          </a:p>
          <a:p>
            <a:endParaRPr lang="en-US" dirty="0"/>
          </a:p>
          <a:p>
            <a:r>
              <a:rPr lang="en-IN" b="1" dirty="0" smtClean="0"/>
              <a:t>Multilevel Inheritance</a:t>
            </a:r>
            <a:endParaRPr lang="en-US" dirty="0" smtClean="0"/>
          </a:p>
          <a:p>
            <a:endParaRPr lang="en-US" dirty="0"/>
          </a:p>
          <a:p>
            <a:r>
              <a:rPr lang="en-IN" b="1" dirty="0"/>
              <a:t>Hierarchical </a:t>
            </a:r>
            <a:r>
              <a:rPr lang="en-IN" b="1" dirty="0" smtClean="0"/>
              <a:t>Inheritance</a:t>
            </a:r>
          </a:p>
          <a:p>
            <a:endParaRPr lang="en-IN" b="1" dirty="0"/>
          </a:p>
          <a:p>
            <a:r>
              <a:rPr lang="en-IN" b="1" dirty="0"/>
              <a:t>Hybrid Inheritance</a:t>
            </a:r>
            <a:endParaRPr lang="en-US" dirty="0"/>
          </a:p>
          <a:p>
            <a:pPr marL="0" indent="0">
              <a:buNone/>
            </a:pPr>
            <a:endParaRPr lang="en-US" dirty="0"/>
          </a:p>
          <a:p>
            <a:endParaRPr lang="en-US" dirty="0"/>
          </a:p>
        </p:txBody>
      </p:sp>
      <p:pic>
        <p:nvPicPr>
          <p:cNvPr id="4" name="Picture 3" descr="Single Inheritance">
            <a:hlinkClick r:id="rId2"/>
          </p:cNvPr>
          <p:cNvPicPr/>
          <p:nvPr/>
        </p:nvPicPr>
        <p:blipFill>
          <a:blip r:embed="rId3"/>
          <a:srcRect/>
          <a:stretch>
            <a:fillRect/>
          </a:stretch>
        </p:blipFill>
        <p:spPr bwMode="auto">
          <a:xfrm>
            <a:off x="5711235" y="1356590"/>
            <a:ext cx="2106340" cy="1412875"/>
          </a:xfrm>
          <a:prstGeom prst="rect">
            <a:avLst/>
          </a:prstGeom>
          <a:noFill/>
          <a:ln w="9525">
            <a:noFill/>
            <a:miter lim="800000"/>
            <a:headEnd/>
            <a:tailEnd/>
          </a:ln>
        </p:spPr>
      </p:pic>
      <p:pic>
        <p:nvPicPr>
          <p:cNvPr id="5" name="Picture 4" descr="Multiple-Inheritance">
            <a:hlinkClick r:id="rId4"/>
          </p:cNvPr>
          <p:cNvPicPr/>
          <p:nvPr/>
        </p:nvPicPr>
        <p:blipFill>
          <a:blip r:embed="rId5"/>
          <a:srcRect/>
          <a:stretch>
            <a:fillRect/>
          </a:stretch>
        </p:blipFill>
        <p:spPr bwMode="auto">
          <a:xfrm>
            <a:off x="8323807" y="1356590"/>
            <a:ext cx="2361610" cy="1412875"/>
          </a:xfrm>
          <a:prstGeom prst="rect">
            <a:avLst/>
          </a:prstGeom>
          <a:noFill/>
          <a:ln w="9525">
            <a:noFill/>
            <a:miter lim="800000"/>
            <a:headEnd/>
            <a:tailEnd/>
          </a:ln>
        </p:spPr>
      </p:pic>
      <p:pic>
        <p:nvPicPr>
          <p:cNvPr id="6" name="Picture 5" descr="Multilevel-Inheritance">
            <a:hlinkClick r:id="rId6"/>
          </p:cNvPr>
          <p:cNvPicPr/>
          <p:nvPr/>
        </p:nvPicPr>
        <p:blipFill>
          <a:blip r:embed="rId7"/>
          <a:srcRect/>
          <a:stretch>
            <a:fillRect/>
          </a:stretch>
        </p:blipFill>
        <p:spPr bwMode="auto">
          <a:xfrm>
            <a:off x="5933280" y="2627592"/>
            <a:ext cx="1780337" cy="1935480"/>
          </a:xfrm>
          <a:prstGeom prst="rect">
            <a:avLst/>
          </a:prstGeom>
          <a:noFill/>
          <a:ln w="9525">
            <a:noFill/>
            <a:miter lim="800000"/>
            <a:headEnd/>
            <a:tailEnd/>
          </a:ln>
        </p:spPr>
      </p:pic>
      <p:pic>
        <p:nvPicPr>
          <p:cNvPr id="7" name="Picture 6" descr="Hierarchical-Inheritance">
            <a:hlinkClick r:id="rId8"/>
          </p:cNvPr>
          <p:cNvPicPr/>
          <p:nvPr/>
        </p:nvPicPr>
        <p:blipFill>
          <a:blip r:embed="rId9"/>
          <a:srcRect/>
          <a:stretch>
            <a:fillRect/>
          </a:stretch>
        </p:blipFill>
        <p:spPr bwMode="auto">
          <a:xfrm>
            <a:off x="8437267" y="2920504"/>
            <a:ext cx="2457156" cy="1520190"/>
          </a:xfrm>
          <a:prstGeom prst="rect">
            <a:avLst/>
          </a:prstGeom>
          <a:noFill/>
          <a:ln w="9525">
            <a:noFill/>
            <a:miter lim="800000"/>
            <a:headEnd/>
            <a:tailEnd/>
          </a:ln>
        </p:spPr>
      </p:pic>
      <p:pic>
        <p:nvPicPr>
          <p:cNvPr id="8" name="Picture 7" descr="Hybrid-inheritance">
            <a:hlinkClick r:id="rId10"/>
          </p:cNvPr>
          <p:cNvPicPr/>
          <p:nvPr/>
        </p:nvPicPr>
        <p:blipFill>
          <a:blip r:embed="rId11"/>
          <a:srcRect/>
          <a:stretch>
            <a:fillRect/>
          </a:stretch>
        </p:blipFill>
        <p:spPr bwMode="auto">
          <a:xfrm>
            <a:off x="5606732" y="4440694"/>
            <a:ext cx="3236822" cy="1861318"/>
          </a:xfrm>
          <a:prstGeom prst="rect">
            <a:avLst/>
          </a:prstGeom>
          <a:noFill/>
          <a:ln w="9525">
            <a:noFill/>
            <a:miter lim="800000"/>
            <a:headEnd/>
            <a:tailEnd/>
          </a:ln>
        </p:spPr>
      </p:pic>
    </p:spTree>
    <p:extLst>
      <p:ext uri="{BB962C8B-B14F-4D97-AF65-F5344CB8AC3E}">
        <p14:creationId xmlns:p14="http://schemas.microsoft.com/office/powerpoint/2010/main" val="390039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Encapsulation</a:t>
            </a:r>
            <a:r>
              <a:rPr lang="en-US" b="1" dirty="0"/>
              <a:t/>
            </a:r>
            <a:br>
              <a:rPr lang="en-US" b="1" dirty="0"/>
            </a:br>
            <a:endParaRPr lang="en-US" dirty="0"/>
          </a:p>
        </p:txBody>
      </p:sp>
      <p:sp>
        <p:nvSpPr>
          <p:cNvPr id="3" name="Content Placeholder 2"/>
          <p:cNvSpPr>
            <a:spLocks noGrp="1"/>
          </p:cNvSpPr>
          <p:nvPr>
            <p:ph idx="1"/>
          </p:nvPr>
        </p:nvSpPr>
        <p:spPr/>
        <p:txBody>
          <a:bodyPr/>
          <a:lstStyle/>
          <a:p>
            <a:r>
              <a:rPr lang="en-IN" dirty="0"/>
              <a:t>The whole idea behind encapsulation is to hide the implementation details from </a:t>
            </a:r>
            <a:r>
              <a:rPr lang="en-IN" dirty="0" smtClean="0"/>
              <a:t>users.</a:t>
            </a:r>
          </a:p>
          <a:p>
            <a:r>
              <a:rPr lang="en-IN" dirty="0"/>
              <a:t>If a data member is private it means it can only be accessed within the same class</a:t>
            </a:r>
            <a:r>
              <a:rPr lang="en-IN" dirty="0" smtClean="0"/>
              <a:t>.</a:t>
            </a:r>
            <a:r>
              <a:rPr lang="en-IN" dirty="0"/>
              <a:t> No outside class can access private data member (variable) of other </a:t>
            </a:r>
            <a:r>
              <a:rPr lang="en-IN" dirty="0" smtClean="0"/>
              <a:t>class.</a:t>
            </a:r>
            <a:r>
              <a:rPr lang="en-IN" dirty="0"/>
              <a:t> </a:t>
            </a:r>
            <a:endParaRPr lang="en-IN" dirty="0" smtClean="0"/>
          </a:p>
          <a:p>
            <a:r>
              <a:rPr lang="en-IN" dirty="0" smtClean="0"/>
              <a:t>However </a:t>
            </a:r>
            <a:r>
              <a:rPr lang="en-IN" dirty="0"/>
              <a:t>if we setup public getter and setter methods to </a:t>
            </a:r>
            <a:r>
              <a:rPr lang="en-IN" dirty="0" smtClean="0"/>
              <a:t>update </a:t>
            </a:r>
            <a:r>
              <a:rPr lang="en-IN" dirty="0"/>
              <a:t>fields then the outside class can access those private data fields via public methods. This way data can only be accessed by public methods thus making the private fields and their implementation hidden for outside classes. That’s why encapsulation is known as </a:t>
            </a:r>
            <a:r>
              <a:rPr lang="en-IN" b="1" dirty="0"/>
              <a:t>data hiding</a:t>
            </a:r>
            <a:endParaRPr lang="en-US" dirty="0"/>
          </a:p>
        </p:txBody>
      </p:sp>
    </p:spTree>
    <p:extLst>
      <p:ext uri="{BB962C8B-B14F-4D97-AF65-F5344CB8AC3E}">
        <p14:creationId xmlns:p14="http://schemas.microsoft.com/office/powerpoint/2010/main" val="254277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Polymorphism </a:t>
            </a:r>
            <a:r>
              <a:rPr lang="en-US" b="1" dirty="0"/>
              <a:t/>
            </a:r>
            <a:br>
              <a:rPr lang="en-US" b="1" dirty="0"/>
            </a:br>
            <a:endParaRPr lang="en-US" dirty="0"/>
          </a:p>
        </p:txBody>
      </p:sp>
      <p:sp>
        <p:nvSpPr>
          <p:cNvPr id="3" name="Content Placeholder 2"/>
          <p:cNvSpPr>
            <a:spLocks noGrp="1"/>
          </p:cNvSpPr>
          <p:nvPr>
            <p:ph idx="1"/>
          </p:nvPr>
        </p:nvSpPr>
        <p:spPr/>
        <p:txBody>
          <a:bodyPr/>
          <a:lstStyle/>
          <a:p>
            <a:r>
              <a:rPr lang="en-IN" dirty="0"/>
              <a:t>Polymorphism is the capability of a method to do different things based on the object that it is acting </a:t>
            </a:r>
            <a:r>
              <a:rPr lang="en-IN" dirty="0" smtClean="0"/>
              <a:t>upon.</a:t>
            </a:r>
          </a:p>
          <a:p>
            <a:endParaRPr lang="en-IN" dirty="0"/>
          </a:p>
          <a:p>
            <a:endParaRPr lang="en-IN" dirty="0" smtClean="0"/>
          </a:p>
          <a:p>
            <a:r>
              <a:rPr lang="en-IN" dirty="0"/>
              <a:t>We can achieve Polymorphism by two </a:t>
            </a:r>
            <a:r>
              <a:rPr lang="en-IN" dirty="0" smtClean="0"/>
              <a:t>ways.</a:t>
            </a:r>
          </a:p>
          <a:p>
            <a:pPr marL="400050" indent="-400050">
              <a:buFont typeface="+mj-lt"/>
              <a:buAutoNum type="romanUcPeriod"/>
            </a:pPr>
            <a:r>
              <a:rPr lang="en-IN" dirty="0"/>
              <a:t>Method </a:t>
            </a:r>
            <a:r>
              <a:rPr lang="en-IN" dirty="0" smtClean="0"/>
              <a:t>Overloading</a:t>
            </a:r>
          </a:p>
          <a:p>
            <a:pPr marL="400050" indent="-400050">
              <a:buFont typeface="+mj-lt"/>
              <a:buAutoNum type="romanUcPeriod"/>
            </a:pPr>
            <a:r>
              <a:rPr lang="en-IN" dirty="0"/>
              <a:t>Method Overriding</a:t>
            </a:r>
            <a:endParaRPr lang="en-US" dirty="0"/>
          </a:p>
        </p:txBody>
      </p:sp>
    </p:spTree>
    <p:extLst>
      <p:ext uri="{BB962C8B-B14F-4D97-AF65-F5344CB8AC3E}">
        <p14:creationId xmlns:p14="http://schemas.microsoft.com/office/powerpoint/2010/main" val="422739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Method Overloading</a:t>
            </a:r>
            <a:endParaRPr lang="en-US" dirty="0"/>
          </a:p>
        </p:txBody>
      </p:sp>
      <p:sp>
        <p:nvSpPr>
          <p:cNvPr id="3" name="Content Placeholder 2"/>
          <p:cNvSpPr>
            <a:spLocks noGrp="1"/>
          </p:cNvSpPr>
          <p:nvPr>
            <p:ph idx="1"/>
          </p:nvPr>
        </p:nvSpPr>
        <p:spPr/>
        <p:txBody>
          <a:bodyPr/>
          <a:lstStyle/>
          <a:p>
            <a:r>
              <a:rPr lang="en-IN" dirty="0"/>
              <a:t>Method Overloading is a feature that allows a class to have two or more methods having same </a:t>
            </a:r>
            <a:r>
              <a:rPr lang="en-IN" dirty="0" smtClean="0"/>
              <a:t>name</a:t>
            </a:r>
            <a:r>
              <a:rPr lang="en-IN" dirty="0"/>
              <a:t>, if their argument lists are </a:t>
            </a:r>
            <a:r>
              <a:rPr lang="en-IN" dirty="0" smtClean="0"/>
              <a:t>different.</a:t>
            </a:r>
          </a:p>
          <a:p>
            <a:endParaRPr lang="en-IN" dirty="0"/>
          </a:p>
          <a:p>
            <a:r>
              <a:rPr lang="en-IN" b="1" dirty="0"/>
              <a:t>Rules for Method Overloading</a:t>
            </a:r>
            <a:endParaRPr lang="en-US" dirty="0"/>
          </a:p>
          <a:p>
            <a:pPr lvl="0">
              <a:buFont typeface="+mj-lt"/>
              <a:buAutoNum type="alphaLcPeriod"/>
            </a:pPr>
            <a:r>
              <a:rPr lang="en-IN" dirty="0"/>
              <a:t>Must have different argument lists </a:t>
            </a:r>
            <a:endParaRPr lang="en-US" dirty="0"/>
          </a:p>
          <a:p>
            <a:pPr lvl="0">
              <a:buFont typeface="+mj-lt"/>
              <a:buAutoNum type="alphaLcPeriod"/>
            </a:pPr>
            <a:r>
              <a:rPr lang="en-IN" dirty="0"/>
              <a:t>May have different return types, if argument lists are also different </a:t>
            </a:r>
            <a:endParaRPr lang="en-US" dirty="0"/>
          </a:p>
          <a:p>
            <a:pPr lvl="0">
              <a:buFont typeface="+mj-lt"/>
              <a:buAutoNum type="alphaLcPeriod"/>
            </a:pPr>
            <a:r>
              <a:rPr lang="en-IN" dirty="0"/>
              <a:t>May have different access modifiers </a:t>
            </a:r>
            <a:endParaRPr lang="en-US" dirty="0"/>
          </a:p>
          <a:p>
            <a:pPr>
              <a:buFont typeface="+mj-lt"/>
              <a:buAutoNum type="alphaLcPeriod"/>
            </a:pPr>
            <a:r>
              <a:rPr lang="en-IN" dirty="0"/>
              <a:t>May throw different exceptions</a:t>
            </a:r>
            <a:endParaRPr lang="en-US" dirty="0"/>
          </a:p>
        </p:txBody>
      </p:sp>
    </p:spTree>
    <p:extLst>
      <p:ext uri="{BB962C8B-B14F-4D97-AF65-F5344CB8AC3E}">
        <p14:creationId xmlns:p14="http://schemas.microsoft.com/office/powerpoint/2010/main" val="281452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Method Overriding</a:t>
            </a:r>
            <a:endParaRPr lang="en-US" dirty="0"/>
          </a:p>
        </p:txBody>
      </p:sp>
      <p:sp>
        <p:nvSpPr>
          <p:cNvPr id="3" name="Content Placeholder 2"/>
          <p:cNvSpPr>
            <a:spLocks noGrp="1"/>
          </p:cNvSpPr>
          <p:nvPr>
            <p:ph idx="1"/>
          </p:nvPr>
        </p:nvSpPr>
        <p:spPr>
          <a:xfrm>
            <a:off x="2589212" y="1410789"/>
            <a:ext cx="8915400" cy="5003074"/>
          </a:xfrm>
        </p:spPr>
        <p:txBody>
          <a:bodyPr>
            <a:normAutofit/>
          </a:bodyPr>
          <a:lstStyle/>
          <a:p>
            <a:r>
              <a:rPr lang="en-IN" dirty="0"/>
              <a:t>Declaring a method in </a:t>
            </a:r>
            <a:r>
              <a:rPr lang="en-IN" b="1" dirty="0"/>
              <a:t>subclass</a:t>
            </a:r>
            <a:r>
              <a:rPr lang="en-IN" dirty="0"/>
              <a:t> which is already present in </a:t>
            </a:r>
            <a:r>
              <a:rPr lang="en-IN" b="1" dirty="0"/>
              <a:t>parent class</a:t>
            </a:r>
            <a:r>
              <a:rPr lang="en-IN" dirty="0"/>
              <a:t> is known as method overriding. </a:t>
            </a:r>
            <a:endParaRPr lang="en-US" dirty="0" smtClean="0"/>
          </a:p>
          <a:p>
            <a:r>
              <a:rPr lang="en-IN" b="1" i="1" dirty="0"/>
              <a:t>Rules of method </a:t>
            </a:r>
            <a:r>
              <a:rPr lang="en-IN" b="1" i="1" dirty="0" smtClean="0"/>
              <a:t>overriding</a:t>
            </a:r>
          </a:p>
          <a:p>
            <a:pPr lvl="0">
              <a:buFont typeface="+mj-lt"/>
              <a:buAutoNum type="alphaLcPeriod"/>
            </a:pPr>
            <a:r>
              <a:rPr lang="en-IN" dirty="0"/>
              <a:t>Must have the same argument list. </a:t>
            </a:r>
            <a:endParaRPr lang="en-US" dirty="0"/>
          </a:p>
          <a:p>
            <a:pPr lvl="0">
              <a:buFont typeface="+mj-lt"/>
              <a:buAutoNum type="alphaLcPeriod"/>
            </a:pPr>
            <a:r>
              <a:rPr lang="en-IN" dirty="0" smtClean="0"/>
              <a:t>Must </a:t>
            </a:r>
            <a:r>
              <a:rPr lang="en-IN" dirty="0"/>
              <a:t>have the same return type,.</a:t>
            </a:r>
            <a:endParaRPr lang="en-US" dirty="0"/>
          </a:p>
          <a:p>
            <a:pPr lvl="0">
              <a:buFont typeface="+mj-lt"/>
              <a:buAutoNum type="alphaLcPeriod"/>
            </a:pPr>
            <a:r>
              <a:rPr lang="en-IN" dirty="0" smtClean="0"/>
              <a:t>Must </a:t>
            </a:r>
            <a:r>
              <a:rPr lang="en-IN" dirty="0"/>
              <a:t>not have a more restrictive access modifier. </a:t>
            </a:r>
            <a:endParaRPr lang="en-US" dirty="0"/>
          </a:p>
          <a:p>
            <a:pPr lvl="0">
              <a:buFont typeface="+mj-lt"/>
              <a:buAutoNum type="alphaLcPeriod"/>
            </a:pPr>
            <a:r>
              <a:rPr lang="en-IN" dirty="0"/>
              <a:t>May have a less restrictive access modifier. </a:t>
            </a:r>
            <a:endParaRPr lang="en-US" dirty="0"/>
          </a:p>
          <a:p>
            <a:pPr lvl="0">
              <a:buFont typeface="+mj-lt"/>
              <a:buAutoNum type="alphaLcPeriod"/>
            </a:pPr>
            <a:r>
              <a:rPr lang="en-IN" dirty="0" smtClean="0"/>
              <a:t>An </a:t>
            </a:r>
            <a:r>
              <a:rPr lang="en-IN" dirty="0"/>
              <a:t>overriding method (the method of child class) can throw </a:t>
            </a:r>
            <a:r>
              <a:rPr lang="en-IN" dirty="0" smtClean="0"/>
              <a:t>any </a:t>
            </a:r>
            <a:r>
              <a:rPr lang="en-IN" b="1" dirty="0" smtClean="0"/>
              <a:t>unchecked </a:t>
            </a:r>
            <a:r>
              <a:rPr lang="en-IN" b="1" dirty="0"/>
              <a:t>exceptions</a:t>
            </a:r>
            <a:r>
              <a:rPr lang="en-IN" dirty="0"/>
              <a:t>, </a:t>
            </a:r>
            <a:r>
              <a:rPr lang="en-IN" dirty="0" smtClean="0"/>
              <a:t>whether </a:t>
            </a:r>
            <a:r>
              <a:rPr lang="en-IN" dirty="0"/>
              <a:t>the overridden method (method of base class) throws exceptions or </a:t>
            </a:r>
            <a:r>
              <a:rPr lang="en-IN" dirty="0" smtClean="0"/>
              <a:t>not.</a:t>
            </a:r>
            <a:endParaRPr lang="en-US" dirty="0" smtClean="0"/>
          </a:p>
          <a:p>
            <a:pPr lvl="0">
              <a:buFont typeface="+mj-lt"/>
              <a:buAutoNum type="alphaLcPeriod"/>
            </a:pPr>
            <a:r>
              <a:rPr lang="en-IN" dirty="0" smtClean="0"/>
              <a:t>The </a:t>
            </a:r>
            <a:r>
              <a:rPr lang="en-IN" dirty="0"/>
              <a:t>overriding method can throw those </a:t>
            </a:r>
            <a:r>
              <a:rPr lang="en-IN" b="1" dirty="0"/>
              <a:t>checked exceptions</a:t>
            </a:r>
            <a:r>
              <a:rPr lang="en-IN" dirty="0"/>
              <a:t>, which have less scope than the </a:t>
            </a:r>
            <a:r>
              <a:rPr lang="en-IN" dirty="0" smtClean="0"/>
              <a:t>exception </a:t>
            </a:r>
            <a:r>
              <a:rPr lang="en-IN" dirty="0"/>
              <a:t>declared in the overridden method</a:t>
            </a:r>
            <a:endParaRPr lang="en-US" dirty="0"/>
          </a:p>
        </p:txBody>
      </p:sp>
    </p:spTree>
    <p:extLst>
      <p:ext uri="{BB962C8B-B14F-4D97-AF65-F5344CB8AC3E}">
        <p14:creationId xmlns:p14="http://schemas.microsoft.com/office/powerpoint/2010/main" val="367289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Overloading vs. Overriding</a:t>
            </a:r>
            <a:endParaRPr lang="en-US" dirty="0"/>
          </a:p>
        </p:txBody>
      </p:sp>
      <p:sp>
        <p:nvSpPr>
          <p:cNvPr id="3" name="Content Placeholder 2"/>
          <p:cNvSpPr>
            <a:spLocks noGrp="1"/>
          </p:cNvSpPr>
          <p:nvPr>
            <p:ph idx="1"/>
          </p:nvPr>
        </p:nvSpPr>
        <p:spPr/>
        <p:txBody>
          <a:bodyPr/>
          <a:lstStyle/>
          <a:p>
            <a:pPr>
              <a:buFont typeface="+mj-lt"/>
              <a:buAutoNum type="alphaLcPeriod"/>
            </a:pPr>
            <a:r>
              <a:rPr lang="en-IN" dirty="0"/>
              <a:t>First and most important difference between method overloading and overriding is that, In case of method overloading in Java, signature of method changes while in case of method overriding it remain </a:t>
            </a:r>
            <a:r>
              <a:rPr lang="en-IN" dirty="0" smtClean="0"/>
              <a:t>same</a:t>
            </a:r>
          </a:p>
          <a:p>
            <a:pPr>
              <a:buFont typeface="+mj-lt"/>
              <a:buAutoNum type="alphaLcPeriod"/>
            </a:pPr>
            <a:r>
              <a:rPr lang="en-IN" dirty="0"/>
              <a:t>Second major difference between method overloading vs overriding in Java is that you can overload method in one class but overriding can only be done on </a:t>
            </a:r>
            <a:r>
              <a:rPr lang="en-IN" dirty="0" smtClean="0"/>
              <a:t>subclass</a:t>
            </a:r>
          </a:p>
          <a:p>
            <a:pPr>
              <a:buFont typeface="+mj-lt"/>
              <a:buAutoNum type="alphaLcPeriod"/>
            </a:pPr>
            <a:r>
              <a:rPr lang="en-IN" dirty="0"/>
              <a:t>You cannot override static, final and private method in Java but you can overload static, final or private method in Java</a:t>
            </a:r>
            <a:r>
              <a:rPr lang="en-IN" dirty="0" smtClean="0"/>
              <a:t>.</a:t>
            </a:r>
          </a:p>
          <a:p>
            <a:pPr>
              <a:buFont typeface="+mj-lt"/>
              <a:buAutoNum type="alphaLcPeriod"/>
            </a:pPr>
            <a:r>
              <a:rPr lang="en-IN" dirty="0"/>
              <a:t>Overloaded method in Java is bonded by static binding and overridden methods are subject to dynamic binding</a:t>
            </a:r>
            <a:endParaRPr lang="en-US" dirty="0"/>
          </a:p>
        </p:txBody>
      </p:sp>
    </p:spTree>
    <p:extLst>
      <p:ext uri="{BB962C8B-B14F-4D97-AF65-F5344CB8AC3E}">
        <p14:creationId xmlns:p14="http://schemas.microsoft.com/office/powerpoint/2010/main" val="37157518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353</TotalTime>
  <Words>703</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Wisp</vt:lpstr>
      <vt:lpstr>OOPs</vt:lpstr>
      <vt:lpstr>Basic concept of oops </vt:lpstr>
      <vt:lpstr>Inheritance</vt:lpstr>
      <vt:lpstr>Types of Inheritance </vt:lpstr>
      <vt:lpstr>Encapsulation </vt:lpstr>
      <vt:lpstr>Polymorphism  </vt:lpstr>
      <vt:lpstr>Method Overloading</vt:lpstr>
      <vt:lpstr>Method Overriding</vt:lpstr>
      <vt:lpstr>Overloading vs. Overriding</vt:lpstr>
      <vt:lpstr>Abstraction </vt:lpstr>
      <vt:lpstr>Abstract Classes </vt:lpstr>
      <vt:lpstr>Why we need an abstract class</vt:lpstr>
      <vt:lpstr>Interface </vt:lpstr>
      <vt:lpstr>Why we use Interface in java</vt:lpstr>
      <vt:lpstr>Abstract Class v/s Interface </vt:lpstr>
      <vt:lpstr>Constructor</vt:lpstr>
      <vt:lpstr>Access Modifiers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Infinitylabs</dc:creator>
  <cp:lastModifiedBy>Infinitylabs</cp:lastModifiedBy>
  <cp:revision>33</cp:revision>
  <dcterms:created xsi:type="dcterms:W3CDTF">2018-03-12T05:17:24Z</dcterms:created>
  <dcterms:modified xsi:type="dcterms:W3CDTF">2018-03-12T11:10:47Z</dcterms:modified>
</cp:coreProperties>
</file>