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0"/>
  </p:notesMasterIdLst>
  <p:sldIdLst>
    <p:sldId id="256" r:id="rId3"/>
    <p:sldId id="258" r:id="rId4"/>
    <p:sldId id="260" r:id="rId5"/>
    <p:sldId id="261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9" r:id="rId17"/>
    <p:sldId id="277" r:id="rId18"/>
    <p:sldId id="282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3633C0-7FF9-42E1-941C-C52A904D212A}">
  <a:tblStyle styleId="{B93633C0-7FF9-42E1-941C-C52A904D21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F45180-7593-4D70-9EC9-A6FC48313C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9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5759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049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678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00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968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577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168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037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8355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Shape 5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92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739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13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76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47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52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646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31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23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8482012" y="-14288"/>
            <a:ext cx="2185988" cy="6872288"/>
          </a:xfrm>
          <a:prstGeom prst="rect">
            <a:avLst/>
          </a:prstGeom>
          <a:solidFill>
            <a:srgbClr val="007DC6"/>
          </a:solidFill>
          <a:ln>
            <a:noFill/>
          </a:ln>
          <a:effectLst>
            <a:outerShdw blurRad="38100" dist="25400" algn="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2433711" y="1122363"/>
            <a:ext cx="571969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23232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433711" y="3602038"/>
            <a:ext cx="571969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6969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096001" y="65035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8482012" y="6503551"/>
            <a:ext cx="2185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EC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2012" y="963643"/>
            <a:ext cx="2185988" cy="218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White" type="obj">
  <p:cSld name="OBJECT"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771650" y="365125"/>
            <a:ext cx="9582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23232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71650" y="1825625"/>
            <a:ext cx="9582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5656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5656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5656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5656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5656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1771650" y="6356350"/>
            <a:ext cx="638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696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0" y="0"/>
            <a:ext cx="1200300" cy="6858000"/>
          </a:xfrm>
          <a:prstGeom prst="rect">
            <a:avLst/>
          </a:prstGeom>
          <a:solidFill>
            <a:srgbClr val="007DC6"/>
          </a:solidFill>
          <a:ln>
            <a:noFill/>
          </a:ln>
          <a:effectLst>
            <a:outerShdw blurRad="38100" dist="25400" algn="l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 descr="Creative Commons Licen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038975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838200" y="7063501"/>
            <a:ext cx="830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3.0 Unported License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40" y="5992891"/>
            <a:ext cx="1083469" cy="1083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Black">
  <p:cSld name="Title and Content - Black"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771650" y="365125"/>
            <a:ext cx="9582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771650" y="1825625"/>
            <a:ext cx="9582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CF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CF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CF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CF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CF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771650" y="6356350"/>
            <a:ext cx="638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0" y="0"/>
            <a:ext cx="12003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0" algn="l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Shape 125" descr="Creative Commons Licen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038975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838200" y="7063501"/>
            <a:ext cx="830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3.0 Unported License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40" y="5988224"/>
            <a:ext cx="1088136" cy="1088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8482012" y="-14288"/>
            <a:ext cx="2186100" cy="687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100" dist="25400" algn="l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2433711" y="1122363"/>
            <a:ext cx="5719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2433711" y="3602038"/>
            <a:ext cx="5719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6096001" y="65035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8482012" y="6503551"/>
            <a:ext cx="21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EEC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2584" y="2077022"/>
            <a:ext cx="2185416" cy="218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bg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White" userDrawn="1">
  <p:cSld name="OBJECT"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71650" y="1825625"/>
            <a:ext cx="9582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5656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5656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5656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5656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5656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1200150" cy="6858000"/>
          </a:xfrm>
          <a:prstGeom prst="rect">
            <a:avLst/>
          </a:prstGeom>
          <a:solidFill>
            <a:srgbClr val="007DC6"/>
          </a:solidFill>
          <a:ln>
            <a:noFill/>
          </a:ln>
          <a:effectLst>
            <a:outerShdw blurRad="38100" dist="25400" algn="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Shape 28" descr="Creative Commons Licen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038975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838200" y="7063501"/>
            <a:ext cx="83058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3.0 Unported License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40" y="5992891"/>
            <a:ext cx="1083469" cy="10834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158036"/>
            <a:ext cx="9582150" cy="1325563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lang="en-US" b="1">
                <a:solidFill>
                  <a:srgbClr val="007DC6"/>
                </a:solidFill>
                <a:sym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Black">
  <p:cSld name="Title and Content - Black">
    <p:bg>
      <p:bgPr>
        <a:solidFill>
          <a:schemeClr val="bg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771650" y="365125"/>
            <a:ext cx="95821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771650" y="1825625"/>
            <a:ext cx="9582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CF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CF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CF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CF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CF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771650" y="6356350"/>
            <a:ext cx="63817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0"/>
            <a:ext cx="120015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0" algn="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Shape 37" descr="Creative Commons Licen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038975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/>
          <p:nvPr/>
        </p:nvSpPr>
        <p:spPr>
          <a:xfrm>
            <a:off x="838200" y="7063501"/>
            <a:ext cx="83058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lang="en-US" sz="1000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3.0 Unported License</a:t>
            </a:r>
            <a:r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40" y="5988224"/>
            <a:ext cx="1088136" cy="1088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bg>
      <p:bgPr>
        <a:solidFill>
          <a:schemeClr val="bg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8482012" y="-14288"/>
            <a:ext cx="2185988" cy="68722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100" dist="25400" algn="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433711" y="1122363"/>
            <a:ext cx="571969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3711" y="3602038"/>
            <a:ext cx="571969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096001" y="65035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8482012" y="6503551"/>
            <a:ext cx="2185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EEC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2584" y="2077022"/>
            <a:ext cx="2185416" cy="218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bg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Group 9</a:t>
            </a:r>
            <a:endParaRPr lang="en-US"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00" b="1" i="0" u="none" strike="noStrike" cap="none" dirty="0">
          <a:solidFill>
            <a:srgbClr val="007DC6"/>
          </a:solidFill>
          <a:latin typeface="Calibri"/>
          <a:ea typeface="Calibri"/>
          <a:cs typeface="Arial"/>
          <a:sym typeface="Calibri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/>
          </p:nvPr>
        </p:nvSpPr>
        <p:spPr>
          <a:xfrm>
            <a:off x="1492975" y="2356525"/>
            <a:ext cx="6419100" cy="1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DC6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rgbClr val="007DC6"/>
                </a:solidFill>
              </a:rPr>
              <a:t>Weather Driven Sales Prediction</a:t>
            </a:r>
            <a:endParaRPr b="1" dirty="0">
              <a:solidFill>
                <a:srgbClr val="007DC6"/>
              </a:solidFill>
            </a:endParaRPr>
          </a:p>
          <a:p>
            <a:pPr marL="91440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DC6"/>
              </a:buClr>
              <a:buSzPts val="3600"/>
              <a:buFont typeface="Calibri"/>
              <a:buNone/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 Analysis</a:t>
            </a:r>
            <a:endParaRPr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ftr" idx="11"/>
          </p:nvPr>
        </p:nvSpPr>
        <p:spPr>
          <a:xfrm>
            <a:off x="8519060" y="3269412"/>
            <a:ext cx="2186100" cy="241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/>
              <a:t>Group 9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/>
              <a:t>Adil </a:t>
            </a:r>
            <a:r>
              <a:rPr lang="en-US" sz="2000" i="1" dirty="0"/>
              <a:t>Alkhateeb</a:t>
            </a:r>
            <a:br>
              <a:rPr lang="en-US" sz="2000" i="1" dirty="0"/>
            </a:br>
            <a:r>
              <a:rPr lang="en-US" sz="2000" i="1" dirty="0"/>
              <a:t>Linda Wong </a:t>
            </a:r>
            <a:br>
              <a:rPr lang="en-US" sz="2000" i="1" dirty="0"/>
            </a:br>
            <a:r>
              <a:rPr lang="en-US" sz="2000" i="1" dirty="0"/>
              <a:t>Mahammad Ali</a:t>
            </a:r>
            <a:endParaRPr sz="2000" b="0" i="1" u="none" strike="noStrike" cap="none" dirty="0">
              <a:solidFill>
                <a:srgbClr val="EEC334"/>
              </a:solidFill>
              <a:sym typeface="Calibri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dt" idx="10"/>
          </p:nvPr>
        </p:nvSpPr>
        <p:spPr>
          <a:xfrm>
            <a:off x="8852986" y="5968714"/>
            <a:ext cx="15182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rgbClr val="EEC334"/>
                </a:solidFill>
              </a:rPr>
              <a:t>April </a:t>
            </a:r>
            <a:r>
              <a:rPr lang="en-US" sz="1400" i="1" dirty="0" smtClean="0">
                <a:solidFill>
                  <a:srgbClr val="EEC334"/>
                </a:solidFill>
              </a:rPr>
              <a:t>21</a:t>
            </a:r>
            <a:r>
              <a:rPr lang="en-US" sz="1400" i="1" baseline="30000" dirty="0" smtClean="0">
                <a:solidFill>
                  <a:srgbClr val="EEC334"/>
                </a:solidFill>
              </a:rPr>
              <a:t>st</a:t>
            </a:r>
            <a:r>
              <a:rPr lang="en-US" sz="1400" i="1" dirty="0" smtClean="0">
                <a:solidFill>
                  <a:srgbClr val="EEC334"/>
                </a:solidFill>
              </a:rPr>
              <a:t> , </a:t>
            </a:r>
            <a:r>
              <a:rPr lang="en-US" sz="1400" i="1" dirty="0">
                <a:solidFill>
                  <a:srgbClr val="EEC334"/>
                </a:solidFill>
              </a:rPr>
              <a:t>2018</a:t>
            </a:r>
            <a:endParaRPr sz="1400" i="1" dirty="0">
              <a:solidFill>
                <a:srgbClr val="EEC334"/>
              </a:solidFill>
            </a:endParaRP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0" y="-111012"/>
            <a:ext cx="3709988" cy="11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4589610" y="352338"/>
            <a:ext cx="4286700" cy="10773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chemeClr val="bg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Multiple Regression Analysis</a:t>
            </a:r>
            <a:endParaRPr dirty="0"/>
          </a:p>
        </p:txBody>
      </p:sp>
      <p:sp>
        <p:nvSpPr>
          <p:cNvPr id="441" name="Shape 441"/>
          <p:cNvSpPr/>
          <p:nvPr/>
        </p:nvSpPr>
        <p:spPr>
          <a:xfrm>
            <a:off x="4285818" y="1575307"/>
            <a:ext cx="160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sz="28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7307209" y="1553459"/>
            <a:ext cx="20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Backwards</a:t>
            </a:r>
            <a:endParaRPr sz="2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Shape 443"/>
          <p:cNvGrpSpPr/>
          <p:nvPr/>
        </p:nvGrpSpPr>
        <p:grpSpPr>
          <a:xfrm>
            <a:off x="4384125" y="2193390"/>
            <a:ext cx="1400700" cy="1996519"/>
            <a:chOff x="3952613" y="1669409"/>
            <a:chExt cx="1400700" cy="1996519"/>
          </a:xfrm>
        </p:grpSpPr>
        <p:sp>
          <p:nvSpPr>
            <p:cNvPr id="444" name="Shape 444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BCD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38" scaled="0"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7648984" y="2193390"/>
            <a:ext cx="1400700" cy="1996519"/>
            <a:chOff x="3952613" y="1669409"/>
            <a:chExt cx="1400700" cy="1996519"/>
          </a:xfrm>
        </p:grpSpPr>
        <p:sp>
          <p:nvSpPr>
            <p:cNvPr id="447" name="Shape 447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38000">
                  <a:srgbClr val="FFFFFF"/>
                </a:gs>
                <a:gs pos="100000">
                  <a:srgbClr val="F2505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49" name="Shape 449"/>
          <p:cNvGraphicFramePr/>
          <p:nvPr/>
        </p:nvGraphicFramePr>
        <p:xfrm>
          <a:off x="7160600" y="4431654"/>
          <a:ext cx="2377450" cy="370850"/>
        </p:xfrm>
        <a:graphic>
          <a:graphicData uri="http://schemas.openxmlformats.org/drawingml/2006/table">
            <a:tbl>
              <a:tblPr firstRow="1" bandRow="1">
                <a:noFill/>
                <a:tableStyleId>{B93633C0-7FF9-42E1-941C-C52A904D212A}</a:tableStyleId>
              </a:tblPr>
              <a:tblGrid>
                <a:gridCol w="2377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r>
                        <a:rPr lang="en-US" sz="1400" u="none" strike="noStrike" cap="none" baseline="30000"/>
                        <a:t>2</a:t>
                      </a:r>
                      <a:r>
                        <a:rPr lang="en-US" sz="1400" u="none" strike="noStrike" cap="none"/>
                        <a:t> Adjusted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50" name="Shape 450"/>
          <p:cNvGraphicFramePr/>
          <p:nvPr/>
        </p:nvGraphicFramePr>
        <p:xfrm>
          <a:off x="3871157" y="4431654"/>
          <a:ext cx="2377450" cy="370850"/>
        </p:xfrm>
        <a:graphic>
          <a:graphicData uri="http://schemas.openxmlformats.org/drawingml/2006/table">
            <a:tbl>
              <a:tblPr firstRow="1" bandRow="1">
                <a:noFill/>
                <a:tableStyleId>{B93633C0-7FF9-42E1-941C-C52A904D212A}</a:tableStyleId>
              </a:tblPr>
              <a:tblGrid>
                <a:gridCol w="2377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r>
                        <a:rPr lang="en-US" sz="1400" u="none" strike="noStrike" cap="none" baseline="30000"/>
                        <a:t>2</a:t>
                      </a:r>
                      <a:r>
                        <a:rPr lang="en-US" sz="1400" u="none" strike="noStrike" cap="none"/>
                        <a:t> Adjusted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451" name="Shape 451"/>
          <p:cNvCxnSpPr/>
          <p:nvPr/>
        </p:nvCxnSpPr>
        <p:spPr>
          <a:xfrm>
            <a:off x="6696126" y="1575307"/>
            <a:ext cx="6300" cy="34590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52" name="Shape 452"/>
          <p:cNvGrpSpPr/>
          <p:nvPr/>
        </p:nvGrpSpPr>
        <p:grpSpPr>
          <a:xfrm>
            <a:off x="5019491" y="5194681"/>
            <a:ext cx="3366168" cy="1495542"/>
            <a:chOff x="3386971" y="5180088"/>
            <a:chExt cx="3366168" cy="1495542"/>
          </a:xfrm>
        </p:grpSpPr>
        <p:pic>
          <p:nvPicPr>
            <p:cNvPr id="453" name="Shape 453" descr="Screen%20Shot%202018-04-16%20at%2011.56.49%20PM.png"/>
            <p:cNvPicPr preferRelativeResize="0"/>
            <p:nvPr/>
          </p:nvPicPr>
          <p:blipFill rotWithShape="1">
            <a:blip r:embed="rId3">
              <a:alphaModFix/>
            </a:blip>
            <a:srcRect t="7795" r="49137" b="12005"/>
            <a:stretch/>
          </p:blipFill>
          <p:spPr>
            <a:xfrm>
              <a:off x="3386971" y="5180088"/>
              <a:ext cx="3366168" cy="14955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Shape 454"/>
            <p:cNvSpPr/>
            <p:nvPr/>
          </p:nvSpPr>
          <p:spPr>
            <a:xfrm>
              <a:off x="5810648" y="6450723"/>
              <a:ext cx="905700" cy="199800"/>
            </a:xfrm>
            <a:prstGeom prst="ellipse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5809965" y="5652638"/>
              <a:ext cx="905700" cy="199800"/>
            </a:xfrm>
            <a:prstGeom prst="ellipse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Shape 456"/>
          <p:cNvSpPr/>
          <p:nvPr/>
        </p:nvSpPr>
        <p:spPr>
          <a:xfrm rot="-944262">
            <a:off x="9362748" y="5144730"/>
            <a:ext cx="1612691" cy="114447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E98A8A"/>
                </a:solidFill>
                <a:latin typeface="Arial"/>
                <a:ea typeface="Arial"/>
                <a:cs typeface="Arial"/>
                <a:sym typeface="Arial"/>
              </a:rPr>
              <a:t>Over Fitting</a:t>
            </a:r>
            <a:endParaRPr sz="2800" b="1" i="0" u="none" strike="noStrike" cap="none" dirty="0">
              <a:solidFill>
                <a:srgbClr val="E98A8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4589610" y="352338"/>
            <a:ext cx="4286700" cy="10773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chemeClr val="bg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Multiple Regression Analysis</a:t>
            </a:r>
            <a:endParaRPr dirty="0"/>
          </a:p>
        </p:txBody>
      </p:sp>
      <p:sp>
        <p:nvSpPr>
          <p:cNvPr id="463" name="Shape 463"/>
          <p:cNvSpPr/>
          <p:nvPr/>
        </p:nvSpPr>
        <p:spPr>
          <a:xfrm>
            <a:off x="4285818" y="1575307"/>
            <a:ext cx="160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sz="28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7307209" y="1553459"/>
            <a:ext cx="20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Backwards</a:t>
            </a:r>
            <a:endParaRPr sz="2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Shape 465"/>
          <p:cNvGrpSpPr/>
          <p:nvPr/>
        </p:nvGrpSpPr>
        <p:grpSpPr>
          <a:xfrm>
            <a:off x="4384125" y="2193390"/>
            <a:ext cx="1400700" cy="1996519"/>
            <a:chOff x="3952613" y="1669409"/>
            <a:chExt cx="1400700" cy="1996519"/>
          </a:xfrm>
        </p:grpSpPr>
        <p:sp>
          <p:nvSpPr>
            <p:cNvPr id="466" name="Shape 466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BCD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38" scaled="0"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7648984" y="2193390"/>
            <a:ext cx="1400700" cy="1996519"/>
            <a:chOff x="3952613" y="1669409"/>
            <a:chExt cx="1400700" cy="1996519"/>
          </a:xfrm>
        </p:grpSpPr>
        <p:sp>
          <p:nvSpPr>
            <p:cNvPr id="469" name="Shape 469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38000">
                  <a:srgbClr val="FFFFFF"/>
                </a:gs>
                <a:gs pos="100000">
                  <a:srgbClr val="F2505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71" name="Shape 471"/>
          <p:cNvGraphicFramePr/>
          <p:nvPr/>
        </p:nvGraphicFramePr>
        <p:xfrm>
          <a:off x="7160600" y="4431654"/>
          <a:ext cx="2377450" cy="370850"/>
        </p:xfrm>
        <a:graphic>
          <a:graphicData uri="http://schemas.openxmlformats.org/drawingml/2006/table">
            <a:tbl>
              <a:tblPr firstRow="1" bandRow="1">
                <a:noFill/>
                <a:tableStyleId>{B93633C0-7FF9-42E1-941C-C52A904D212A}</a:tableStyleId>
              </a:tblPr>
              <a:tblGrid>
                <a:gridCol w="1188725"/>
                <a:gridCol w="11887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r>
                        <a:rPr lang="en-US" sz="1400" u="none" strike="noStrike" cap="none" baseline="30000"/>
                        <a:t>2</a:t>
                      </a:r>
                      <a:r>
                        <a:rPr lang="en-US" sz="1400" u="none" strike="noStrike" cap="none"/>
                        <a:t> Adjusted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C00000"/>
                          </a:solidFill>
                        </a:rPr>
                        <a:t>MSE</a:t>
                      </a:r>
                      <a:endParaRPr sz="1400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472" name="Shape 472"/>
          <p:cNvCxnSpPr/>
          <p:nvPr/>
        </p:nvCxnSpPr>
        <p:spPr>
          <a:xfrm>
            <a:off x="8349321" y="4319123"/>
            <a:ext cx="0" cy="59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aphicFrame>
        <p:nvGraphicFramePr>
          <p:cNvPr id="473" name="Shape 473"/>
          <p:cNvGraphicFramePr/>
          <p:nvPr/>
        </p:nvGraphicFramePr>
        <p:xfrm>
          <a:off x="3871157" y="4431654"/>
          <a:ext cx="2377450" cy="370850"/>
        </p:xfrm>
        <a:graphic>
          <a:graphicData uri="http://schemas.openxmlformats.org/drawingml/2006/table">
            <a:tbl>
              <a:tblPr firstRow="1" bandRow="1">
                <a:noFill/>
                <a:tableStyleId>{B93633C0-7FF9-42E1-941C-C52A904D212A}</a:tableStyleId>
              </a:tblPr>
              <a:tblGrid>
                <a:gridCol w="1188725"/>
                <a:gridCol w="11887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r>
                        <a:rPr lang="en-US" sz="1400" u="none" strike="noStrike" cap="none" baseline="30000"/>
                        <a:t>2</a:t>
                      </a:r>
                      <a:r>
                        <a:rPr lang="en-US" sz="1400" u="none" strike="noStrike" cap="none"/>
                        <a:t> Adjusted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C00000"/>
                          </a:solidFill>
                        </a:rPr>
                        <a:t>MSE</a:t>
                      </a:r>
                      <a:endParaRPr sz="1400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474" name="Shape 474"/>
          <p:cNvCxnSpPr/>
          <p:nvPr/>
        </p:nvCxnSpPr>
        <p:spPr>
          <a:xfrm>
            <a:off x="5059878" y="4319123"/>
            <a:ext cx="0" cy="59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5" name="Shape 475"/>
          <p:cNvCxnSpPr/>
          <p:nvPr/>
        </p:nvCxnSpPr>
        <p:spPr>
          <a:xfrm>
            <a:off x="6696126" y="1575307"/>
            <a:ext cx="6300" cy="34590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4589610" y="352338"/>
            <a:ext cx="4286700" cy="10773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chemeClr val="bg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Multiple Regression Analysis</a:t>
            </a:r>
            <a:endParaRPr dirty="0"/>
          </a:p>
        </p:txBody>
      </p:sp>
      <p:sp>
        <p:nvSpPr>
          <p:cNvPr id="482" name="Shape 482"/>
          <p:cNvSpPr/>
          <p:nvPr/>
        </p:nvSpPr>
        <p:spPr>
          <a:xfrm>
            <a:off x="4285818" y="1575307"/>
            <a:ext cx="160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sz="28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307209" y="1553459"/>
            <a:ext cx="20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Backwards</a:t>
            </a:r>
            <a:endParaRPr sz="2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Shape 484"/>
          <p:cNvGrpSpPr/>
          <p:nvPr/>
        </p:nvGrpSpPr>
        <p:grpSpPr>
          <a:xfrm>
            <a:off x="4384125" y="2193390"/>
            <a:ext cx="1400700" cy="1996519"/>
            <a:chOff x="3952613" y="1669409"/>
            <a:chExt cx="1400700" cy="1996519"/>
          </a:xfrm>
        </p:grpSpPr>
        <p:sp>
          <p:nvSpPr>
            <p:cNvPr id="485" name="Shape 485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BCD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38" scaled="0"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7648984" y="2193390"/>
            <a:ext cx="1400700" cy="1996519"/>
            <a:chOff x="3952613" y="1669409"/>
            <a:chExt cx="1400700" cy="1996519"/>
          </a:xfrm>
        </p:grpSpPr>
        <p:sp>
          <p:nvSpPr>
            <p:cNvPr id="488" name="Shape 488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38000">
                  <a:srgbClr val="FFFFFF"/>
                </a:gs>
                <a:gs pos="100000">
                  <a:srgbClr val="F2505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90" name="Shape 490"/>
          <p:cNvGraphicFramePr/>
          <p:nvPr/>
        </p:nvGraphicFramePr>
        <p:xfrm>
          <a:off x="7160600" y="4431654"/>
          <a:ext cx="2377450" cy="370850"/>
        </p:xfrm>
        <a:graphic>
          <a:graphicData uri="http://schemas.openxmlformats.org/drawingml/2006/table">
            <a:tbl>
              <a:tblPr firstRow="1" bandRow="1">
                <a:noFill/>
                <a:tableStyleId>{B93633C0-7FF9-42E1-941C-C52A904D212A}</a:tableStyleId>
              </a:tblPr>
              <a:tblGrid>
                <a:gridCol w="1188725"/>
                <a:gridCol w="11887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r>
                        <a:rPr lang="en-US" sz="1400" u="none" strike="noStrike" cap="none" baseline="30000"/>
                        <a:t>2</a:t>
                      </a:r>
                      <a:r>
                        <a:rPr lang="en-US" sz="1400" u="none" strike="noStrike" cap="none"/>
                        <a:t> Adjusted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C00000"/>
                          </a:solidFill>
                        </a:rPr>
                        <a:t>MSE</a:t>
                      </a:r>
                      <a:endParaRPr sz="1400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491" name="Shape 491"/>
          <p:cNvCxnSpPr/>
          <p:nvPr/>
        </p:nvCxnSpPr>
        <p:spPr>
          <a:xfrm>
            <a:off x="8349321" y="4319123"/>
            <a:ext cx="0" cy="59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aphicFrame>
        <p:nvGraphicFramePr>
          <p:cNvPr id="492" name="Shape 492"/>
          <p:cNvGraphicFramePr/>
          <p:nvPr/>
        </p:nvGraphicFramePr>
        <p:xfrm>
          <a:off x="3871157" y="4431654"/>
          <a:ext cx="2377450" cy="370850"/>
        </p:xfrm>
        <a:graphic>
          <a:graphicData uri="http://schemas.openxmlformats.org/drawingml/2006/table">
            <a:tbl>
              <a:tblPr firstRow="1" bandRow="1">
                <a:noFill/>
                <a:tableStyleId>{B93633C0-7FF9-42E1-941C-C52A904D212A}</a:tableStyleId>
              </a:tblPr>
              <a:tblGrid>
                <a:gridCol w="1188725"/>
                <a:gridCol w="11887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r>
                        <a:rPr lang="en-US" sz="1400" u="none" strike="noStrike" cap="none" baseline="30000"/>
                        <a:t>2</a:t>
                      </a:r>
                      <a:r>
                        <a:rPr lang="en-US" sz="1400" u="none" strike="noStrike" cap="none"/>
                        <a:t> Adjusted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C00000"/>
                          </a:solidFill>
                        </a:rPr>
                        <a:t>MSE</a:t>
                      </a:r>
                      <a:endParaRPr sz="1400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493" name="Shape 493"/>
          <p:cNvCxnSpPr/>
          <p:nvPr/>
        </p:nvCxnSpPr>
        <p:spPr>
          <a:xfrm>
            <a:off x="5059878" y="4319123"/>
            <a:ext cx="0" cy="59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4" name="Shape 494"/>
          <p:cNvCxnSpPr/>
          <p:nvPr/>
        </p:nvCxnSpPr>
        <p:spPr>
          <a:xfrm>
            <a:off x="6696126" y="1575307"/>
            <a:ext cx="6300" cy="34590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495" name="Shape 495" descr="Screen%20Shot%202018-04-16%20at%2011.56.49%20PM.png"/>
          <p:cNvPicPr preferRelativeResize="0"/>
          <p:nvPr/>
        </p:nvPicPr>
        <p:blipFill rotWithShape="1">
          <a:blip r:embed="rId3">
            <a:alphaModFix/>
          </a:blip>
          <a:srcRect t="7795" b="12005"/>
          <a:stretch/>
        </p:blipFill>
        <p:spPr>
          <a:xfrm>
            <a:off x="3386971" y="5180088"/>
            <a:ext cx="6618310" cy="1495542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/>
          <p:nvPr/>
        </p:nvSpPr>
        <p:spPr>
          <a:xfrm>
            <a:off x="7581510" y="5652638"/>
            <a:ext cx="905700" cy="199800"/>
          </a:xfrm>
          <a:prstGeom prst="ellipse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819037" y="6450723"/>
            <a:ext cx="905700" cy="199800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4589610" y="352338"/>
            <a:ext cx="4286700" cy="10773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chemeClr val="bg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Multiple Regression Analysis</a:t>
            </a:r>
            <a:endParaRPr dirty="0"/>
          </a:p>
        </p:txBody>
      </p:sp>
      <p:sp>
        <p:nvSpPr>
          <p:cNvPr id="504" name="Shape 504"/>
          <p:cNvSpPr/>
          <p:nvPr/>
        </p:nvSpPr>
        <p:spPr>
          <a:xfrm>
            <a:off x="4285818" y="1575307"/>
            <a:ext cx="160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sz="28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7307209" y="1553459"/>
            <a:ext cx="20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Backwards</a:t>
            </a:r>
            <a:endParaRPr sz="2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Shape 506"/>
          <p:cNvGrpSpPr/>
          <p:nvPr/>
        </p:nvGrpSpPr>
        <p:grpSpPr>
          <a:xfrm>
            <a:off x="4384125" y="2193390"/>
            <a:ext cx="1400700" cy="1996519"/>
            <a:chOff x="3952613" y="1669409"/>
            <a:chExt cx="1400700" cy="1996519"/>
          </a:xfrm>
        </p:grpSpPr>
        <p:sp>
          <p:nvSpPr>
            <p:cNvPr id="507" name="Shape 507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BCD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38" scaled="0"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7648984" y="2193390"/>
            <a:ext cx="1400700" cy="1996519"/>
            <a:chOff x="3952613" y="1669409"/>
            <a:chExt cx="1400700" cy="1996519"/>
          </a:xfrm>
        </p:grpSpPr>
        <p:sp>
          <p:nvSpPr>
            <p:cNvPr id="510" name="Shape 510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38000">
                  <a:srgbClr val="FFFFFF"/>
                </a:gs>
                <a:gs pos="100000">
                  <a:srgbClr val="F2505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12" name="Shape 512"/>
          <p:cNvGraphicFramePr/>
          <p:nvPr/>
        </p:nvGraphicFramePr>
        <p:xfrm>
          <a:off x="7160600" y="4431654"/>
          <a:ext cx="2377450" cy="370850"/>
        </p:xfrm>
        <a:graphic>
          <a:graphicData uri="http://schemas.openxmlformats.org/drawingml/2006/table">
            <a:tbl>
              <a:tblPr firstRow="1" bandRow="1">
                <a:noFill/>
                <a:tableStyleId>{B93633C0-7FF9-42E1-941C-C52A904D212A}</a:tableStyleId>
              </a:tblPr>
              <a:tblGrid>
                <a:gridCol w="1188725"/>
                <a:gridCol w="11887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r>
                        <a:rPr lang="en-US" sz="1400" u="none" strike="noStrike" cap="none" baseline="30000"/>
                        <a:t>2</a:t>
                      </a:r>
                      <a:r>
                        <a:rPr lang="en-US" sz="1400" u="none" strike="noStrike" cap="none"/>
                        <a:t> Adjusted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C00000"/>
                          </a:solidFill>
                        </a:rPr>
                        <a:t>MSE</a:t>
                      </a:r>
                      <a:endParaRPr sz="1400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513" name="Shape 513"/>
          <p:cNvCxnSpPr/>
          <p:nvPr/>
        </p:nvCxnSpPr>
        <p:spPr>
          <a:xfrm>
            <a:off x="8349321" y="4319123"/>
            <a:ext cx="0" cy="59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aphicFrame>
        <p:nvGraphicFramePr>
          <p:cNvPr id="514" name="Shape 514"/>
          <p:cNvGraphicFramePr/>
          <p:nvPr/>
        </p:nvGraphicFramePr>
        <p:xfrm>
          <a:off x="3871157" y="4431654"/>
          <a:ext cx="2377450" cy="370850"/>
        </p:xfrm>
        <a:graphic>
          <a:graphicData uri="http://schemas.openxmlformats.org/drawingml/2006/table">
            <a:tbl>
              <a:tblPr firstRow="1" bandRow="1">
                <a:noFill/>
                <a:tableStyleId>{B93633C0-7FF9-42E1-941C-C52A904D212A}</a:tableStyleId>
              </a:tblPr>
              <a:tblGrid>
                <a:gridCol w="1188725"/>
                <a:gridCol w="11887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r>
                        <a:rPr lang="en-US" sz="1400" u="none" strike="noStrike" cap="none" baseline="30000"/>
                        <a:t>2</a:t>
                      </a:r>
                      <a:r>
                        <a:rPr lang="en-US" sz="1400" u="none" strike="noStrike" cap="none"/>
                        <a:t> Adjusted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C00000"/>
                          </a:solidFill>
                        </a:rPr>
                        <a:t>MSE</a:t>
                      </a:r>
                      <a:endParaRPr sz="1400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515" name="Shape 515"/>
          <p:cNvCxnSpPr/>
          <p:nvPr/>
        </p:nvCxnSpPr>
        <p:spPr>
          <a:xfrm>
            <a:off x="5059878" y="4319123"/>
            <a:ext cx="0" cy="59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16" name="Shape 516"/>
          <p:cNvCxnSpPr/>
          <p:nvPr/>
        </p:nvCxnSpPr>
        <p:spPr>
          <a:xfrm>
            <a:off x="6696126" y="1575307"/>
            <a:ext cx="6300" cy="34590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517" name="Shape 517" descr="Screen%20Shot%202018-04-16%20at%2011.56.49%20PM.png"/>
          <p:cNvPicPr preferRelativeResize="0"/>
          <p:nvPr/>
        </p:nvPicPr>
        <p:blipFill rotWithShape="1">
          <a:blip r:embed="rId3">
            <a:alphaModFix/>
          </a:blip>
          <a:srcRect t="7795" b="12005"/>
          <a:stretch/>
        </p:blipFill>
        <p:spPr>
          <a:xfrm>
            <a:off x="3386971" y="5180088"/>
            <a:ext cx="6618310" cy="149554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5155693" y="4376059"/>
            <a:ext cx="997200" cy="483300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8445136" y="4376059"/>
            <a:ext cx="997200" cy="483300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7581510" y="5652638"/>
            <a:ext cx="905700" cy="199800"/>
          </a:xfrm>
          <a:prstGeom prst="ellipse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Shape 521"/>
          <p:cNvCxnSpPr/>
          <p:nvPr/>
        </p:nvCxnSpPr>
        <p:spPr>
          <a:xfrm>
            <a:off x="3095538" y="5754848"/>
            <a:ext cx="352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1931625" y="0"/>
            <a:ext cx="4834800" cy="12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07DC6"/>
                </a:solidFill>
                <a:sym typeface="Arial"/>
              </a:rPr>
              <a:t>The </a:t>
            </a:r>
            <a:r>
              <a:rPr lang="en-US" sz="4400" b="1" dirty="0" smtClean="0">
                <a:solidFill>
                  <a:srgbClr val="007DC6"/>
                </a:solidFill>
                <a:sym typeface="Arial"/>
              </a:rPr>
              <a:t>Results</a:t>
            </a:r>
            <a:endParaRPr lang="en-US" sz="4400" b="1" dirty="0">
              <a:solidFill>
                <a:srgbClr val="007DC6"/>
              </a:solidFill>
              <a:sym typeface="Arial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625" y="1923346"/>
            <a:ext cx="1840900" cy="14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30100" y="457825"/>
            <a:ext cx="2046350" cy="214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1841725" y="84850"/>
            <a:ext cx="95823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007DC6"/>
                </a:solidFill>
                <a:sym typeface="Arial"/>
              </a:rPr>
              <a:t>Optimum Prediction Models</a:t>
            </a:r>
            <a:endParaRPr lang="en-US" sz="4400" b="1" dirty="0">
              <a:solidFill>
                <a:srgbClr val="007DC6"/>
              </a:solidFill>
              <a:sym typeface="Arial"/>
            </a:endParaRPr>
          </a:p>
        </p:txBody>
      </p:sp>
      <p:graphicFrame>
        <p:nvGraphicFramePr>
          <p:cNvPr id="581" name="Shape 581"/>
          <p:cNvGraphicFramePr/>
          <p:nvPr>
            <p:extLst>
              <p:ext uri="{D42A27DB-BD31-4B8C-83A1-F6EECF244321}">
                <p14:modId xmlns:p14="http://schemas.microsoft.com/office/powerpoint/2010/main" val="3123576309"/>
              </p:ext>
            </p:extLst>
          </p:nvPr>
        </p:nvGraphicFramePr>
        <p:xfrm>
          <a:off x="6546325" y="3274184"/>
          <a:ext cx="4765770" cy="2306394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588590"/>
                <a:gridCol w="1588590"/>
                <a:gridCol w="1588590"/>
              </a:tblGrid>
              <a:tr h="38875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Item</a:t>
                      </a:r>
                      <a:endParaRPr sz="1400" b="1" dirty="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Quantity Sold</a:t>
                      </a:r>
                      <a:endParaRPr sz="1400" b="1" dirty="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Selection</a:t>
                      </a:r>
                      <a:endParaRPr sz="1400" b="1" dirty="0"/>
                    </a:p>
                  </a:txBody>
                  <a:tcPr marL="68575" marR="68575" marT="91425" marB="91425"/>
                </a:tc>
              </a:tr>
              <a:tr h="34287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45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1,005,111</a:t>
                      </a:r>
                      <a:endParaRPr sz="1100" dirty="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Forward</a:t>
                      </a:r>
                      <a:endParaRPr sz="1100"/>
                    </a:p>
                  </a:txBody>
                  <a:tcPr marL="68575" marR="68575" marT="91425" marB="91425"/>
                </a:tc>
              </a:tr>
              <a:tr h="34287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916,615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Forward</a:t>
                      </a:r>
                      <a:endParaRPr sz="1100"/>
                    </a:p>
                  </a:txBody>
                  <a:tcPr marL="68575" marR="68575" marT="91425" marB="91425"/>
                </a:tc>
              </a:tr>
              <a:tr h="34287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846,662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Forward</a:t>
                      </a:r>
                      <a:endParaRPr sz="1100" dirty="0"/>
                    </a:p>
                  </a:txBody>
                  <a:tcPr marL="68575" marR="68575" marT="91425" marB="91425"/>
                </a:tc>
              </a:tr>
              <a:tr h="34287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44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577,193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Backward</a:t>
                      </a:r>
                      <a:endParaRPr sz="1100"/>
                    </a:p>
                  </a:txBody>
                  <a:tcPr marL="68575" marR="68575" marT="91425" marB="91425"/>
                </a:tc>
              </a:tr>
              <a:tr h="34287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226,772</a:t>
                      </a:r>
                      <a:endParaRPr sz="1100" dirty="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Backward</a:t>
                      </a:r>
                      <a:endParaRPr sz="1100" dirty="0"/>
                    </a:p>
                  </a:txBody>
                  <a:tcPr marL="68575" marR="68575" marT="91425" marB="91425"/>
                </a:tc>
              </a:tr>
            </a:tbl>
          </a:graphicData>
        </a:graphic>
      </p:graphicFrame>
      <p:sp>
        <p:nvSpPr>
          <p:cNvPr id="582" name="Shape 582"/>
          <p:cNvSpPr txBox="1"/>
          <p:nvPr/>
        </p:nvSpPr>
        <p:spPr>
          <a:xfrm>
            <a:off x="1668625" y="5477772"/>
            <a:ext cx="9755400" cy="122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Final results had </a:t>
            </a:r>
            <a:r>
              <a:rPr lang="en-US" sz="2000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Backwards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models selected for </a:t>
            </a:r>
            <a:r>
              <a:rPr lang="en-US" sz="2000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101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sz="2000" b="1" i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Forward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models selected for </a:t>
            </a:r>
            <a:r>
              <a:rPr lang="en-US" sz="2000" b="1" i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en-US" sz="2000" i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  <a:endParaRPr sz="2000" i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841725" y="1234836"/>
            <a:ext cx="6216770" cy="19576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096014">
            <a:off x="10288512" y="1492977"/>
            <a:ext cx="1080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</a:p>
          <a:p>
            <a:pPr algn="ctr"/>
            <a:r>
              <a:rPr lang="en-U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mins</a:t>
            </a:r>
          </a:p>
        </p:txBody>
      </p:sp>
      <p:sp>
        <p:nvSpPr>
          <p:cNvPr id="9" name="Rectangle 8"/>
          <p:cNvSpPr/>
          <p:nvPr/>
        </p:nvSpPr>
        <p:spPr>
          <a:xfrm rot="508566">
            <a:off x="7995157" y="2124632"/>
            <a:ext cx="3666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serialized</a:t>
            </a:r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 </a:t>
            </a:r>
            <a:endParaRPr lang="en-US" b="1" i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‘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Pickle’ package for 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prediction </a:t>
            </a:r>
            <a:endParaRPr lang="en-US" i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0987" y="3965818"/>
            <a:ext cx="47657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Forward</a:t>
            </a:r>
            <a:r>
              <a:rPr lang="en-US" i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selection </a:t>
            </a:r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 better in predicting </a:t>
            </a:r>
            <a:r>
              <a:rPr lang="en-US" b="1" i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high</a:t>
            </a:r>
            <a:r>
              <a:rPr lang="en-US" i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sales items</a:t>
            </a:r>
          </a:p>
          <a:p>
            <a:pPr algn="ctr"/>
            <a:endParaRPr lang="en-US" i="1" dirty="0" smtClean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Backward</a:t>
            </a:r>
            <a:r>
              <a:rPr lang="en-US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elimination was better in predicting </a:t>
            </a:r>
            <a:r>
              <a:rPr lang="en-U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low</a:t>
            </a:r>
            <a:r>
              <a:rPr lang="en-US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sales </a:t>
            </a:r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  <a:endParaRPr lang="en-US" i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65572" y="293627"/>
            <a:ext cx="10524982" cy="6171981"/>
            <a:chOff x="1365572" y="750821"/>
            <a:chExt cx="10524982" cy="6171981"/>
          </a:xfrm>
        </p:grpSpPr>
        <p:pic>
          <p:nvPicPr>
            <p:cNvPr id="563" name="Shape 563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65572" y="3722402"/>
              <a:ext cx="3200400" cy="32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Shape 571"/>
            <p:cNvPicPr preferRelativeResize="0">
              <a:picLocks noChangeAspect="1"/>
            </p:cNvPicPr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994017" y="3722402"/>
              <a:ext cx="3200400" cy="32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Shape 573"/>
            <p:cNvPicPr preferRelativeResize="0">
              <a:picLocks noChangeAspect="1"/>
            </p:cNvPicPr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90154" y="3722402"/>
              <a:ext cx="3200400" cy="32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570"/>
            <p:cNvPicPr preferRelativeResize="0">
              <a:picLocks noChangeAspect="1"/>
            </p:cNvPicPr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994017" y="773123"/>
              <a:ext cx="3200400" cy="32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Shape 562"/>
            <p:cNvPicPr preferRelativeResize="0">
              <a:picLocks noChangeAspect="1"/>
            </p:cNvPicPr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65572" y="750821"/>
              <a:ext cx="3200400" cy="32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572"/>
            <p:cNvPicPr preferRelativeResize="0">
              <a:picLocks noChangeAspect="1"/>
            </p:cNvPicPr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690154" y="773123"/>
              <a:ext cx="3200400" cy="3200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hape 580"/>
          <p:cNvSpPr txBox="1">
            <a:spLocks/>
          </p:cNvSpPr>
          <p:nvPr/>
        </p:nvSpPr>
        <p:spPr>
          <a:xfrm>
            <a:off x="1841725" y="-389602"/>
            <a:ext cx="9582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23232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 dirty="0" smtClean="0">
                <a:solidFill>
                  <a:srgbClr val="007DC6"/>
                </a:solidFill>
                <a:sym typeface="Arial"/>
              </a:rPr>
              <a:t>Top Three Items Prediction Results</a:t>
            </a:r>
            <a:endParaRPr lang="en-US" sz="4400" b="1" dirty="0">
              <a:solidFill>
                <a:srgbClr val="007DC6"/>
              </a:solidFill>
              <a:sym typeface="Arial"/>
            </a:endParaRPr>
          </a:p>
        </p:txBody>
      </p:sp>
      <p:sp>
        <p:nvSpPr>
          <p:cNvPr id="17" name="Shape 574"/>
          <p:cNvSpPr/>
          <p:nvPr/>
        </p:nvSpPr>
        <p:spPr>
          <a:xfrm>
            <a:off x="1475117" y="6191227"/>
            <a:ext cx="10553128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Prediction models successfully captured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reducing sales seasonal </a:t>
            </a:r>
            <a:r>
              <a:rPr lang="en-US" sz="20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produced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moderately fitted prediction models.</a:t>
            </a:r>
            <a:endParaRPr sz="2000" i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DC6"/>
                </a:solidFill>
                <a:sym typeface="Arial"/>
              </a:rPr>
              <a:t>Conclusion</a:t>
            </a:r>
            <a:endParaRPr lang="en-US" dirty="0"/>
          </a:p>
        </p:txBody>
      </p:sp>
      <p:pic>
        <p:nvPicPr>
          <p:cNvPr id="10" name="Shape 599" descr="Image result for weather forecast sale walmart"/>
          <p:cNvPicPr preferRelativeResize="0">
            <a:picLocks noChangeAspect="1"/>
          </p:cNvPicPr>
          <p:nvPr/>
        </p:nvPicPr>
        <p:blipFill rotWithShape="1">
          <a:blip r:embed="rId3">
            <a:alphaModFix/>
            <a:lum bright="70000" contrast="-70000"/>
          </a:blip>
          <a:srcRect/>
          <a:stretch/>
        </p:blipFill>
        <p:spPr>
          <a:xfrm>
            <a:off x="7032509" y="1369566"/>
            <a:ext cx="4978775" cy="28746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</p:pic>
      <p:pic>
        <p:nvPicPr>
          <p:cNvPr id="13" name="Shape 316"/>
          <p:cNvPicPr preferRelativeResize="0">
            <a:picLocks noChangeAspect="1"/>
          </p:cNvPicPr>
          <p:nvPr/>
        </p:nvPicPr>
        <p:blipFill>
          <a:blip r:embed="rId4">
            <a:alphaModFix/>
            <a:lum bright="70000" contrast="-70000"/>
          </a:blip>
          <a:stretch>
            <a:fillRect/>
          </a:stretch>
        </p:blipFill>
        <p:spPr>
          <a:xfrm>
            <a:off x="1412715" y="3140029"/>
            <a:ext cx="5150010" cy="2549492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  <p:sp>
        <p:nvSpPr>
          <p:cNvPr id="9" name="Shape 306"/>
          <p:cNvSpPr txBox="1">
            <a:spLocks noGrp="1"/>
          </p:cNvSpPr>
          <p:nvPr>
            <p:ph type="body" idx="1"/>
          </p:nvPr>
        </p:nvSpPr>
        <p:spPr>
          <a:xfrm>
            <a:off x="1771650" y="1825625"/>
            <a:ext cx="9582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>
              <a:spcBef>
                <a:spcPts val="0"/>
              </a:spcBef>
              <a:buSzPts val="3600"/>
              <a:buBlip>
                <a:blip r:embed="rId5"/>
              </a:buBlip>
            </a:pPr>
            <a:r>
              <a:rPr lang="en-US" sz="2400" i="1" dirty="0" smtClean="0"/>
              <a:t>Weather </a:t>
            </a:r>
            <a:r>
              <a:rPr lang="en-US" sz="2400" i="1" dirty="0"/>
              <a:t>may not be </a:t>
            </a:r>
            <a:r>
              <a:rPr lang="en-US" sz="2400" i="1" dirty="0" smtClean="0"/>
              <a:t>a </a:t>
            </a:r>
            <a:r>
              <a:rPr lang="en-US" sz="2400" i="1" dirty="0"/>
              <a:t>great </a:t>
            </a:r>
            <a:r>
              <a:rPr lang="en-US" sz="2400" i="1" dirty="0" smtClean="0"/>
              <a:t>influencer </a:t>
            </a:r>
            <a:r>
              <a:rPr lang="en-US" sz="2400" i="1" dirty="0"/>
              <a:t>to </a:t>
            </a:r>
            <a:r>
              <a:rPr lang="en-US" sz="2400" i="1" dirty="0" smtClean="0"/>
              <a:t>consumers buying behavior for basic products</a:t>
            </a:r>
          </a:p>
          <a:p>
            <a:pPr marL="571500" lvl="0" indent="-571500">
              <a:spcBef>
                <a:spcPts val="0"/>
              </a:spcBef>
              <a:buSzPts val="3600"/>
              <a:buBlip>
                <a:blip r:embed="rId5"/>
              </a:buBlip>
            </a:pPr>
            <a:endParaRPr lang="en-US" sz="2400" i="1" dirty="0" smtClean="0"/>
          </a:p>
          <a:p>
            <a:pPr marL="571500" lvl="0" indent="-571500">
              <a:spcBef>
                <a:spcPts val="0"/>
              </a:spcBef>
              <a:buSzPts val="3600"/>
              <a:buBlip>
                <a:blip r:embed="rId5"/>
              </a:buBlip>
            </a:pPr>
            <a:r>
              <a:rPr lang="en-US" sz="2400" i="1" dirty="0"/>
              <a:t>weather based prediction models can be improved if combined with directly related consumer buying influencers</a:t>
            </a:r>
          </a:p>
          <a:p>
            <a:pPr marL="914400" lvl="2" indent="0">
              <a:spcBef>
                <a:spcPts val="0"/>
              </a:spcBef>
              <a:buSzPts val="3600"/>
              <a:buNone/>
            </a:pPr>
            <a:r>
              <a:rPr lang="en-US" sz="1800" i="1" dirty="0"/>
              <a:t>Day of week, holidays, paycheck days, promotions</a:t>
            </a:r>
          </a:p>
          <a:p>
            <a:pPr marL="571500" lvl="0" indent="-571500">
              <a:spcBef>
                <a:spcPts val="0"/>
              </a:spcBef>
              <a:buSzPts val="3600"/>
              <a:buBlip>
                <a:blip r:embed="rId5"/>
              </a:buBlip>
            </a:pPr>
            <a:endParaRPr lang="en-US" sz="2400" i="1" dirty="0"/>
          </a:p>
          <a:p>
            <a:pPr marL="571500" lvl="0" indent="-571500">
              <a:spcBef>
                <a:spcPts val="0"/>
              </a:spcBef>
              <a:buSzPts val="3600"/>
              <a:buBlip>
                <a:blip r:embed="rId5"/>
              </a:buBlip>
            </a:pPr>
            <a:r>
              <a:rPr lang="en-US" sz="2400" i="1" dirty="0" smtClean="0"/>
              <a:t>Online competition</a:t>
            </a:r>
          </a:p>
          <a:p>
            <a:pPr marL="571500" lvl="0" indent="-571500">
              <a:spcBef>
                <a:spcPts val="0"/>
              </a:spcBef>
              <a:buSzPts val="3600"/>
              <a:buBlip>
                <a:blip r:embed="rId5"/>
              </a:buBlip>
            </a:pPr>
            <a:endParaRPr lang="en-US" sz="2400" i="1" dirty="0" smtClean="0"/>
          </a:p>
          <a:p>
            <a:pPr marL="914400" lvl="2" indent="0">
              <a:spcBef>
                <a:spcPts val="0"/>
              </a:spcBef>
              <a:buSzPts val="3600"/>
              <a:buNone/>
            </a:pPr>
            <a:endParaRPr lang="en-US" sz="1800" i="1" dirty="0" smtClean="0"/>
          </a:p>
          <a:p>
            <a:pPr marL="0" indent="0">
              <a:spcBef>
                <a:spcPts val="0"/>
              </a:spcBef>
              <a:buSzPts val="3600"/>
              <a:buNone/>
            </a:pPr>
            <a:endParaRPr sz="1900" b="0" i="0" u="none" strike="noStrike" cap="none" dirty="0" smtClean="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56565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35034" y="4616630"/>
            <a:ext cx="7376250" cy="2241370"/>
            <a:chOff x="1569210" y="4616630"/>
            <a:chExt cx="7376250" cy="2241370"/>
          </a:xfrm>
        </p:grpSpPr>
        <p:pic>
          <p:nvPicPr>
            <p:cNvPr id="11" name="Shape 591"/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69210" y="4616630"/>
              <a:ext cx="3688125" cy="2241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592"/>
            <p:cNvPicPr preferRelativeResize="0">
              <a:picLocks noChangeAspect="1"/>
            </p:cNvPicPr>
            <p:nvPr/>
          </p:nvPicPr>
          <p:blipFill rotWithShape="1">
            <a:blip r:embed="rId7">
              <a:alphaModFix/>
            </a:blip>
            <a:srcRect b="20593"/>
            <a:stretch/>
          </p:blipFill>
          <p:spPr>
            <a:xfrm>
              <a:off x="5257335" y="4616630"/>
              <a:ext cx="3688125" cy="196255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58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1771650" y="1825625"/>
            <a:ext cx="9582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Blip>
                <a:blip r:embed="rId3"/>
              </a:buBlip>
            </a:pPr>
            <a:endParaRPr lang="en-US" sz="3600" i="1" dirty="0" smtClean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Blip>
                <a:blip r:embed="rId3"/>
              </a:buBlip>
            </a:pPr>
            <a:r>
              <a:rPr lang="en-US" sz="3600" i="1" dirty="0" smtClean="0"/>
              <a:t>Walmart Challenge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Blip>
                <a:blip r:embed="rId3"/>
              </a:buBlip>
            </a:pPr>
            <a:r>
              <a:rPr lang="en-US" sz="3600" i="1" dirty="0" smtClean="0"/>
              <a:t>Dataset Overview &amp; Preparation </a:t>
            </a:r>
            <a:endParaRPr sz="3600" i="1" dirty="0" smtClean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Blip>
                <a:blip r:embed="rId3"/>
              </a:buBlip>
            </a:pPr>
            <a:r>
              <a:rPr lang="en-US" sz="3600" i="1" dirty="0" smtClean="0"/>
              <a:t>Regression Analysis</a:t>
            </a:r>
            <a:endParaRPr sz="3600" i="1" dirty="0" smtClean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Blip>
                <a:blip r:embed="rId3"/>
              </a:buBlip>
            </a:pPr>
            <a:r>
              <a:rPr lang="en-US" sz="3600" i="1" dirty="0" smtClean="0"/>
              <a:t>Conclusion </a:t>
            </a:r>
            <a:endParaRPr sz="3600" i="1" dirty="0" smtClean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Blip>
                <a:blip r:embed="rId3"/>
              </a:buBlip>
            </a:pPr>
            <a:r>
              <a:rPr lang="en-US" sz="3600" i="1" dirty="0" smtClean="0"/>
              <a:t>Q &amp; A</a:t>
            </a:r>
            <a:endParaRPr sz="3600" i="1" dirty="0" smtClean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56565"/>
              </a:buClr>
              <a:buSzPts val="2800"/>
              <a:buFont typeface="Arial"/>
              <a:buNone/>
            </a:pPr>
            <a:endParaRPr sz="2800" b="0" i="0" u="none" strike="noStrike" cap="none" dirty="0" smtClean="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56565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31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395" y="4583968"/>
            <a:ext cx="5150010" cy="2549492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Walmart</a:t>
            </a:r>
            <a:r>
              <a:rPr lang="en-US" sz="6000" dirty="0"/>
              <a:t> </a:t>
            </a:r>
            <a:r>
              <a:rPr lang="en-US" dirty="0"/>
              <a:t>Challenge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28658" y="1381991"/>
            <a:ext cx="5631986" cy="2485251"/>
            <a:chOff x="2530501" y="1553238"/>
            <a:chExt cx="5631986" cy="2485251"/>
          </a:xfrm>
        </p:grpSpPr>
        <p:grpSp>
          <p:nvGrpSpPr>
            <p:cNvPr id="4" name="Group 3"/>
            <p:cNvGrpSpPr/>
            <p:nvPr/>
          </p:nvGrpSpPr>
          <p:grpSpPr>
            <a:xfrm>
              <a:off x="2530502" y="1553238"/>
              <a:ext cx="5631985" cy="1456697"/>
              <a:chOff x="5667986" y="5103493"/>
              <a:chExt cx="6524014" cy="1754507"/>
            </a:xfrm>
          </p:grpSpPr>
          <p:pic>
            <p:nvPicPr>
              <p:cNvPr id="327" name="Shape 327"/>
              <p:cNvPicPr preferRelativeResize="0"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  <a:alphaModFix/>
              </a:blip>
              <a:srcRect l="4522" t="23684" r="3410" b="40200"/>
              <a:stretch/>
            </p:blipFill>
            <p:spPr>
              <a:xfrm>
                <a:off x="5958754" y="5932569"/>
                <a:ext cx="6233246" cy="9254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" name="Shape 326"/>
              <p:cNvPicPr preferRelativeResize="0"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tretch>
                <a:fillRect/>
              </a:stretch>
            </p:blipFill>
            <p:spPr>
              <a:xfrm>
                <a:off x="5667986" y="5103493"/>
                <a:ext cx="2729394" cy="11271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2530501" y="3207492"/>
              <a:ext cx="563198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Predict </a:t>
              </a:r>
              <a:r>
                <a:rPr lang="en-US" sz="1600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 sales of 111 potentially weather-sensitive products (like umbrellas, bread, and milk) around the time of major weather events at 45 of their </a:t>
              </a:r>
              <a:r>
                <a:rPr lang="en-US" sz="1600" i="1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retail stores</a:t>
              </a:r>
              <a:endParaRPr lang="en-US" sz="16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91422" y="79322"/>
            <a:ext cx="3092740" cy="3787920"/>
            <a:chOff x="9099260" y="1482335"/>
            <a:chExt cx="3092740" cy="3787920"/>
          </a:xfrm>
        </p:grpSpPr>
        <p:pic>
          <p:nvPicPr>
            <p:cNvPr id="1028" name="Picture 4" descr="File:AWOS (Automated Weather Observation System) at runway 29 location of Ezeiza airport - panoramio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0895" y="1482335"/>
              <a:ext cx="2211521" cy="2956923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9099260" y="4439258"/>
              <a:ext cx="30927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 Automated Weather Observing System (AWOS) stations covering </a:t>
              </a:r>
              <a:r>
                <a:rPr lang="en-US" sz="1600" i="1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45 stores</a:t>
              </a:r>
              <a:endParaRPr lang="en-US" sz="1600" i="1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273309" y="4093334"/>
            <a:ext cx="4940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Daily weather measurements of 18 local climatological </a:t>
            </a:r>
            <a:r>
              <a:rPr lang="en-US" i="1" dirty="0" smtClean="0"/>
              <a:t>data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21800"/>
              </p:ext>
            </p:extLst>
          </p:nvPr>
        </p:nvGraphicFramePr>
        <p:xfrm>
          <a:off x="2804150" y="4470399"/>
          <a:ext cx="7879095" cy="368808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875455"/>
                <a:gridCol w="875455"/>
                <a:gridCol w="875455"/>
                <a:gridCol w="875455"/>
                <a:gridCol w="875455"/>
                <a:gridCol w="875455"/>
                <a:gridCol w="875455"/>
                <a:gridCol w="875455"/>
                <a:gridCol w="875455"/>
              </a:tblGrid>
              <a:tr h="181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tmax</a:t>
                      </a:r>
                      <a:endParaRPr lang="en-US" sz="10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tmin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tavg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depart</a:t>
                      </a:r>
                      <a:endParaRPr lang="en-US" sz="10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dewpoint</a:t>
                      </a:r>
                      <a:endParaRPr lang="en-US" sz="10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wetbulb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heat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cool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sunrise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sunset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codesum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snowfall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preciptotal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stnpressure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sealevel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resultspeed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resultdir</a:t>
                      </a:r>
                      <a:endParaRPr lang="en-US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avgspeed</a:t>
                      </a:r>
                      <a:endParaRPr lang="en-US" sz="10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699888" y="5489382"/>
            <a:ext cx="302839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Daily products sales per store</a:t>
            </a:r>
          </a:p>
          <a:p>
            <a:pPr algn="ctr"/>
            <a:endParaRPr lang="en-US" i="1" dirty="0" smtClean="0"/>
          </a:p>
          <a:p>
            <a:pPr algn="ctr"/>
            <a:r>
              <a:rPr lang="en-US" i="1" dirty="0" smtClean="0"/>
              <a:t>Duration from Jan 2012 to Oct 2014</a:t>
            </a:r>
            <a:endParaRPr lang="en-US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89" y="2515411"/>
            <a:ext cx="1617875" cy="12083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6" name="Shape 3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CB24DC6B-4032-45DF-B7E0-08A082D79ECA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Shape 33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26" y="5377341"/>
            <a:ext cx="8067565" cy="13075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24026" y="1250829"/>
            <a:ext cx="5606502" cy="4032236"/>
            <a:chOff x="1872600" y="1361025"/>
            <a:chExt cx="6915808" cy="4862375"/>
          </a:xfrm>
        </p:grpSpPr>
        <p:pic>
          <p:nvPicPr>
            <p:cNvPr id="10" name="Shape 3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72600" y="1361025"/>
              <a:ext cx="6915808" cy="486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366"/>
            <p:cNvSpPr/>
            <p:nvPr/>
          </p:nvSpPr>
          <p:spPr>
            <a:xfrm>
              <a:off x="2424425" y="1605975"/>
              <a:ext cx="5558700" cy="194100"/>
            </a:xfrm>
            <a:prstGeom prst="frame">
              <a:avLst>
                <a:gd name="adj1" fmla="val 12500"/>
              </a:avLst>
            </a:prstGeom>
            <a:solidFill>
              <a:srgbClr val="5B0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10216543" y="4744324"/>
            <a:ext cx="1311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C4587"/>
                </a:solidFill>
              </a:rPr>
              <a:t>Top </a:t>
            </a:r>
            <a:r>
              <a:rPr lang="en-US" b="1" dirty="0" smtClean="0">
                <a:solidFill>
                  <a:srgbClr val="1C4587"/>
                </a:solidFill>
              </a:rPr>
              <a:t>3</a:t>
            </a:r>
          </a:p>
          <a:p>
            <a:pPr lvl="0" algn="ctr"/>
            <a:r>
              <a:rPr lang="en-US" b="1" dirty="0" smtClean="0">
                <a:solidFill>
                  <a:srgbClr val="1C4587"/>
                </a:solidFill>
              </a:rPr>
              <a:t>selling items</a:t>
            </a:r>
          </a:p>
          <a:p>
            <a:pPr lvl="0" algn="ctr"/>
            <a:r>
              <a:rPr lang="en-US" b="1" dirty="0" smtClean="0">
                <a:solidFill>
                  <a:srgbClr val="1C4587"/>
                </a:solidFill>
              </a:rPr>
              <a:t>45</a:t>
            </a:r>
            <a:r>
              <a:rPr lang="en-US" b="1" dirty="0">
                <a:solidFill>
                  <a:srgbClr val="1C4587"/>
                </a:solidFill>
              </a:rPr>
              <a:t>, 5, and 9</a:t>
            </a:r>
          </a:p>
        </p:txBody>
      </p:sp>
      <p:sp>
        <p:nvSpPr>
          <p:cNvPr id="6" name="Rectangle 5"/>
          <p:cNvSpPr/>
          <p:nvPr/>
        </p:nvSpPr>
        <p:spPr>
          <a:xfrm>
            <a:off x="9791809" y="5657583"/>
            <a:ext cx="215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masked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numbers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to maintain their anonymity and reduce potential prediction bias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6689175" y="4494013"/>
            <a:ext cx="3102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Minimal to moderate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correlation between units and weather condition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73991" y="1362973"/>
            <a:ext cx="3631721" cy="3018240"/>
            <a:chOff x="7554368" y="1370429"/>
            <a:chExt cx="3540213" cy="2912151"/>
          </a:xfrm>
        </p:grpSpPr>
        <p:pic>
          <p:nvPicPr>
            <p:cNvPr id="12" name="Shape 376"/>
            <p:cNvPicPr preferRelativeResize="0">
              <a:picLocks noChangeAspect="1"/>
            </p:cNvPicPr>
            <p:nvPr/>
          </p:nvPicPr>
          <p:blipFill rotWithShape="1">
            <a:blip r:embed="rId5">
              <a:alphaModFix/>
            </a:blip>
            <a:srcRect l="2061" t="3789" r="2531" b="4108"/>
            <a:stretch/>
          </p:blipFill>
          <p:spPr>
            <a:xfrm>
              <a:off x="7554368" y="1370429"/>
              <a:ext cx="3540213" cy="26301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/>
          </p:nvSpPr>
          <p:spPr>
            <a:xfrm>
              <a:off x="8413136" y="3974803"/>
              <a:ext cx="18226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Declining sales trend</a:t>
              </a:r>
              <a:endPara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674" y="2325717"/>
            <a:ext cx="5999326" cy="6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2221899" y="2711992"/>
            <a:ext cx="2896200" cy="171300"/>
          </a:xfrm>
          <a:prstGeom prst="frame">
            <a:avLst>
              <a:gd name="adj1" fmla="val 12500"/>
            </a:avLst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470474" y="2711992"/>
            <a:ext cx="1448100" cy="42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5333355" y="3758027"/>
            <a:ext cx="3584080" cy="1624998"/>
            <a:chOff x="7769875" y="4990900"/>
            <a:chExt cx="3584080" cy="1624998"/>
          </a:xfrm>
        </p:grpSpPr>
        <p:pic>
          <p:nvPicPr>
            <p:cNvPr id="356" name="Shape 3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69875" y="4990900"/>
              <a:ext cx="478250" cy="15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Shape 35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286998" y="5027773"/>
              <a:ext cx="2066957" cy="158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Shape 358"/>
            <p:cNvSpPr/>
            <p:nvPr/>
          </p:nvSpPr>
          <p:spPr>
            <a:xfrm>
              <a:off x="8304950" y="5726025"/>
              <a:ext cx="1068600" cy="308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9DAF8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6810" y="1395336"/>
            <a:ext cx="5086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lvl="0">
              <a:spcBef>
                <a:spcPts val="1000"/>
              </a:spcBef>
              <a:buClr>
                <a:srgbClr val="0B5394"/>
              </a:buClr>
              <a:buSzPts val="3000"/>
            </a:pPr>
            <a:r>
              <a:rPr lang="en-US" sz="2400" dirty="0" smtClean="0">
                <a:solidFill>
                  <a:srgbClr val="0B5394"/>
                </a:solidFill>
              </a:rPr>
              <a:t>Missing Data Filling by Interpolation</a:t>
            </a:r>
            <a:endParaRPr lang="en-US" sz="2400" dirty="0">
              <a:solidFill>
                <a:srgbClr val="0B539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657" y="1922543"/>
            <a:ext cx="3937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surrounding days within the same </a:t>
            </a:r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5525" y="2044974"/>
            <a:ext cx="2511124" cy="1367385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2984740" y="5112460"/>
            <a:ext cx="897147" cy="1078302"/>
          </a:xfrm>
          <a:prstGeom prst="mathMultiply">
            <a:avLst>
              <a:gd name="adj1" fmla="val 42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36810" y="3259455"/>
            <a:ext cx="5224507" cy="959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lvl="0">
              <a:spcBef>
                <a:spcPts val="1000"/>
              </a:spcBef>
              <a:buClr>
                <a:srgbClr val="0B5394"/>
              </a:buClr>
              <a:buSzPts val="3000"/>
            </a:pPr>
            <a:r>
              <a:rPr lang="en-US" sz="2400" dirty="0">
                <a:solidFill>
                  <a:srgbClr val="0B5394"/>
                </a:solidFill>
              </a:rPr>
              <a:t>Encoding weather phenomena </a:t>
            </a:r>
            <a:r>
              <a:rPr lang="en-US" sz="2400" dirty="0" smtClean="0">
                <a:solidFill>
                  <a:srgbClr val="0B5394"/>
                </a:solidFill>
              </a:rPr>
              <a:t>flags </a:t>
            </a:r>
          </a:p>
          <a:p>
            <a:pPr marL="38100" lvl="0">
              <a:spcBef>
                <a:spcPts val="1000"/>
              </a:spcBef>
              <a:buClr>
                <a:srgbClr val="0B5394"/>
              </a:buClr>
              <a:buSzPts val="3000"/>
            </a:pPr>
            <a:r>
              <a:rPr lang="en-US" sz="2400" dirty="0">
                <a:solidFill>
                  <a:srgbClr val="0B5394"/>
                </a:solidFill>
              </a:rPr>
              <a:t> </a:t>
            </a:r>
            <a:r>
              <a:rPr lang="en-US" sz="2400" dirty="0" smtClean="0">
                <a:solidFill>
                  <a:srgbClr val="0B5394"/>
                </a:solidFill>
              </a:rPr>
              <a:t> into 32 binary features </a:t>
            </a:r>
            <a:endParaRPr lang="en-US" sz="2400" dirty="0">
              <a:solidFill>
                <a:srgbClr val="0B539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6657" y="4259202"/>
            <a:ext cx="2702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Expanded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weather </a:t>
            </a:r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significantly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18 to 49 feature 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2606615" y="6094639"/>
            <a:ext cx="6978770" cy="64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10000"/>
              </a:lnSpc>
              <a:spcAft>
                <a:spcPts val="600"/>
              </a:spcAft>
            </a:pP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final combined clean </a:t>
            </a:r>
            <a:r>
              <a:rPr lang="en-US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had a total of 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2,038,737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 and 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columns </a:t>
            </a:r>
            <a:endParaRPr lang="en-US" b="1" i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>
              <a:lnSpc>
                <a:spcPct val="110000"/>
              </a:lnSpc>
              <a:spcAft>
                <a:spcPts val="600"/>
              </a:spcAft>
            </a:pP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18,367</a:t>
            </a: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records per item</a:t>
            </a: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1484" y="5420779"/>
            <a:ext cx="4551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lvl="0">
              <a:spcBef>
                <a:spcPts val="1000"/>
              </a:spcBef>
              <a:buClr>
                <a:srgbClr val="0B5394"/>
              </a:buClr>
              <a:buSzPts val="3000"/>
            </a:pPr>
            <a:r>
              <a:rPr lang="en-US" sz="2400" dirty="0" smtClean="0">
                <a:solidFill>
                  <a:srgbClr val="0B5394"/>
                </a:solidFill>
              </a:rPr>
              <a:t>Items - Stores - Stations linking</a:t>
            </a:r>
            <a:endParaRPr lang="en-US" sz="2400"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4589610" y="352338"/>
            <a:ext cx="4286700" cy="10773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chemeClr val="bg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Multiple Regression Analysis</a:t>
            </a:r>
            <a:endParaRPr sz="3200" b="1" i="0" u="none" strike="noStrike" cap="none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4589610" y="352338"/>
            <a:ext cx="4286700" cy="10773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chemeClr val="bg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Multiple Regression Analysis</a:t>
            </a:r>
            <a:endParaRPr dirty="0"/>
          </a:p>
        </p:txBody>
      </p:sp>
      <p:grpSp>
        <p:nvGrpSpPr>
          <p:cNvPr id="399" name="Shape 399"/>
          <p:cNvGrpSpPr/>
          <p:nvPr/>
        </p:nvGrpSpPr>
        <p:grpSpPr>
          <a:xfrm>
            <a:off x="6032660" y="2210168"/>
            <a:ext cx="1400700" cy="1996519"/>
            <a:chOff x="3952613" y="1669409"/>
            <a:chExt cx="1400700" cy="1996519"/>
          </a:xfrm>
        </p:grpSpPr>
        <p:sp>
          <p:nvSpPr>
            <p:cNvPr id="400" name="Shape 400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BCD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38" scaled="0"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4589610" y="352338"/>
            <a:ext cx="4286700" cy="10773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chemeClr val="bg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Multiple Regression Analysis</a:t>
            </a:r>
            <a:endParaRPr dirty="0"/>
          </a:p>
        </p:txBody>
      </p:sp>
      <p:sp>
        <p:nvSpPr>
          <p:cNvPr id="408" name="Shape 408"/>
          <p:cNvSpPr/>
          <p:nvPr/>
        </p:nvSpPr>
        <p:spPr>
          <a:xfrm>
            <a:off x="4285818" y="1575307"/>
            <a:ext cx="160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sz="28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7307209" y="1553459"/>
            <a:ext cx="20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Backwards</a:t>
            </a:r>
            <a:endParaRPr sz="2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Shape 410"/>
          <p:cNvGrpSpPr/>
          <p:nvPr/>
        </p:nvGrpSpPr>
        <p:grpSpPr>
          <a:xfrm>
            <a:off x="4384125" y="2193390"/>
            <a:ext cx="1400700" cy="1996519"/>
            <a:chOff x="3952613" y="1669409"/>
            <a:chExt cx="1400700" cy="1996519"/>
          </a:xfrm>
        </p:grpSpPr>
        <p:sp>
          <p:nvSpPr>
            <p:cNvPr id="411" name="Shape 411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BCD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38" scaled="0"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7648984" y="2193390"/>
            <a:ext cx="1400700" cy="1996519"/>
            <a:chOff x="3952613" y="1669409"/>
            <a:chExt cx="1400700" cy="1996519"/>
          </a:xfrm>
        </p:grpSpPr>
        <p:sp>
          <p:nvSpPr>
            <p:cNvPr id="414" name="Shape 414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38000">
                  <a:srgbClr val="FFFFFF"/>
                </a:gs>
                <a:gs pos="100000">
                  <a:srgbClr val="F2505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6" name="Shape 416"/>
          <p:cNvCxnSpPr/>
          <p:nvPr/>
        </p:nvCxnSpPr>
        <p:spPr>
          <a:xfrm>
            <a:off x="6696126" y="1575307"/>
            <a:ext cx="6300" cy="34590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4589610" y="352338"/>
            <a:ext cx="4286700" cy="10773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chemeClr val="bg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Multiple Regression Analysis</a:t>
            </a:r>
            <a:endParaRPr dirty="0"/>
          </a:p>
        </p:txBody>
      </p:sp>
      <p:sp>
        <p:nvSpPr>
          <p:cNvPr id="423" name="Shape 423"/>
          <p:cNvSpPr/>
          <p:nvPr/>
        </p:nvSpPr>
        <p:spPr>
          <a:xfrm>
            <a:off x="4285818" y="1575307"/>
            <a:ext cx="160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sz="28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7307209" y="1553459"/>
            <a:ext cx="20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Backwards</a:t>
            </a:r>
            <a:endParaRPr sz="2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Shape 425"/>
          <p:cNvGrpSpPr/>
          <p:nvPr/>
        </p:nvGrpSpPr>
        <p:grpSpPr>
          <a:xfrm>
            <a:off x="4384125" y="2193390"/>
            <a:ext cx="1400700" cy="1996519"/>
            <a:chOff x="3952613" y="1669409"/>
            <a:chExt cx="1400700" cy="1996519"/>
          </a:xfrm>
        </p:grpSpPr>
        <p:sp>
          <p:nvSpPr>
            <p:cNvPr id="426" name="Shape 426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BCD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38" scaled="0"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7648984" y="2193390"/>
            <a:ext cx="1400700" cy="1996519"/>
            <a:chOff x="3952613" y="1669409"/>
            <a:chExt cx="1400700" cy="1996519"/>
          </a:xfrm>
        </p:grpSpPr>
        <p:sp>
          <p:nvSpPr>
            <p:cNvPr id="429" name="Shape 429"/>
            <p:cNvSpPr/>
            <p:nvPr/>
          </p:nvSpPr>
          <p:spPr>
            <a:xfrm>
              <a:off x="3952613" y="2192628"/>
              <a:ext cx="1400700" cy="14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38000">
                  <a:srgbClr val="FFFFFF"/>
                </a:gs>
                <a:gs pos="100000">
                  <a:srgbClr val="F25050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Fold 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 txBox="1"/>
            <p:nvPr/>
          </p:nvSpPr>
          <p:spPr>
            <a:xfrm>
              <a:off x="4061526" y="1669409"/>
              <a:ext cx="118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/ Test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: 20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31" name="Shape 431"/>
          <p:cNvGraphicFramePr/>
          <p:nvPr/>
        </p:nvGraphicFramePr>
        <p:xfrm>
          <a:off x="7160600" y="4431654"/>
          <a:ext cx="2377450" cy="370850"/>
        </p:xfrm>
        <a:graphic>
          <a:graphicData uri="http://schemas.openxmlformats.org/drawingml/2006/table">
            <a:tbl>
              <a:tblPr firstRow="1" bandRow="1">
                <a:noFill/>
                <a:tableStyleId>{B93633C0-7FF9-42E1-941C-C52A904D212A}</a:tableStyleId>
              </a:tblPr>
              <a:tblGrid>
                <a:gridCol w="2377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r>
                        <a:rPr lang="en-US" sz="1400" u="none" strike="noStrike" cap="none" baseline="30000"/>
                        <a:t>2</a:t>
                      </a:r>
                      <a:r>
                        <a:rPr lang="en-US" sz="1400" u="none" strike="noStrike" cap="none"/>
                        <a:t> Adjusted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32" name="Shape 432"/>
          <p:cNvGraphicFramePr/>
          <p:nvPr/>
        </p:nvGraphicFramePr>
        <p:xfrm>
          <a:off x="3871157" y="4431654"/>
          <a:ext cx="2377450" cy="370850"/>
        </p:xfrm>
        <a:graphic>
          <a:graphicData uri="http://schemas.openxmlformats.org/drawingml/2006/table">
            <a:tbl>
              <a:tblPr firstRow="1" bandRow="1">
                <a:noFill/>
                <a:tableStyleId>{B93633C0-7FF9-42E1-941C-C52A904D212A}</a:tableStyleId>
              </a:tblPr>
              <a:tblGrid>
                <a:gridCol w="2377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r>
                        <a:rPr lang="en-US" sz="1400" u="none" strike="noStrike" cap="none" baseline="30000"/>
                        <a:t>2</a:t>
                      </a:r>
                      <a:r>
                        <a:rPr lang="en-US" sz="1400" u="none" strike="noStrike" cap="none"/>
                        <a:t> Adjusted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433" name="Shape 433"/>
          <p:cNvCxnSpPr/>
          <p:nvPr/>
        </p:nvCxnSpPr>
        <p:spPr>
          <a:xfrm>
            <a:off x="6696126" y="1575307"/>
            <a:ext cx="6300" cy="34590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434" name="Shape 434" descr="Screen%20Shot%202018-04-16%20at%2011.56.49%20PM.png"/>
          <p:cNvPicPr preferRelativeResize="0"/>
          <p:nvPr/>
        </p:nvPicPr>
        <p:blipFill rotWithShape="1">
          <a:blip r:embed="rId3">
            <a:alphaModFix/>
          </a:blip>
          <a:srcRect t="7795" r="49137" b="12005"/>
          <a:stretch/>
        </p:blipFill>
        <p:spPr>
          <a:xfrm>
            <a:off x="5019491" y="5194681"/>
            <a:ext cx="3366168" cy="149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636</Words>
  <Application>Microsoft Office PowerPoint</Application>
  <PresentationFormat>Widescreen</PresentationFormat>
  <Paragraphs>242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Segoe UI</vt:lpstr>
      <vt:lpstr>Times New Roman</vt:lpstr>
      <vt:lpstr>Arial</vt:lpstr>
      <vt:lpstr>Office Theme</vt:lpstr>
      <vt:lpstr>Office Theme</vt:lpstr>
      <vt:lpstr>Weather Driven Sales Prediction Regression Analysis</vt:lpstr>
      <vt:lpstr>Overview </vt:lpstr>
      <vt:lpstr>Walmart Challenge </vt:lpstr>
      <vt:lpstr>Dataset Overview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Results</vt:lpstr>
      <vt:lpstr>Optimum Prediction Models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Driven Sales Prediction Regression Analysis</dc:title>
  <dc:creator>Adil Alkhateeb</dc:creator>
  <cp:lastModifiedBy>Adil Alkhateeb</cp:lastModifiedBy>
  <cp:revision>79</cp:revision>
  <dcterms:modified xsi:type="dcterms:W3CDTF">2018-04-21T01:43:22Z</dcterms:modified>
</cp:coreProperties>
</file>