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6"/>
  </p:notesMasterIdLst>
  <p:sldIdLst>
    <p:sldId id="340" r:id="rId5"/>
    <p:sldId id="258" r:id="rId6"/>
    <p:sldId id="259" r:id="rId7"/>
    <p:sldId id="260" r:id="rId8"/>
    <p:sldId id="261" r:id="rId9"/>
    <p:sldId id="294" r:id="rId10"/>
    <p:sldId id="295" r:id="rId11"/>
    <p:sldId id="322" r:id="rId12"/>
    <p:sldId id="271" r:id="rId13"/>
    <p:sldId id="272" r:id="rId14"/>
    <p:sldId id="297" r:id="rId15"/>
    <p:sldId id="296" r:id="rId16"/>
    <p:sldId id="302" r:id="rId17"/>
    <p:sldId id="303" r:id="rId18"/>
    <p:sldId id="304" r:id="rId19"/>
    <p:sldId id="305" r:id="rId20"/>
    <p:sldId id="306" r:id="rId21"/>
    <p:sldId id="264" r:id="rId22"/>
    <p:sldId id="307" r:id="rId23"/>
    <p:sldId id="308" r:id="rId24"/>
    <p:sldId id="309" r:id="rId25"/>
    <p:sldId id="262" r:id="rId26"/>
    <p:sldId id="263" r:id="rId27"/>
    <p:sldId id="286" r:id="rId28"/>
    <p:sldId id="288" r:id="rId29"/>
    <p:sldId id="289" r:id="rId30"/>
    <p:sldId id="341" r:id="rId31"/>
    <p:sldId id="310" r:id="rId32"/>
    <p:sldId id="266" r:id="rId33"/>
    <p:sldId id="298" r:id="rId34"/>
    <p:sldId id="318" r:id="rId35"/>
  </p:sldIdLst>
  <p:sldSz cx="12192000" cy="6858000"/>
  <p:notesSz cx="6858000" cy="9144000"/>
  <p:embeddedFontLst>
    <p:embeddedFont>
      <p:font typeface="Arial Black" panose="020B0604020202020204" pitchFamily="34" charset="0"/>
      <p:regular r:id="rId37"/>
      <p:bold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Helvetica Neue Light" panose="02000403000000020004" pitchFamily="2" charset="0"/>
      <p:regular r:id="rId51"/>
      <p:bold r:id="rId52"/>
      <p:italic r:id="rId53"/>
      <p:boldItalic r:id="rId54"/>
    </p:embeddedFont>
    <p:embeddedFont>
      <p:font typeface="IBM Plex Sans" panose="020B0503050203000203" pitchFamily="34" charset="0"/>
      <p:regular r:id="rId55"/>
      <p:bold r:id="rId56"/>
      <p:italic r:id="rId57"/>
      <p:boldItalic r:id="rId58"/>
    </p:embeddedFont>
    <p:embeddedFont>
      <p:font typeface="Roboto" panose="02000000000000000000" pitchFamily="2" charset="0"/>
      <p:regular r:id="rId59"/>
      <p:bold r:id="rId60"/>
      <p:italic r:id="rId61"/>
      <p:boldItalic r:id="rId62"/>
    </p:embeddedFont>
    <p:embeddedFont>
      <p:font typeface="Source Sans Pro Light" panose="020F0302020204030204" pitchFamily="34" charset="0"/>
      <p:regular r:id="rId63"/>
      <p: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64"/>
    <p:restoredTop sz="86395"/>
  </p:normalViewPr>
  <p:slideViewPr>
    <p:cSldViewPr snapToGrid="0">
      <p:cViewPr>
        <p:scale>
          <a:sx n="106" d="100"/>
          <a:sy n="106" d="100"/>
        </p:scale>
        <p:origin x="0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4017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font" Target="fonts/font27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2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font" Target="fonts/font28.fntdata"/><Relationship Id="rId8" Type="http://schemas.openxmlformats.org/officeDocument/2006/relationships/slide" Target="slides/slide4.xml"/><Relationship Id="rId51" Type="http://schemas.openxmlformats.org/officeDocument/2006/relationships/font" Target="fonts/font1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font" Target="fonts/font2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D9BD21-8DDE-D8A5-7D0C-099E9F2DA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Home: Good for ‘can’t lose’ files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projects: good for storing scripts, self-installed software, some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scratch- no backed up! highly performant- good for jobs with lots of I/O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95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-l : 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 panose="020B0604020202020204" pitchFamily="34" charset="0"/>
              </a:rPr>
              <a:t>Displays the mode, number of links, owner, group, size (in bytes), and time of last modification for each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-L: Lists the file or directory contents that the link references. This is the default action.</a:t>
            </a:r>
            <a:endParaRPr dirty="0"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08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584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83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98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574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73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ebd7ada7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7E731-6B88-69ED-81B5-B232DA2C5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23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05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521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636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have a newer mac and you’re working in the terminal, you might notice it’ll show you a message about </a:t>
            </a:r>
            <a:r>
              <a:rPr lang="en-US" dirty="0" err="1"/>
              <a:t>zsh</a:t>
            </a:r>
            <a:r>
              <a:rPr lang="en-US" dirty="0"/>
              <a:t> being the default shell</a:t>
            </a:r>
            <a:endParaRPr dirty="0"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dirty="0" err="1"/>
              <a:t>hello.sh</a:t>
            </a:r>
            <a:r>
              <a:rPr lang="en-US" dirty="0"/>
              <a:t> file you </a:t>
            </a:r>
            <a:r>
              <a:rPr lang="en-US" dirty="0" err="1"/>
              <a:t>chmod’d</a:t>
            </a:r>
            <a:r>
              <a:rPr lang="en-US" dirty="0"/>
              <a:t> was a bash shell 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implies that the Bash script is running in a separate independent shell. This separate shell terminates at the end of the script, leaving the parent shell, the shell we’re in, unaffected.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pwd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$$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PID OF CURRENT PROCESS</a:t>
            </a:r>
            <a:endParaRPr dirty="0"/>
          </a:p>
        </p:txBody>
      </p:sp>
      <p:sp>
        <p:nvSpPr>
          <p:cNvPr id="220" name="Google Shape;2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16D61-F809-30B2-BFFD-1185867EA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 Means directory, - means file</a:t>
            </a:r>
            <a:endParaRPr dirty="0"/>
          </a:p>
        </p:txBody>
      </p:sp>
      <p:sp>
        <p:nvSpPr>
          <p:cNvPr id="492" name="Google Shape;4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313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854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0C1EF-F7E3-3785-B15E-F93A56609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198F6F-82D0-9BC1-59D0-CDF4DB22F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19E82-AB3A-4214-7E37-111CFC02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3DE31-35F9-FF48-77E2-71F54D8FC6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971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gave you the example of $USER being an environmental variable- it’s a variable stored in the system that’s there every time you login, no matter whether you’re on a compute node or the login node.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 that you set in your shell or shell script, on the other hand, are examples of local variables.  Local variables are those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whose scope is within the function where it is declared( can be accessed within the declared block or function in the program)</a:t>
            </a:r>
            <a:endParaRPr dirty="0"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Linux kernel is the main component of a Linux operating system (OS) and is the core interface between a computer’s hardware and its processes. It communicates between the 2, managing resources as efficiently as possible.</a:t>
            </a: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them do echo $USER </a:t>
            </a:r>
            <a:endParaRPr dirty="0"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918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316551eda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2316551eda_0_8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" name="Google Shape;896;g12316551eda_0_8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e963ece7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Red Had Enterprise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Software- und System-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Entwicklung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(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Software and Systems Development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)</a:t>
            </a:r>
            <a:endParaRPr dirty="0"/>
          </a:p>
        </p:txBody>
      </p:sp>
      <p:sp>
        <p:nvSpPr>
          <p:cNvPr id="130" name="Google Shape;130;gee963ece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that Linux is open source</a:t>
            </a:r>
            <a:endParaRPr dirty="0"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https://curc.readthedocs.io/en/latest/access/logging-in.html</a:t>
            </a: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28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6596D-D084-9CA3-6B1E-EBF953007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6596D-D084-9CA3-6B1E-EBF953007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8/18/25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Logging in and Linux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8/18/25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Logging in and Linux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2523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8/18/25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Logging in and Linux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43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43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8/18/25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Logging in and Linux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8/18/25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Logging in and Linux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8/18/25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Logging in and Linux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8/18/25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Logging in and Linux</a:t>
            </a: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4014436" y="-1350610"/>
            <a:ext cx="416312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8/18/25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Logging in and Linux</a:t>
            </a: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8/18/25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Logging in and Linux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8/18/25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Logging in and Linux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Untitled.png" title="Be Boulder."/>
          <p:cNvPicPr preferRelativeResize="0"/>
          <p:nvPr/>
        </p:nvPicPr>
        <p:blipFill rotWithShape="1">
          <a:blip r:embed="rId11">
            <a:alphaModFix/>
          </a:blip>
          <a:srcRect b="47289"/>
          <a:stretch/>
        </p:blipFill>
        <p:spPr>
          <a:xfrm>
            <a:off x="9293520" y="6188959"/>
            <a:ext cx="2517480" cy="4434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"/>
          <p:cNvCxnSpPr/>
          <p:nvPr/>
        </p:nvCxnSpPr>
        <p:spPr>
          <a:xfrm rot="10800000" flipH="1">
            <a:off x="457200" y="6081713"/>
            <a:ext cx="11277600" cy="142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4348" y="6188959"/>
            <a:ext cx="2210435" cy="4398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demand-rmacc.rc.colorado.edu/" TargetMode="External"/><Relationship Id="rId4" Type="http://schemas.openxmlformats.org/officeDocument/2006/relationships/hyperlink" Target="https://gitforwindows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access/logging-i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-rmacc.rc.colorado.ed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rc.readthedocs.io/en/latest/open_ondemand/index.html" TargetMode="External"/><Relationship Id="rId4" Type="http://schemas.openxmlformats.org/officeDocument/2006/relationships/hyperlink" Target="https://curc.readthedocs.io/en/latest/access/logging-in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044" y="846411"/>
            <a:ext cx="7958726" cy="3035299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 into CURC and working with Linux</a:t>
            </a:r>
            <a:br>
              <a:rPr lang="en-US" dirty="0"/>
            </a:b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151586" y="3620100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18,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7" y="4933237"/>
            <a:ext cx="4659086" cy="5232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entury Gothic"/>
              </a:rPr>
              <a:t>Andy Monaghan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0CDA0-0468-B8AD-0274-1C864E71D4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5683-3FF1-3597-D327-571BD65B0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1AD6C6-4A63-4C0D-C258-B011C18F6D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340965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F62D6-87FD-B478-A104-3856ABC7E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5468F-ED2A-D72A-0BF9-6CC9E5099F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pic>
        <p:nvPicPr>
          <p:cNvPr id="15" name="Picture 14" descr="Image showing linux filesystem tree">
            <a:extLst>
              <a:ext uri="{FF2B5EF4-FFF2-40B4-BE49-F238E27FC236}">
                <a16:creationId xmlns:a16="http://schemas.microsoft.com/office/drawing/2014/main" id="{61319C00-0B4D-BECC-F26B-DE4DFF54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0" y="572369"/>
            <a:ext cx="11409159" cy="57132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0DABD5-B03F-A9A1-32D5-FBE67B83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8554" y="572369"/>
            <a:ext cx="3569677" cy="1150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Google Shape;251;p28">
            <a:extLst>
              <a:ext uri="{FF2B5EF4-FFF2-40B4-BE49-F238E27FC236}">
                <a16:creationId xmlns:a16="http://schemas.microsoft.com/office/drawing/2014/main" id="{F9FE5CCF-F450-4D83-E3F1-29AA19222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8686" y="398202"/>
            <a:ext cx="68088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Filesystem</a:t>
            </a:r>
            <a:endParaRPr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93BD3-BA4D-415D-2895-63890FA830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878686" y="398236"/>
            <a:ext cx="1178401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Your personal directories on CURC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7D3FD-4CF5-A634-9734-FD67E1949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A22E2-99E3-ED58-8310-374690D286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pic>
        <p:nvPicPr>
          <p:cNvPr id="14" name="Picture 13" descr="Image showing directories available to each user, including the home, projects, scratch, and petalibrary directories.">
            <a:extLst>
              <a:ext uri="{FF2B5EF4-FFF2-40B4-BE49-F238E27FC236}">
                <a16:creationId xmlns:a16="http://schemas.microsoft.com/office/drawing/2014/main" id="{572DE0D2-0510-3915-EC03-2C56C153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1" y="1740877"/>
            <a:ext cx="11598811" cy="3411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3B6E4A-B651-678A-6AC0-DFC333766404}"/>
              </a:ext>
            </a:extLst>
          </p:cNvPr>
          <p:cNvSpPr txBox="1"/>
          <p:nvPr/>
        </p:nvSpPr>
        <p:spPr>
          <a:xfrm>
            <a:off x="581970" y="5549756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Size=2 GB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64317-5F4E-49ED-7B95-CAB584006A96}"/>
              </a:ext>
            </a:extLst>
          </p:cNvPr>
          <p:cNvSpPr txBox="1"/>
          <p:nvPr/>
        </p:nvSpPr>
        <p:spPr>
          <a:xfrm>
            <a:off x="2075006" y="554975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Size=250 GB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A5B05B-2A91-30E3-E3D5-87220C8B8216}"/>
              </a:ext>
            </a:extLst>
          </p:cNvPr>
          <p:cNvSpPr txBox="1"/>
          <p:nvPr/>
        </p:nvSpPr>
        <p:spPr>
          <a:xfrm>
            <a:off x="3766814" y="553534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Size=10 TB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775DC-EED3-CD9C-BA68-A0B8E4E006F4}"/>
              </a:ext>
            </a:extLst>
          </p:cNvPr>
          <p:cNvSpPr txBox="1"/>
          <p:nvPr/>
        </p:nvSpPr>
        <p:spPr>
          <a:xfrm>
            <a:off x="8981747" y="5524037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Size=varies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5E1D7-072C-3DA3-37CC-C2A0EB4A3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7771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878687" y="398236"/>
            <a:ext cx="9648064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Anatomy of a Linux command</a:t>
            </a:r>
            <a:endParaRPr dirty="0"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4F414-447F-A6E8-3721-57372EAC180F}"/>
              </a:ext>
            </a:extLst>
          </p:cNvPr>
          <p:cNvSpPr txBox="1"/>
          <p:nvPr/>
        </p:nvSpPr>
        <p:spPr>
          <a:xfrm>
            <a:off x="784159" y="1521083"/>
            <a:ext cx="106236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EB97C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Helvetica Neue Light" panose="02000403000000020004" pitchFamily="2" charset="0"/>
              </a:rPr>
              <a:t>command [flags] [target(s)]</a:t>
            </a:r>
          </a:p>
          <a:p>
            <a:pPr>
              <a:buClr>
                <a:srgbClr val="CEB97C"/>
              </a:buClr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>
              <a:buClr>
                <a:srgbClr val="CEB97C"/>
              </a:buClr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ls –l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myworkdir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/</a:t>
            </a:r>
          </a:p>
          <a:p>
            <a:pPr lvl="1">
              <a:buClr>
                <a:srgbClr val="CEB97C"/>
              </a:buClr>
            </a:pPr>
            <a:endParaRPr lang="en-US" sz="2800" dirty="0">
              <a:latin typeface="Source Sans Pro Light" panose="020F0302020204030204" pitchFamily="34" charset="0"/>
              <a:ea typeface="Helvetica Neue Light" panose="02000403000000020004" pitchFamily="2" charset="0"/>
              <a:cs typeface="Source Sans Pro Light" panose="020F0302020204030204" pitchFamily="34" charset="0"/>
            </a:endParaRPr>
          </a:p>
          <a:p>
            <a:pPr marL="457200" lvl="1" indent="-457200">
              <a:lnSpc>
                <a:spcPct val="125000"/>
              </a:lnSpc>
              <a:buClr>
                <a:srgbClr val="CEB97C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Helvetica Neue Light" panose="02000403000000020004" pitchFamily="2" charset="0"/>
                <a:cs typeface="Arial" panose="020B0604020202020204" pitchFamily="34" charset="0"/>
              </a:rPr>
              <a:t>Case is important!</a:t>
            </a:r>
          </a:p>
          <a:p>
            <a:pPr marL="457200" lvl="1" indent="-457200">
              <a:lnSpc>
                <a:spcPct val="125000"/>
              </a:lnSpc>
              <a:buClr>
                <a:srgbClr val="CEB97C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Helvetica Neue Light" panose="02000403000000020004" pitchFamily="2" charset="0"/>
                <a:cs typeface="Arial" panose="020B0604020202020204" pitchFamily="34" charset="0"/>
              </a:rPr>
              <a:t>Use “man” command to view a command’s </a:t>
            </a:r>
            <a:r>
              <a:rPr lang="en-US" sz="2800" b="1" u="sng" dirty="0">
                <a:latin typeface="+mn-lt"/>
                <a:ea typeface="Helvetica Neue Light" panose="02000403000000020004" pitchFamily="2" charset="0"/>
                <a:cs typeface="Arial" panose="020B0604020202020204" pitchFamily="34" charset="0"/>
              </a:rPr>
              <a:t>man</a:t>
            </a:r>
            <a:r>
              <a:rPr lang="en-US" sz="2800" dirty="0">
                <a:latin typeface="+mn-lt"/>
                <a:ea typeface="Helvetica Neue Light" panose="02000403000000020004" pitchFamily="2" charset="0"/>
                <a:cs typeface="Arial" panose="020B0604020202020204" pitchFamily="34" charset="0"/>
              </a:rPr>
              <a:t>ual </a:t>
            </a:r>
          </a:p>
          <a:p>
            <a:pPr marL="457200" lvl="1" indent="-457200">
              <a:buClr>
                <a:srgbClr val="CEB97C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</a:endParaRPr>
          </a:p>
          <a:p>
            <a:pPr lvl="5">
              <a:buClr>
                <a:srgbClr val="CEB97C"/>
              </a:buClr>
            </a:pPr>
            <a:r>
              <a:rPr lang="en-US" sz="2800" dirty="0"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man ls</a:t>
            </a:r>
          </a:p>
          <a:p>
            <a:pPr marL="457200" lvl="8" indent="-457200">
              <a:buClr>
                <a:srgbClr val="CEB97C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D2F89-15E6-FF1D-DF85-4959701B6EB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D8C21-7B88-0F3D-A9A5-61F0724F33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301714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457950" y="644350"/>
            <a:ext cx="114711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sz="4350" b="1" u="sng" dirty="0">
                <a:latin typeface="+mn-lt"/>
              </a:rPr>
              <a:t>C</a:t>
            </a:r>
            <a:r>
              <a:rPr lang="en-US" sz="4350" dirty="0">
                <a:latin typeface="+mn-lt"/>
              </a:rPr>
              <a:t>hange </a:t>
            </a:r>
            <a:r>
              <a:rPr lang="en-US" sz="4350" b="1" u="sng" dirty="0">
                <a:latin typeface="+mn-lt"/>
              </a:rPr>
              <a:t>D</a:t>
            </a:r>
            <a:r>
              <a:rPr lang="en-US" sz="4350" dirty="0">
                <a:latin typeface="+mn-lt"/>
              </a:rPr>
              <a:t>irectories</a:t>
            </a:r>
            <a:endParaRPr sz="4350"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2545768" y="1965587"/>
            <a:ext cx="7584194" cy="25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cd &lt;path/to/take&gt;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cd /projects/$USER</a:t>
            </a:r>
            <a:endParaRPr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BFA8F-ABA2-5C88-ACD0-48CC11E344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20B50-CC6B-2A23-005C-D3F08E77DF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260795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b="1" u="sng" dirty="0">
                <a:latin typeface="+mn-lt"/>
              </a:rPr>
              <a:t>M</a:t>
            </a:r>
            <a:r>
              <a:rPr lang="en-US" dirty="0">
                <a:latin typeface="+mn-lt"/>
              </a:rPr>
              <a:t>a</a:t>
            </a:r>
            <a:r>
              <a:rPr lang="en-US" b="1" u="sng" dirty="0">
                <a:latin typeface="+mn-lt"/>
              </a:rPr>
              <a:t>k</a:t>
            </a:r>
            <a:r>
              <a:rPr lang="en-US" dirty="0">
                <a:latin typeface="+mn-lt"/>
              </a:rPr>
              <a:t>e </a:t>
            </a:r>
            <a:r>
              <a:rPr lang="en-US" b="1" u="sng" dirty="0">
                <a:latin typeface="+mn-lt"/>
              </a:rPr>
              <a:t>Dir</a:t>
            </a:r>
            <a:r>
              <a:rPr lang="en-US" dirty="0">
                <a:latin typeface="+mn-lt"/>
              </a:rPr>
              <a:t>ectories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580445" y="1547348"/>
            <a:ext cx="10273085" cy="25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mkdir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 &lt;path/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directory_name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mkdir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rc_temp</a:t>
            </a:r>
            <a:endParaRPr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ACFDB-AB94-5743-B381-4885432DAB0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55AF-D1C3-8C90-F149-2D03B79E084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155666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457950" y="640575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b="1" u="sng" dirty="0">
                <a:latin typeface="+mn-lt"/>
              </a:rPr>
              <a:t>L</a:t>
            </a:r>
            <a:r>
              <a:rPr lang="en-US" dirty="0">
                <a:latin typeface="+mn-lt"/>
              </a:rPr>
              <a:t>i</a:t>
            </a:r>
            <a:r>
              <a:rPr lang="en-US" b="1" u="sng" dirty="0">
                <a:latin typeface="+mn-lt"/>
              </a:rPr>
              <a:t>s</a:t>
            </a:r>
            <a:r>
              <a:rPr lang="en-US" dirty="0">
                <a:latin typeface="+mn-lt"/>
              </a:rPr>
              <a:t>t Files and Directories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448975" y="1911538"/>
            <a:ext cx="11294050" cy="375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l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s [option] [file/directory]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 -l (long format)         -a (all files)</a:t>
            </a:r>
          </a:p>
          <a:p>
            <a:pPr marL="12700"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 -h (readable file size)  -r (reverse sort)</a:t>
            </a:r>
          </a:p>
          <a:p>
            <a:pPr marL="12700"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 -S (sort by file size)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CD93-89FC-3A2A-105D-77A6C4E090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91909-FBC6-E149-432B-913E45660F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290789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b="1" u="sng" dirty="0">
                <a:latin typeface="+mn-lt"/>
              </a:rPr>
              <a:t>C</a:t>
            </a:r>
            <a:r>
              <a:rPr lang="en-US" dirty="0">
                <a:latin typeface="+mn-lt"/>
              </a:rPr>
              <a:t>o</a:t>
            </a:r>
            <a:r>
              <a:rPr lang="en-US" b="1" u="sng" dirty="0">
                <a:latin typeface="+mn-lt"/>
              </a:rPr>
              <a:t>p</a:t>
            </a:r>
            <a:r>
              <a:rPr lang="en-US" dirty="0">
                <a:latin typeface="+mn-lt"/>
              </a:rPr>
              <a:t>y Files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580445" y="1547348"/>
            <a:ext cx="10273085" cy="41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cp &lt;source&gt; &lt;destination&gt;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cp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README.md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 ../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cp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README.md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 ../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Docs.md</a:t>
            </a:r>
            <a:endParaRPr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D9E5E-61E8-04DC-BC8F-DC76583D2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79208-D36D-5507-D4B1-02724E392D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214421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b="1" u="sng" dirty="0">
                <a:latin typeface="+mn-lt"/>
              </a:rPr>
              <a:t>R</a:t>
            </a:r>
            <a:r>
              <a:rPr lang="en-US" dirty="0">
                <a:latin typeface="+mn-lt"/>
              </a:rPr>
              <a:t>e</a:t>
            </a:r>
            <a:r>
              <a:rPr lang="en-US" b="1" u="sng" dirty="0">
                <a:latin typeface="+mn-lt"/>
              </a:rPr>
              <a:t>m</a:t>
            </a:r>
            <a:r>
              <a:rPr lang="en-US" dirty="0">
                <a:latin typeface="+mn-lt"/>
              </a:rPr>
              <a:t>ove Files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580445" y="1547348"/>
            <a:ext cx="10273085" cy="41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rm &lt;path/to/file&gt;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rm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Docs.md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rm –r &lt;directory&gt;</a:t>
            </a:r>
            <a:endParaRPr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C53A89-28F0-CF29-70EA-B39F1598A9A9}"/>
              </a:ext>
            </a:extLst>
          </p:cNvPr>
          <p:cNvSpPr/>
          <p:nvPr/>
        </p:nvSpPr>
        <p:spPr>
          <a:xfrm>
            <a:off x="8396129" y="3657190"/>
            <a:ext cx="2958334" cy="206180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</a:rPr>
              <a:t>Be careful when using a recursive (-r) delete. It can delete everything!</a:t>
            </a:r>
          </a:p>
        </p:txBody>
      </p:sp>
      <p:cxnSp>
        <p:nvCxnSpPr>
          <p:cNvPr id="6" name="Elbow Connector 5" descr="Arrow cautioning user to be careful when using the recursive flag with &quot;rm&quot;">
            <a:extLst>
              <a:ext uri="{FF2B5EF4-FFF2-40B4-BE49-F238E27FC236}">
                <a16:creationId xmlns:a16="http://schemas.microsoft.com/office/drawing/2014/main" id="{41C945F6-5904-6394-ED0A-338A42D4B4D0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7021003" y="4688092"/>
            <a:ext cx="1375127" cy="622560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05E70-90B1-FAA8-4532-977ED228489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FDE6-E5DB-FAC7-E7BA-70F9519DAC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418434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878686" y="398236"/>
            <a:ext cx="4779163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Text Editors</a:t>
            </a:r>
            <a:endParaRPr dirty="0"/>
          </a:p>
        </p:txBody>
      </p:sp>
      <p:sp>
        <p:nvSpPr>
          <p:cNvPr id="232" name="Google Shape;232;p33"/>
          <p:cNvSpPr txBox="1"/>
          <p:nvPr/>
        </p:nvSpPr>
        <p:spPr>
          <a:xfrm>
            <a:off x="888168" y="1307609"/>
            <a:ext cx="10141500" cy="370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325438" marR="5080" lvl="0" indent="-32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200" b="1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nano </a:t>
            </a:r>
            <a:r>
              <a:rPr lang="en-US" sz="32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– Beginner friendly</a:t>
            </a:r>
          </a:p>
          <a:p>
            <a:pPr marL="325438" marR="5080" lvl="0" indent="-32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200" b="1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vi</a:t>
            </a:r>
            <a:r>
              <a:rPr lang="en-US" sz="3200" b="1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/vim </a:t>
            </a:r>
            <a:r>
              <a:rPr lang="en-US" sz="32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– Powerful, but steep learning curve</a:t>
            </a:r>
            <a:endParaRPr lang="en-US" sz="32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</a:endParaRPr>
          </a:p>
          <a:p>
            <a:pPr marL="325438" marR="5080" lvl="0" indent="-32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200" b="1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emacs</a:t>
            </a:r>
            <a:r>
              <a:rPr lang="en-US" sz="32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 – </a:t>
            </a:r>
            <a:r>
              <a:rPr lang="en-US" sz="32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Extendable, tons of additional features</a:t>
            </a:r>
            <a:endParaRPr lang="en-US" sz="32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</a:endParaRPr>
          </a:p>
          <a:p>
            <a:pPr marL="325438" marR="5080" lvl="0" indent="-32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VS Code </a:t>
            </a:r>
            <a:r>
              <a:rPr lang="en-US" sz="32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– via OnDemand </a:t>
            </a:r>
          </a:p>
          <a:p>
            <a:pPr marL="325438" marR="5080" lvl="0" indent="-32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Use local text editor and copy files manually to Alpine</a:t>
            </a:r>
            <a:endParaRPr sz="32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2D313-F58F-929E-3CBD-6962D2014D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F3BFE-E577-B9C0-EE07-F6691BE59A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052C0-FD43-1CF6-88DF-9EEC5C0986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407550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dirty="0">
                <a:latin typeface="+mn-lt"/>
              </a:rPr>
              <a:t>Create a Text File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2767422" y="1742245"/>
            <a:ext cx="6824562" cy="334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vim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nano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7BF76-3D50-2824-E739-82DCC8A94A9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44BA7-A17E-5266-B080-E589BA760B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48445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78685" y="173984"/>
            <a:ext cx="9528631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Learning Goals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920" cy="2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751650" y="1131599"/>
            <a:ext cx="9782700" cy="281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377825" marR="0" lvl="0" indent="-24384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</a:rPr>
              <a:t>Why Linux?</a:t>
            </a:r>
            <a:endParaRPr sz="36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377825" marR="0" lvl="0" indent="-243840" algn="l" rtl="0">
              <a:lnSpc>
                <a:spcPct val="150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</a:rPr>
              <a:t>Working with Files </a:t>
            </a:r>
          </a:p>
          <a:p>
            <a:pPr marL="377825" marR="0" lvl="0" indent="-243840" algn="l" rtl="0">
              <a:lnSpc>
                <a:spcPct val="150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</a:rPr>
              <a:t>Working with Scripts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45F04-8548-1058-D4BF-305D164393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3B99A-7493-87BF-2AAA-568C9E752F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dirty="0">
                <a:latin typeface="+mn-lt"/>
              </a:rPr>
              <a:t>Head Command – First X Lines of File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580445" y="1547348"/>
            <a:ext cx="10273085" cy="41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head &lt;path/to/file&gt;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head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head –n 3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53CF0-2012-8E08-BA34-CB50B2F6CD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18544-94CD-0603-03B5-10D6BDEF34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2572999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dirty="0">
                <a:latin typeface="+mn-lt"/>
              </a:rPr>
              <a:t>Tail Command – Last X Lines of File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822375" y="1424883"/>
            <a:ext cx="10273085" cy="41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tail &lt;path/to/file&gt;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tail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tail –n 3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56538-AE96-2E09-AF05-B2BC5C3FAEA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946EB-7AD0-55FB-2E00-ED940DDEB7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111383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251901" y="188360"/>
            <a:ext cx="9962909" cy="71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450" rIns="0" bIns="0" anchor="ctr" anchorCtr="0">
            <a:spAutoFit/>
          </a:bodyPr>
          <a:lstStyle/>
          <a:p>
            <a:pPr marL="29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Intro to Shells and Shell Scripts</a:t>
            </a:r>
            <a:endParaRPr dirty="0"/>
          </a:p>
        </p:txBody>
      </p:sp>
      <p:sp>
        <p:nvSpPr>
          <p:cNvPr id="217" name="Google Shape;217;p31"/>
          <p:cNvSpPr txBox="1"/>
          <p:nvPr/>
        </p:nvSpPr>
        <p:spPr>
          <a:xfrm>
            <a:off x="453425" y="981250"/>
            <a:ext cx="11688300" cy="518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75" rIns="0" bIns="0" anchor="t" anchorCtr="0">
            <a:spAutoFit/>
          </a:bodyPr>
          <a:lstStyle/>
          <a:p>
            <a:pPr marL="29975" marR="11990" lvl="0" indent="0" algn="l" rtl="0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A </a:t>
            </a:r>
            <a:r>
              <a:rPr lang="en-US" sz="2600" b="1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shell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is the environment in which commands are interpreted in Linux. </a:t>
            </a:r>
            <a:endParaRPr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11990" lvl="0" indent="0" algn="l" rtl="0">
              <a:lnSpc>
                <a:spcPct val="102699"/>
              </a:lnSpc>
              <a:spcBef>
                <a:spcPts val="13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29975" marR="11990" lvl="0" indent="0" algn="l" rtl="0">
              <a:lnSpc>
                <a:spcPct val="102699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GNU/Linux provides numerous shells; 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the most common is the 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Bourne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Again shell (bash).</a:t>
            </a:r>
            <a:endParaRPr sz="26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0" lvl="0" indent="0" algn="l" rtl="0">
              <a:spcBef>
                <a:spcPts val="2301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Other common shells available on Linux systems include:</a:t>
            </a:r>
            <a:endParaRPr lang="en-US" sz="26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marR="0" lvl="0" indent="-393700" algn="l" rtl="0">
              <a:spcBef>
                <a:spcPts val="2301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sh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, 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sh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,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tcsh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,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ksh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, 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z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sh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</a:t>
            </a:r>
          </a:p>
          <a:p>
            <a:pPr marL="29975" marR="0" lvl="0" indent="0" algn="l" rtl="0">
              <a:spcBef>
                <a:spcPts val="83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29975" marR="11990" lvl="0" indent="0" algn="l" rtl="0">
              <a:lnSpc>
                <a:spcPct val="102699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Shell scripts 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are files containing collections of commands for Linux systems that can be executed as programs. </a:t>
            </a:r>
            <a:endParaRPr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11990" lvl="0" indent="0" algn="l" rtl="0">
              <a:lnSpc>
                <a:spcPct val="102699"/>
              </a:lnSpc>
              <a:spcBef>
                <a:spcPts val="13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29975" marR="11990" lvl="0" indent="0" algn="l" rtl="0">
              <a:lnSpc>
                <a:spcPct val="102699"/>
              </a:lnSpc>
              <a:spcBef>
                <a:spcPts val="13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6D59B-909D-F90E-82C1-C920E397C1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43A5D-0057-5EF2-5DC0-B0FE9AEC12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29451-CF9B-471A-7F59-7ABA130749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775" y="3510125"/>
            <a:ext cx="11005500" cy="241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944700" y="828358"/>
            <a:ext cx="10302600" cy="255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900" rIns="0" bIns="0" anchor="t" anchorCtr="0">
            <a:spAutoFit/>
          </a:bodyPr>
          <a:lstStyle/>
          <a:p>
            <a:pPr marL="677130" marR="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Executed interactively (terminal) or programmatically (scripts)</a:t>
            </a:r>
          </a:p>
          <a:p>
            <a:pPr marL="677130" marR="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In shell scripts, the first line must contain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Courier New" panose="02070309020205020404" pitchFamily="49" charset="0"/>
              </a:rPr>
              <a:t>#!/bin/bash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+mn-lt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683448" marR="28477" lvl="0" indent="-349218" algn="l" rtl="0">
              <a:lnSpc>
                <a:spcPct val="125000"/>
              </a:lnSpc>
              <a:spcBef>
                <a:spcPts val="50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The program loader recognizes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Courier New" panose="02070309020205020404" pitchFamily="49" charset="0"/>
              </a:rPr>
              <a:t>#!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 and will interpret the rest of the line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Courier New" panose="02070309020205020404" pitchFamily="49" charset="0"/>
              </a:rPr>
              <a:t>(/bin/bash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) as the interpreter program.</a:t>
            </a:r>
            <a:endParaRPr sz="24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</a:endParaRPr>
          </a:p>
          <a:p>
            <a:pPr marL="677130" marR="0" lvl="0" indent="-342900" algn="l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If a line starts with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Courier New" panose="02070309020205020404" pitchFamily="49" charset="0"/>
              </a:rPr>
              <a:t>#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, it is a comment and is not run.</a:t>
            </a:r>
            <a:endParaRPr sz="24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944700" y="3497425"/>
            <a:ext cx="5694600" cy="265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75" rIns="0" bIns="0" anchor="t" anchorCtr="0">
            <a:spAutoFit/>
          </a:bodyPr>
          <a:lstStyle/>
          <a:p>
            <a:pPr marL="2997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1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br>
              <a:rPr lang="en-US" sz="2600" i="1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i="1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# list files in /</a:t>
            </a:r>
            <a:r>
              <a:rPr lang="en-US" sz="2600" i="1" dirty="0" err="1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2600" i="1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975" marR="1212522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7F00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en-US" sz="2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2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975" marR="1212522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endParaRPr dirty="0"/>
          </a:p>
          <a:p>
            <a:pPr marL="29975" marR="1212522" lvl="0" indent="0" algn="l" rtl="0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2"/>
          <p:cNvSpPr txBox="1"/>
          <p:nvPr/>
        </p:nvSpPr>
        <p:spPr>
          <a:xfrm>
            <a:off x="5537200" y="3526312"/>
            <a:ext cx="5924900" cy="279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450" rIns="0" bIns="0" anchor="t" anchorCtr="0">
            <a:spAutoFit/>
          </a:bodyPr>
          <a:lstStyle/>
          <a:p>
            <a:pPr marL="2997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Shell to run</a:t>
            </a:r>
            <a:endParaRPr sz="25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Comments</a:t>
            </a:r>
            <a:endParaRPr sz="25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1199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Change directories</a:t>
            </a:r>
            <a:endParaRPr sz="25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1199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List everything in /</a:t>
            </a:r>
            <a:r>
              <a:rPr lang="en-US" sz="25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tmp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endParaRPr sz="13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11990" lvl="0" indent="0" algn="l" rtl="0">
              <a:lnSpc>
                <a:spcPct val="106900"/>
              </a:lnSpc>
              <a:spcBef>
                <a:spcPts val="319"/>
              </a:spcBef>
              <a:spcAft>
                <a:spcPts val="0"/>
              </a:spcAft>
              <a:buNone/>
            </a:pPr>
            <a:endParaRPr sz="2500" dirty="0">
              <a:solidFill>
                <a:schemeClr val="dk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72456-FB22-4CA7-D7BC-DC61F8629DF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3BA26-68AD-4B36-3304-08D300D66E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6" name="Google Shape;216;p31">
            <a:extLst>
              <a:ext uri="{FF2B5EF4-FFF2-40B4-BE49-F238E27FC236}">
                <a16:creationId xmlns:a16="http://schemas.microsoft.com/office/drawing/2014/main" id="{B24D02FC-967D-D9C6-4F00-5219FE018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901" y="188360"/>
            <a:ext cx="9962909" cy="71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450" rIns="0" bIns="0" anchor="ctr" anchorCtr="0">
            <a:spAutoFit/>
          </a:bodyPr>
          <a:lstStyle/>
          <a:p>
            <a:pPr marL="29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Anatomy of a shell script</a:t>
            </a:r>
            <a:endParaRPr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F765A-8D81-3ED0-D81A-0252B670FD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>
            <a:spLocks noGrp="1"/>
          </p:cNvSpPr>
          <p:nvPr>
            <p:ph type="title"/>
          </p:nvPr>
        </p:nvSpPr>
        <p:spPr>
          <a:xfrm>
            <a:off x="251901" y="178273"/>
            <a:ext cx="11486678" cy="71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450" rIns="0" bIns="0" anchor="ctr" anchorCtr="0">
            <a:spAutoFit/>
          </a:bodyPr>
          <a:lstStyle/>
          <a:p>
            <a:pPr marL="29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Alternatives for Scripting</a:t>
            </a:r>
            <a:endParaRPr dirty="0"/>
          </a:p>
        </p:txBody>
      </p:sp>
      <p:sp>
        <p:nvSpPr>
          <p:cNvPr id="379" name="Google Shape;379;p55"/>
          <p:cNvSpPr txBox="1"/>
          <p:nvPr/>
        </p:nvSpPr>
        <p:spPr>
          <a:xfrm>
            <a:off x="1145537" y="1651841"/>
            <a:ext cx="2918358" cy="313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0375" rIns="0" bIns="0" anchor="t" anchorCtr="0">
            <a:spAutoFit/>
          </a:bodyPr>
          <a:lstStyle/>
          <a:p>
            <a:pPr marL="487175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csh</a:t>
            </a: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/</a:t>
            </a:r>
            <a:r>
              <a:rPr lang="en-US" sz="2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tcsh</a:t>
            </a:r>
            <a:endParaRPr sz="28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87175" marR="0" lvl="0" indent="-457200" algn="l" rtl="0">
              <a:spcBef>
                <a:spcPts val="7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ksh</a:t>
            </a:r>
            <a:endParaRPr sz="28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87175" marR="0" lvl="0" indent="-457200" algn="l" rtl="0">
              <a:spcBef>
                <a:spcPts val="102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perl</a:t>
            </a:r>
            <a:endParaRPr sz="26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87175" marR="0" lvl="0" indent="-457200" algn="l" rtl="0">
              <a:spcBef>
                <a:spcPts val="77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python</a:t>
            </a:r>
            <a:endParaRPr sz="26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87175" marR="0" lvl="0" indent="-457200" algn="l" rtl="0">
              <a:spcBef>
                <a:spcPts val="791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ruby</a:t>
            </a:r>
            <a:endParaRPr sz="26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87175" marR="0" lvl="0" indent="-457200" algn="l" rtl="0">
              <a:spcBef>
                <a:spcPts val="791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make</a:t>
            </a:r>
            <a:endParaRPr sz="26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  <p:sp>
        <p:nvSpPr>
          <p:cNvPr id="380" name="Google Shape;380;p55"/>
          <p:cNvSpPr txBox="1"/>
          <p:nvPr/>
        </p:nvSpPr>
        <p:spPr>
          <a:xfrm>
            <a:off x="3443574" y="1727590"/>
            <a:ext cx="6972615" cy="305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975" rIns="0" bIns="0" anchor="t" anchorCtr="0">
            <a:spAutoFit/>
          </a:bodyPr>
          <a:lstStyle/>
          <a:p>
            <a:pPr marL="29975" marR="744899" lvl="0" indent="0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C-shell (</a:t>
            </a:r>
            <a:r>
              <a:rPr lang="en-US" sz="2600" dirty="0" err="1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tcsh</a:t>
            </a: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: updated version of </a:t>
            </a:r>
            <a:r>
              <a:rPr lang="en-US" sz="2600" dirty="0" err="1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csh</a:t>
            </a: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)</a:t>
            </a:r>
            <a:endParaRPr dirty="0">
              <a:latin typeface="+mn-lt"/>
              <a:ea typeface="Helvetica Neue Light" panose="02000403000000020004" pitchFamily="2" charset="0"/>
            </a:endParaRPr>
          </a:p>
          <a:p>
            <a:pPr marL="29975" marR="744899" lvl="0" indent="0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Korn shell; related to </a:t>
            </a:r>
            <a:r>
              <a:rPr lang="en-US" sz="2600" dirty="0" err="1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sh</a:t>
            </a: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/bash</a:t>
            </a:r>
            <a:endParaRPr dirty="0">
              <a:latin typeface="+mn-lt"/>
              <a:ea typeface="Helvetica Neue Light" panose="02000403000000020004" pitchFamily="2" charset="0"/>
            </a:endParaRPr>
          </a:p>
          <a:p>
            <a:pPr marL="29975" marR="11990" lvl="0" indent="0" algn="just" rtl="0">
              <a:lnSpc>
                <a:spcPct val="125299"/>
              </a:lnSpc>
              <a:spcBef>
                <a:spcPts val="236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exceptional text manipulation and parsing  excellent for scientific and numerical work  general scripting</a:t>
            </a:r>
            <a:endParaRPr dirty="0">
              <a:latin typeface="+mn-lt"/>
              <a:ea typeface="Helvetica Neue Light" panose="02000403000000020004" pitchFamily="2" charset="0"/>
            </a:endParaRPr>
          </a:p>
          <a:p>
            <a:pPr marL="29975" marR="744899" lvl="0" indent="0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building executables from source code</a:t>
            </a:r>
            <a:endParaRPr dirty="0">
              <a:latin typeface="+mn-lt"/>
              <a:ea typeface="Helvetica Neue Light" panose="02000403000000020004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D9B3D-FF23-F250-0EC4-789CA03A40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EBE8-0D0C-6944-6DB1-C9BD5792AE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15733-FFF9-BF7C-5FEF-76FB728B90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>
            <a:spLocks noGrp="1"/>
          </p:cNvSpPr>
          <p:nvPr>
            <p:ph type="title"/>
          </p:nvPr>
        </p:nvSpPr>
        <p:spPr>
          <a:xfrm>
            <a:off x="878686" y="398202"/>
            <a:ext cx="80679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Modes (aka permissions)</a:t>
            </a:r>
            <a:endParaRPr dirty="0"/>
          </a:p>
        </p:txBody>
      </p:sp>
      <p:sp>
        <p:nvSpPr>
          <p:cNvPr id="496" name="Google Shape;496;p45"/>
          <p:cNvSpPr txBox="1"/>
          <p:nvPr/>
        </p:nvSpPr>
        <p:spPr>
          <a:xfrm>
            <a:off x="1048595" y="2131385"/>
            <a:ext cx="35892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3 classes of users:</a:t>
            </a:r>
            <a:endParaRPr sz="255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497" name="Google Shape;497;p45"/>
          <p:cNvSpPr txBox="1"/>
          <p:nvPr/>
        </p:nvSpPr>
        <p:spPr>
          <a:xfrm>
            <a:off x="3274178" y="2542225"/>
            <a:ext cx="19836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aka “owner”</a:t>
            </a:r>
            <a:endParaRPr sz="23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498" name="Google Shape;498;p45"/>
          <p:cNvSpPr txBox="1"/>
          <p:nvPr/>
        </p:nvSpPr>
        <p:spPr>
          <a:xfrm>
            <a:off x="1432161" y="2478666"/>
            <a:ext cx="18312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User (u)</a:t>
            </a:r>
            <a:endParaRPr sz="23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Group (g)</a:t>
            </a:r>
            <a:endParaRPr sz="23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Other (o)</a:t>
            </a:r>
            <a:endParaRPr sz="23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499" name="Google Shape;499;p45"/>
          <p:cNvSpPr txBox="1"/>
          <p:nvPr/>
        </p:nvSpPr>
        <p:spPr>
          <a:xfrm>
            <a:off x="1048594" y="3784266"/>
            <a:ext cx="4406400" cy="23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3 types of permissions:</a:t>
            </a:r>
            <a:endParaRPr sz="255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572135" marR="0" lvl="1" indent="-243203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u="none" strike="noStrike" cap="none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Read (r)</a:t>
            </a:r>
            <a:endParaRPr sz="2300" u="none" strike="noStrike" cap="none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572135" marR="0" lvl="1" indent="-243203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u="none" strike="noStrike" cap="none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Write (w)</a:t>
            </a:r>
            <a:endParaRPr sz="2300" u="none" strike="noStrike" cap="none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572135" marR="0" lvl="1" indent="-243203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u="none" strike="noStrike" cap="none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Execute (x)</a:t>
            </a:r>
            <a:endParaRPr sz="2300" u="none" strike="noStrike" cap="none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cs typeface="Times New Roman"/>
              <a:sym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1F3EB-AA7B-19DC-9FBB-E8F1DF4F4E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11" name="Google Shape;496;p45">
            <a:extLst>
              <a:ext uri="{FF2B5EF4-FFF2-40B4-BE49-F238E27FC236}">
                <a16:creationId xmlns:a16="http://schemas.microsoft.com/office/drawing/2014/main" id="{A22632FC-EDCF-1118-8696-B6F749DE08E5}"/>
              </a:ext>
            </a:extLst>
          </p:cNvPr>
          <p:cNvSpPr txBox="1"/>
          <p:nvPr/>
        </p:nvSpPr>
        <p:spPr>
          <a:xfrm>
            <a:off x="1048594" y="1408113"/>
            <a:ext cx="7562005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View file/directory permissions   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ls -l </a:t>
            </a:r>
            <a:endParaRPr sz="25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pic>
        <p:nvPicPr>
          <p:cNvPr id="5" name="Picture 4" descr="Picture showing the permissions order (user first, then group, then others).">
            <a:extLst>
              <a:ext uri="{FF2B5EF4-FFF2-40B4-BE49-F238E27FC236}">
                <a16:creationId xmlns:a16="http://schemas.microsoft.com/office/drawing/2014/main" id="{2E3A9DC7-6551-19CC-B45B-3CDB2A94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007" y="2131385"/>
            <a:ext cx="4926766" cy="26206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4C0E2-0B28-FFD0-36EC-842103769E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CA8ED-D21B-68AA-297F-186184E0CB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82659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"/>
          <p:cNvSpPr txBox="1">
            <a:spLocks noGrp="1"/>
          </p:cNvSpPr>
          <p:nvPr>
            <p:ph type="title"/>
          </p:nvPr>
        </p:nvSpPr>
        <p:spPr>
          <a:xfrm>
            <a:off x="878687" y="398202"/>
            <a:ext cx="60429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Modes (continued)</a:t>
            </a:r>
            <a:endParaRPr dirty="0"/>
          </a:p>
        </p:txBody>
      </p:sp>
      <p:sp>
        <p:nvSpPr>
          <p:cNvPr id="507" name="Google Shape;507;p46"/>
          <p:cNvSpPr txBox="1"/>
          <p:nvPr/>
        </p:nvSpPr>
        <p:spPr>
          <a:xfrm>
            <a:off x="878687" y="1583946"/>
            <a:ext cx="9328200" cy="36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13398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chmod</a:t>
            </a:r>
            <a:r>
              <a:rPr lang="en-US" sz="2800" dirty="0">
                <a:solidFill>
                  <a:srgbClr val="2F2B2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changes modes: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3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To add write and execute permission for your group:</a:t>
            </a:r>
            <a:endParaRPr sz="25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1320" marR="0" lvl="0" indent="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2550" dirty="0" err="1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chmod</a:t>
            </a:r>
            <a:r>
              <a:rPr lang="en-US" sz="255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US" sz="2550" dirty="0" err="1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g+wx</a:t>
            </a:r>
            <a:r>
              <a:rPr lang="en-US" sz="255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filename</a:t>
            </a:r>
            <a:endParaRPr sz="25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30"/>
              </a:spcBef>
              <a:spcAft>
                <a:spcPts val="0"/>
              </a:spcAft>
              <a:buNone/>
            </a:pPr>
            <a:r>
              <a:rPr lang="en-US" sz="255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To remove execute permission for others:</a:t>
            </a:r>
            <a:endParaRPr sz="25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1320" marR="0" lvl="0" indent="0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2550" dirty="0" err="1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chmod</a:t>
            </a:r>
            <a:r>
              <a:rPr lang="en-US" sz="255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o-x filename</a:t>
            </a:r>
            <a:endParaRPr sz="2550" dirty="0">
              <a:solidFill>
                <a:schemeClr val="accent5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7A5FC-BC2C-ED91-1B87-5B8DF1CEC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83662-21CF-831A-3850-E8447B6103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61016-6D02-1D65-16C1-31F0F10F9C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399269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78D1-04D0-6615-5B4A-1162EAA5F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F0F1-1C1F-9258-132D-5F2E646A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script, </a:t>
            </a:r>
            <a:r>
              <a:rPr lang="en-US" i="1" dirty="0"/>
              <a:t>“</a:t>
            </a:r>
            <a:r>
              <a:rPr lang="en-US" i="1" dirty="0" err="1"/>
              <a:t>test.sh</a:t>
            </a:r>
            <a:r>
              <a:rPr lang="en-US" i="1" dirty="0"/>
              <a:t>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0396-B4F9-3A33-F938-55A8F5B61D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7" name="Google Shape;391;p33">
            <a:extLst>
              <a:ext uri="{FF2B5EF4-FFF2-40B4-BE49-F238E27FC236}">
                <a16:creationId xmlns:a16="http://schemas.microsoft.com/office/drawing/2014/main" id="{8F0DE96E-256D-A751-871F-92CDCC103E6C}"/>
              </a:ext>
            </a:extLst>
          </p:cNvPr>
          <p:cNvSpPr txBox="1"/>
          <p:nvPr/>
        </p:nvSpPr>
        <p:spPr>
          <a:xfrm>
            <a:off x="947100" y="1560367"/>
            <a:ext cx="10273085" cy="478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>
              <a:buClr>
                <a:srgbClr val="CEB97C"/>
              </a:buClr>
            </a:pPr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Step 1: open new file </a:t>
            </a:r>
          </a:p>
          <a:p>
            <a:pPr marL="12700" lvl="0">
              <a:buClr>
                <a:srgbClr val="CEB97C"/>
              </a:buCl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nano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test.sh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lvl="0">
              <a:buClr>
                <a:srgbClr val="CEB97C"/>
              </a:buClr>
            </a:pPr>
            <a:endParaRPr lang="en-US" sz="1000" b="1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>
              <a:buClr>
                <a:srgbClr val="CEB97C"/>
              </a:buClr>
            </a:pPr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Step 2: add the following text:</a:t>
            </a:r>
          </a:p>
          <a:p>
            <a:pPr marL="12700">
              <a:buClr>
                <a:srgbClr val="CEB97C"/>
              </a:buClr>
            </a:pPr>
            <a:endParaRPr lang="en-US" sz="3200" b="1" i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>
              <a:buClr>
                <a:srgbClr val="CEB97C"/>
              </a:buClr>
            </a:pPr>
            <a:endParaRPr lang="en-US" sz="3200" b="1" i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>
              <a:buClr>
                <a:srgbClr val="CEB97C"/>
              </a:buClr>
            </a:pPr>
            <a:endParaRPr lang="en-US" sz="3200" b="1" i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>
              <a:buClr>
                <a:srgbClr val="CEB97C"/>
              </a:buClr>
            </a:pPr>
            <a:endParaRPr lang="en-US" sz="3200" b="1" i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>
              <a:buClr>
                <a:srgbClr val="CEB97C"/>
              </a:buClr>
            </a:pPr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Step 3: save the file and exit</a:t>
            </a:r>
          </a:p>
          <a:p>
            <a:pPr marL="12700" lvl="0">
              <a:buClr>
                <a:srgbClr val="CEB97C"/>
              </a:buClr>
            </a:pPr>
            <a:endParaRPr lang="en-US" sz="3200" b="1" i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03E57-FAFA-7DCD-147B-CC2D5108A4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25598-CC17-4E04-D31C-6FBE83210F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  <p:sp>
        <p:nvSpPr>
          <p:cNvPr id="8" name="Google Shape;224;p32">
            <a:extLst>
              <a:ext uri="{FF2B5EF4-FFF2-40B4-BE49-F238E27FC236}">
                <a16:creationId xmlns:a16="http://schemas.microsoft.com/office/drawing/2014/main" id="{4ABE3AD7-AECD-63EA-0093-8B188980EFA3}"/>
              </a:ext>
            </a:extLst>
          </p:cNvPr>
          <p:cNvSpPr txBox="1"/>
          <p:nvPr/>
        </p:nvSpPr>
        <p:spPr>
          <a:xfrm>
            <a:off x="2598472" y="3508376"/>
            <a:ext cx="4296599" cy="163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0" tIns="31475" rIns="0" bIns="0" anchor="t" anchorCtr="0">
            <a:spAutoFit/>
          </a:bodyPr>
          <a:lstStyle/>
          <a:p>
            <a:pPr marL="299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1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br>
              <a:rPr lang="en-US" sz="2600" i="1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i="1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# list files in /</a:t>
            </a:r>
            <a:r>
              <a:rPr lang="en-US" sz="2600" i="1" dirty="0" err="1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975" marR="121252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7F00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en-US" sz="2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lang="en-US" sz="2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975" marR="121252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4371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E882-BA6F-885D-6120-8BD3DAFD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run </a:t>
            </a:r>
            <a:r>
              <a:rPr lang="en-US" dirty="0" err="1"/>
              <a:t>test.sh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4CAF-BAB8-1E92-3114-9F8BC35DAD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14D24-FDC7-7225-FB93-6F7DD09EDC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2EBD6-DC37-7660-E162-D52AF92FDB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  <p:sp>
        <p:nvSpPr>
          <p:cNvPr id="5" name="Google Shape;391;p33">
            <a:extLst>
              <a:ext uri="{FF2B5EF4-FFF2-40B4-BE49-F238E27FC236}">
                <a16:creationId xmlns:a16="http://schemas.microsoft.com/office/drawing/2014/main" id="{21AB977D-9D9E-CCEB-60CE-B8867144205B}"/>
              </a:ext>
            </a:extLst>
          </p:cNvPr>
          <p:cNvSpPr txBox="1"/>
          <p:nvPr/>
        </p:nvSpPr>
        <p:spPr>
          <a:xfrm>
            <a:off x="923037" y="1837094"/>
            <a:ext cx="10273085" cy="364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>
              <a:buClr>
                <a:srgbClr val="CEB97C"/>
              </a:buClr>
            </a:pPr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Step 4: make the script executable</a:t>
            </a:r>
          </a:p>
          <a:p>
            <a:pPr marL="12700" lvl="0">
              <a:buClr>
                <a:srgbClr val="CEB97C"/>
              </a:buClr>
            </a:pP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chmod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u+x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test.sh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lvl="0">
              <a:buClr>
                <a:srgbClr val="CEB97C"/>
              </a:buClr>
            </a:pPr>
            <a:endParaRPr lang="en-US" sz="1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lvl="0">
              <a:buClr>
                <a:srgbClr val="CEB97C"/>
              </a:buClr>
            </a:pPr>
            <a:endParaRPr lang="en-US" sz="1000" b="1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>
              <a:buClr>
                <a:srgbClr val="CEB97C"/>
              </a:buClr>
            </a:pPr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Step 5: run the script:</a:t>
            </a:r>
          </a:p>
          <a:p>
            <a:pPr marL="12700">
              <a:buClr>
                <a:srgbClr val="CEB97C"/>
              </a:buCl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./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test.sh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>
              <a:buClr>
                <a:srgbClr val="CEB97C"/>
              </a:buClr>
            </a:pPr>
            <a:endParaRPr lang="en-US" sz="3200" b="1" i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lvl="0">
              <a:buClr>
                <a:srgbClr val="CEB97C"/>
              </a:buClr>
            </a:pPr>
            <a:endParaRPr lang="en-US" sz="3200" b="1" i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58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90400" y="503346"/>
            <a:ext cx="12056405" cy="71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450" rIns="0" bIns="0" anchor="ctr" anchorCtr="0">
            <a:spAutoFit/>
          </a:bodyPr>
          <a:lstStyle/>
          <a:p>
            <a:pPr marL="29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Local vs Global Variables</a:t>
            </a:r>
            <a:endParaRPr dirty="0"/>
          </a:p>
        </p:txBody>
      </p:sp>
      <p:sp>
        <p:nvSpPr>
          <p:cNvPr id="246" name="Google Shape;246;p35"/>
          <p:cNvSpPr txBox="1"/>
          <p:nvPr/>
        </p:nvSpPr>
        <p:spPr>
          <a:xfrm>
            <a:off x="558040" y="1490921"/>
            <a:ext cx="9926700" cy="268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0375" rIns="0" bIns="0" anchor="t" anchorCtr="0">
            <a:spAutoFit/>
          </a:bodyPr>
          <a:lstStyle/>
          <a:p>
            <a:pPr marL="683448" marR="11990" lvl="0" indent="-349218" algn="l" rtl="0">
              <a:lnSpc>
                <a:spcPct val="125000"/>
              </a:lnSpc>
              <a:spcBef>
                <a:spcPts val="70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A variable can contain a number, a character, a string of  characters.</a:t>
            </a:r>
            <a:endParaRPr sz="24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677130" indent="-342900">
              <a:lnSpc>
                <a:spcPct val="125000"/>
              </a:lnSpc>
              <a:spcBef>
                <a:spcPts val="779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Environment variables are global 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– </a:t>
            </a:r>
            <a:r>
              <a:rPr lang="en-US" sz="24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effective in subsequent shells</a:t>
            </a:r>
            <a:endParaRPr lang="en-US" sz="24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677130" indent="-342900">
              <a:lnSpc>
                <a:spcPct val="125000"/>
              </a:lnSpc>
              <a:spcBef>
                <a:spcPts val="779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Shell variables are local- </a:t>
            </a:r>
            <a:r>
              <a:rPr lang="en-US" sz="24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only effective in the current shell itself</a:t>
            </a:r>
            <a:endParaRPr sz="24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9975" marR="0" lvl="0" indent="0" algn="l" rtl="0">
              <a:spcBef>
                <a:spcPts val="83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E7D93-15F8-7DFC-C1AB-82B475225D5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52E4E-74B8-71A9-7D05-911045BBAB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4A30F-9940-5CBB-FCEA-820E40AB10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878687" y="406560"/>
            <a:ext cx="478520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What is Linux?</a:t>
            </a:r>
            <a:endParaRPr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920" cy="2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778150" y="1201507"/>
            <a:ext cx="10272900" cy="236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255270" marR="0" lvl="0" indent="-242570" algn="l" rtl="0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Arial"/>
              </a:rPr>
              <a:t>Created by Linus Torvalds (1991)</a:t>
            </a:r>
            <a:endParaRPr sz="255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55270" indent="-242570">
              <a:lnSpc>
                <a:spcPct val="125000"/>
              </a:lnSpc>
              <a:spcBef>
                <a:spcPts val="640"/>
              </a:spcBef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Arial"/>
              </a:rPr>
              <a:t>“Unix”-based operating system (like Mac OS)</a:t>
            </a:r>
          </a:p>
          <a:p>
            <a:pPr marL="255270" indent="-242570">
              <a:lnSpc>
                <a:spcPct val="125000"/>
              </a:lnSpc>
              <a:spcBef>
                <a:spcPts val="640"/>
              </a:spcBef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Arial"/>
              </a:rPr>
              <a:t>Supports a variety of hardware and software systems</a:t>
            </a:r>
          </a:p>
          <a:p>
            <a:pPr marL="255270" indent="-242570">
              <a:lnSpc>
                <a:spcPct val="125000"/>
              </a:lnSpc>
              <a:spcBef>
                <a:spcPts val="640"/>
              </a:spcBef>
              <a:buClr>
                <a:srgbClr val="A9A57C"/>
              </a:buClr>
              <a:buSzPts val="2550"/>
              <a:buFont typeface="Arial"/>
              <a:buChar char="•"/>
            </a:pPr>
            <a:endParaRPr lang="en-US" sz="255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  <a:sym typeface="Arial"/>
            </a:endParaRPr>
          </a:p>
        </p:txBody>
      </p:sp>
      <p:pic>
        <p:nvPicPr>
          <p:cNvPr id="120" name="Google Shape;120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283" y="1016545"/>
            <a:ext cx="1773767" cy="19272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 descr="Image showing showing linux kernel as an interface between hardware and software">
            <a:extLst>
              <a:ext uri="{FF2B5EF4-FFF2-40B4-BE49-F238E27FC236}">
                <a16:creationId xmlns:a16="http://schemas.microsoft.com/office/drawing/2014/main" id="{0A1F85E6-47E9-7FB5-9250-24127000118C}"/>
              </a:ext>
            </a:extLst>
          </p:cNvPr>
          <p:cNvGrpSpPr>
            <a:grpSpLocks noChangeAspect="1"/>
          </p:cNvGrpSpPr>
          <p:nvPr/>
        </p:nvGrpSpPr>
        <p:grpSpPr>
          <a:xfrm>
            <a:off x="1412028" y="3431485"/>
            <a:ext cx="8988816" cy="2103120"/>
            <a:chOff x="2510700" y="4026553"/>
            <a:chExt cx="6896413" cy="1613562"/>
          </a:xfrm>
        </p:grpSpPr>
        <p:sp>
          <p:nvSpPr>
            <p:cNvPr id="121" name="Google Shape;121;p16"/>
            <p:cNvSpPr/>
            <p:nvPr/>
          </p:nvSpPr>
          <p:spPr>
            <a:xfrm>
              <a:off x="2510700" y="4585840"/>
              <a:ext cx="6896400" cy="495000"/>
            </a:xfrm>
            <a:prstGeom prst="roundRect">
              <a:avLst>
                <a:gd name="adj" fmla="val 16667"/>
              </a:avLst>
            </a:pr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OS Kernel</a:t>
              </a:r>
              <a:endParaRPr sz="2000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510700" y="4026565"/>
              <a:ext cx="1644600" cy="495000"/>
            </a:xfrm>
            <a:prstGeom prst="roundRect">
              <a:avLst>
                <a:gd name="adj" fmla="val 16667"/>
              </a:avLst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Software</a:t>
              </a:r>
              <a:endParaRPr sz="20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270000" y="4026553"/>
              <a:ext cx="1644600" cy="4950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Software</a:t>
              </a:r>
              <a:endParaRPr sz="20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016175" y="4026553"/>
              <a:ext cx="1644600" cy="4950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Software</a:t>
              </a:r>
              <a:endParaRPr sz="20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7762350" y="4026553"/>
              <a:ext cx="1644600" cy="4950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Software</a:t>
              </a:r>
              <a:endParaRPr sz="20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510713" y="5145115"/>
              <a:ext cx="6896400" cy="495000"/>
            </a:xfrm>
            <a:prstGeom prst="roundRect">
              <a:avLst>
                <a:gd name="adj" fmla="val 16667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Hardware</a:t>
              </a:r>
              <a:endParaRPr sz="20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  <p:sp>
        <p:nvSpPr>
          <p:cNvPr id="127" name="Google Shape;127;p16"/>
          <p:cNvSpPr txBox="1"/>
          <p:nvPr/>
        </p:nvSpPr>
        <p:spPr>
          <a:xfrm>
            <a:off x="9894675" y="5842675"/>
            <a:ext cx="203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A5A5A5"/>
                </a:solidFill>
              </a:rPr>
              <a:t>images courtesy of </a:t>
            </a:r>
            <a:r>
              <a:rPr lang="en-US" sz="900" dirty="0" err="1">
                <a:solidFill>
                  <a:srgbClr val="A5A5A5"/>
                </a:solidFill>
              </a:rPr>
              <a:t>wikicommons</a:t>
            </a:r>
            <a:endParaRPr sz="900" dirty="0">
              <a:solidFill>
                <a:srgbClr val="A5A5A5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2592F-33FA-0B33-1988-CEB17D17EB8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C182-92D0-AF43-F8B9-3BB6A24712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878685" y="398236"/>
            <a:ext cx="9677425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Environment variables</a:t>
            </a:r>
            <a:endParaRPr dirty="0"/>
          </a:p>
        </p:txBody>
      </p:sp>
      <p:sp>
        <p:nvSpPr>
          <p:cNvPr id="253" name="Google Shape;253;p28"/>
          <p:cNvSpPr txBox="1"/>
          <p:nvPr/>
        </p:nvSpPr>
        <p:spPr>
          <a:xfrm>
            <a:off x="651851" y="1300730"/>
            <a:ext cx="11227632" cy="533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Environment variables store important information needed by Linux users and programs</a:t>
            </a:r>
            <a:endParaRPr sz="255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marR="5080" lvl="0" indent="-24320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Type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env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 to see your currently set up environment variables </a:t>
            </a:r>
            <a:endParaRPr sz="255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Useful environment variables:</a:t>
            </a:r>
          </a:p>
          <a:p>
            <a:pPr marL="255903" marR="0" lvl="0" indent="-243203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1100" dirty="0">
              <a:solidFill>
                <a:srgbClr val="2F2B20"/>
              </a:solidFill>
              <a:latin typeface="+mn-lt"/>
              <a:ea typeface="Helvetica Neue Light" panose="02000403000000020004" pitchFamily="2" charset="0"/>
              <a:cs typeface="Source Sans Pro Light" panose="020F0302020204030204" pitchFamily="34" charset="0"/>
            </a:endParaRPr>
          </a:p>
          <a:p>
            <a:pPr marL="12700" lvl="0">
              <a:spcBef>
                <a:spcPts val="615"/>
              </a:spcBef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PATH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 			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directories to search for commands</a:t>
            </a:r>
            <a:endParaRPr lang="en-US" sz="2550" dirty="0">
              <a:solidFill>
                <a:srgbClr val="2F2B20"/>
              </a:solidFill>
              <a:latin typeface="+mn-lt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12700" lvl="0">
              <a:spcBef>
                <a:spcPts val="615"/>
              </a:spcBef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HOME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			home directory</a:t>
            </a:r>
          </a:p>
          <a:p>
            <a:pPr marL="12700" lvl="0">
              <a:spcBef>
                <a:spcPts val="615"/>
              </a:spcBef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PWD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		current working directory</a:t>
            </a:r>
          </a:p>
          <a:p>
            <a:pPr marL="12700" lvl="0">
              <a:spcBef>
                <a:spcPts val="615"/>
              </a:spcBef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USER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			username</a:t>
            </a:r>
          </a:p>
          <a:p>
            <a:pPr marL="12700">
              <a:spcBef>
                <a:spcPts val="615"/>
              </a:spcBef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LD_LIBRARY_PATH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directories to 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search for dynamically-loaded libraries</a:t>
            </a:r>
          </a:p>
          <a:p>
            <a:pPr marL="12700" marR="0" lvl="0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</a:pPr>
            <a:endParaRPr lang="en-US" sz="2550" dirty="0">
              <a:solidFill>
                <a:srgbClr val="2F2B20"/>
              </a:solidFill>
              <a:latin typeface="Source Sans Pro Light" panose="020F0302020204030204" pitchFamily="34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lvl="1" indent="-243203">
              <a:spcBef>
                <a:spcPts val="615"/>
              </a:spcBef>
              <a:buClr>
                <a:srgbClr val="A9A57C"/>
              </a:buClr>
              <a:buSzPts val="2550"/>
              <a:buFont typeface="Arial"/>
              <a:buChar char="•"/>
            </a:pPr>
            <a:endParaRPr lang="en-US" sz="2450" dirty="0">
              <a:solidFill>
                <a:srgbClr val="2F2B2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7D3FD-4CF5-A634-9734-FD67E1949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54731-DDC8-B23A-8E2C-D8E423990E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696C1-498E-9F63-1B5C-50E78B6B40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2631126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	Questions?</a:t>
            </a:r>
            <a:endParaRPr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D5E10-29EE-DA80-1400-6FD3CFD802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Working with Linux on HPC</a:t>
            </a:r>
          </a:p>
        </p:txBody>
      </p:sp>
      <p:sp>
        <p:nvSpPr>
          <p:cNvPr id="900" name="Google Shape;900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DA1E5D1-8D5E-CE4B-17BB-DBFF772E66E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2931386" y="6356349"/>
            <a:ext cx="906687" cy="327667"/>
          </a:xfrm>
        </p:spPr>
        <p:txBody>
          <a:bodyPr/>
          <a:lstStyle/>
          <a:p>
            <a:r>
              <a:rPr lang="en-US" dirty="0"/>
              <a:t>1/29/2025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878687" y="406560"/>
            <a:ext cx="47853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Linux Distros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8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840050" y="1177247"/>
            <a:ext cx="9961500" cy="236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457200" marR="63500" lvl="0" indent="-390525" algn="just" rtl="0">
              <a:lnSpc>
                <a:spcPct val="125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cs typeface="Helvetica Neue" panose="02000503000000020004" pitchFamily="2" charset="0"/>
                <a:sym typeface="Arial"/>
              </a:rPr>
              <a:t>Variety of distributions, or distros</a:t>
            </a:r>
            <a:r>
              <a:rPr lang="en-US" sz="255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cs typeface="Helvetica Neue" panose="02000503000000020004" pitchFamily="2" charset="0"/>
              </a:rPr>
              <a:t>, available</a:t>
            </a:r>
          </a:p>
          <a:p>
            <a:pPr marL="457200" marR="63500" lvl="0" indent="-390525" algn="just" rtl="0">
              <a:lnSpc>
                <a:spcPct val="125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cs typeface="Helvetica Neue" panose="02000503000000020004" pitchFamily="2" charset="0"/>
              </a:rPr>
              <a:t>Embedded systems (Raspberry PI)</a:t>
            </a:r>
          </a:p>
          <a:p>
            <a:pPr marL="457200" marR="63500" lvl="0" indent="-390525" algn="just" rtl="0">
              <a:lnSpc>
                <a:spcPct val="125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cs typeface="Helvetica Neue" panose="02000503000000020004" pitchFamily="2" charset="0"/>
              </a:rPr>
              <a:t>“Windows” replacement (Ubuntu)</a:t>
            </a:r>
          </a:p>
          <a:p>
            <a:pPr marL="457200" marR="63500" lvl="0" indent="-390525" algn="just" rtl="0">
              <a:lnSpc>
                <a:spcPct val="125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cs typeface="Helvetica Neue" panose="02000503000000020004" pitchFamily="2" charset="0"/>
              </a:rPr>
              <a:t>Commercial/Industry Supported (RedHat)</a:t>
            </a:r>
            <a:endParaRPr sz="255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9894675" y="5842675"/>
            <a:ext cx="203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</a:rPr>
              <a:t>images courtesy of wikicommons</a:t>
            </a:r>
            <a:endParaRPr sz="900">
              <a:solidFill>
                <a:srgbClr val="A5A5A5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6B4BA41-DEAE-F50F-F9F4-480ED6A1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40" y="4083985"/>
            <a:ext cx="4155381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5E04F0-5BDE-0430-9A34-1EFF09F25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8" y="3626785"/>
            <a:ext cx="29718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5B8CD0-D9F3-CF02-FB03-A452C2B5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382" y="4083985"/>
            <a:ext cx="1923997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59917-9762-F27E-BF49-0A3C6DE8830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05DCC-C57A-01E8-121A-B8B5211466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878687" y="398202"/>
            <a:ext cx="53010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Why Use Linux?</a:t>
            </a:r>
            <a:endParaRPr dirty="0"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026211" y="1560329"/>
            <a:ext cx="10107000" cy="209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255270" marR="5080" lvl="0" indent="-24257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Arial"/>
              </a:rPr>
              <a:t>Most common Operating System for HPC systems </a:t>
            </a:r>
            <a:endParaRPr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255270" marR="0" lvl="0" indent="-242570" algn="l" rtl="0">
              <a:lnSpc>
                <a:spcPct val="125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Arial"/>
              </a:rPr>
              <a:t>Extremely flexible, fast, and powerful</a:t>
            </a:r>
            <a:endParaRPr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255270" marR="0" lvl="0" indent="-242570" algn="l" rtl="0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Arial"/>
              </a:rPr>
              <a:t>Built-in support for many software development workflows</a:t>
            </a:r>
            <a:endParaRPr lang="en-US"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</a:endParaRPr>
          </a:p>
          <a:p>
            <a:pPr marL="255270" marR="0" lvl="0" indent="-242570" algn="l" rtl="0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E1DC87-E8D3-3BA4-6179-41EA6F65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54202" y="3544313"/>
            <a:ext cx="9883597" cy="2199664"/>
            <a:chOff x="1071623" y="3544313"/>
            <a:chExt cx="9883597" cy="2199664"/>
          </a:xfrm>
        </p:grpSpPr>
        <p:pic>
          <p:nvPicPr>
            <p:cNvPr id="3" name="Picture 8" descr="Docker Logo, symbol, meaning, history, PNG, brand">
              <a:extLst>
                <a:ext uri="{FF2B5EF4-FFF2-40B4-BE49-F238E27FC236}">
                  <a16:creationId xmlns:a16="http://schemas.microsoft.com/office/drawing/2014/main" id="{32AF3A9E-3168-7454-E82A-34E14B845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623" y="3544313"/>
              <a:ext cx="3910514" cy="2199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AA29166-D2F7-E6A1-2490-F06350871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137" y="3844234"/>
              <a:ext cx="5973083" cy="1599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Google Shape;147;p17">
            <a:extLst>
              <a:ext uri="{FF2B5EF4-FFF2-40B4-BE49-F238E27FC236}">
                <a16:creationId xmlns:a16="http://schemas.microsoft.com/office/drawing/2014/main" id="{6C29EBBB-6BDD-3FB6-39E1-D295A60273F7}"/>
              </a:ext>
            </a:extLst>
          </p:cNvPr>
          <p:cNvSpPr txBox="1"/>
          <p:nvPr/>
        </p:nvSpPr>
        <p:spPr>
          <a:xfrm>
            <a:off x="9894675" y="5842675"/>
            <a:ext cx="203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</a:rPr>
              <a:t>images courtesy of wikicommons</a:t>
            </a:r>
            <a:endParaRPr sz="900">
              <a:solidFill>
                <a:srgbClr val="A5A5A5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2B8D9-1EE5-346E-333B-3F1E1B94F55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0369-C347-64D4-2DC8-22CD0B3A43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78685" y="398202"/>
            <a:ext cx="9667395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Opening a Terminal 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920" cy="2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F4A446E5-F8F2-4797-0B74-0798FC0C6C5B}"/>
              </a:ext>
            </a:extLst>
          </p:cNvPr>
          <p:cNvSpPr txBox="1"/>
          <p:nvPr/>
        </p:nvSpPr>
        <p:spPr>
          <a:xfrm>
            <a:off x="878684" y="1400570"/>
            <a:ext cx="10429395" cy="568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377825" lvl="1" indent="-243840">
              <a:lnSpc>
                <a:spcPct val="125000"/>
              </a:lnSpc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Mac: Go to </a:t>
            </a:r>
            <a:r>
              <a:rPr lang="en-US" sz="25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Applications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 </a:t>
            </a:r>
            <a:r>
              <a:rPr lang="en-US" sz="25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Utilities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  </a:t>
            </a:r>
            <a:r>
              <a:rPr lang="en-US" sz="25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Terminal</a:t>
            </a:r>
          </a:p>
          <a:p>
            <a:pPr marL="377825" marR="0" lvl="0" indent="-24384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2500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  Windows: Download a terminal emulator (or use </a:t>
            </a:r>
            <a:r>
              <a:rPr lang="en-US" sz="25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Powershell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)</a:t>
            </a:r>
          </a:p>
          <a:p>
            <a:pPr marL="133985" lvl="1">
              <a:lnSpc>
                <a:spcPct val="125000"/>
              </a:lnSpc>
              <a:buClr>
                <a:srgbClr val="A9A57C"/>
              </a:buClr>
              <a:buSzPts val="2550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	- PuTTY: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  <a:hlinkClick r:id="rId3"/>
              </a:rPr>
              <a:t>https://www.putty.org</a:t>
            </a:r>
            <a:endParaRPr lang="en-US" sz="25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pPr marL="133985" lvl="1">
              <a:lnSpc>
                <a:spcPct val="125000"/>
              </a:lnSpc>
              <a:buClr>
                <a:srgbClr val="A9A57C"/>
              </a:buClr>
              <a:buSzPts val="2550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	- Git BASH: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  <a:hlinkClick r:id="rId4"/>
              </a:rPr>
              <a:t>https:gitforwindows.org</a:t>
            </a:r>
            <a:endParaRPr lang="en-US" sz="25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pPr marL="133985" lvl="0">
              <a:lnSpc>
                <a:spcPct val="125000"/>
              </a:lnSpc>
              <a:buClr>
                <a:srgbClr val="A9A57C"/>
              </a:buClr>
              <a:buSzPts val="2550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 </a:t>
            </a:r>
            <a:endParaRPr lang="en-US" sz="2500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lvl="0" indent="-243840">
              <a:lnSpc>
                <a:spcPct val="125000"/>
              </a:lnSpc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  Any platform: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  <a:hlinkClick r:id="rId5"/>
              </a:rPr>
              <a:t>https://ondemand-rmacc.rc.colorado.edu/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33985" lvl="1">
              <a:lnSpc>
                <a:spcPct val="125000"/>
              </a:lnSpc>
              <a:buClr>
                <a:srgbClr val="A9A57C"/>
              </a:buClr>
              <a:buSzPts val="2550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	- This is currently the only method for RMACC users</a:t>
            </a:r>
          </a:p>
          <a:p>
            <a:pPr marL="133985" lvl="1">
              <a:lnSpc>
                <a:spcPct val="125000"/>
              </a:lnSpc>
              <a:buClr>
                <a:srgbClr val="A9A57C"/>
              </a:buClr>
              <a:buSzPts val="2550"/>
            </a:pPr>
            <a:endParaRPr lang="en-US" sz="28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33985" lvl="0">
              <a:lnSpc>
                <a:spcPct val="125000"/>
              </a:lnSpc>
              <a:buClr>
                <a:srgbClr val="A9A57C"/>
              </a:buClr>
              <a:buSzPts val="2550"/>
            </a:pPr>
            <a:endParaRPr lang="en-US" sz="2800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pPr marL="133985" lvl="5">
              <a:buClr>
                <a:srgbClr val="A9A57C"/>
              </a:buClr>
              <a:buSzPts val="2550"/>
            </a:pPr>
            <a:r>
              <a:rPr lang="en-US" sz="255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</a:t>
            </a:r>
            <a:endParaRPr sz="255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DFF11-AC27-489E-E1C4-E2349615B1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37712-9B92-6C73-F782-2F115CDD83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200266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78685" y="398202"/>
            <a:ext cx="9667395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Logging into CURC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920" cy="2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F4A446E5-F8F2-4797-0B74-0798FC0C6C5B}"/>
              </a:ext>
            </a:extLst>
          </p:cNvPr>
          <p:cNvSpPr txBox="1"/>
          <p:nvPr/>
        </p:nvSpPr>
        <p:spPr>
          <a:xfrm>
            <a:off x="744209" y="1498339"/>
            <a:ext cx="10429395" cy="304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377825" lvl="1" indent="-243840"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Arial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ssh 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rc_username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&gt;@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login.rc.colorado.edu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+mn-lt"/>
              <a:ea typeface="Helvetica Neue Light" panose="02000403000000020004" pitchFamily="2" charset="0"/>
              <a:cs typeface="Source Sans Pro Light" panose="020F0302020204030204" pitchFamily="34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2400" dirty="0">
              <a:solidFill>
                <a:srgbClr val="FF0000"/>
              </a:solidFill>
              <a:latin typeface="+mn-lt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Wingdings" pitchFamily="2" charset="2"/>
              </a:rPr>
              <a:t> Enter your password</a:t>
            </a: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Wingdings" pitchFamily="2" charset="2"/>
              </a:rPr>
              <a:t>Authenticate by accepting the Duo push to your smartphone</a:t>
            </a:r>
          </a:p>
          <a:p>
            <a:pPr marL="133985" lvl="1">
              <a:buClr>
                <a:srgbClr val="A9A57C"/>
              </a:buClr>
              <a:buSzPts val="2550"/>
            </a:pPr>
            <a:endParaRPr lang="en-US" sz="2400" dirty="0">
              <a:latin typeface="+mn-lt"/>
              <a:ea typeface="Helvetica Neue Light" panose="02000403000000020004" pitchFamily="2" charset="0"/>
              <a:hlinkClick r:id="rId3"/>
            </a:endParaRPr>
          </a:p>
          <a:p>
            <a:pPr marL="133985" lvl="1">
              <a:buClr>
                <a:srgbClr val="A9A57C"/>
              </a:buClr>
              <a:buSzPts val="2550"/>
            </a:pPr>
            <a:endParaRPr lang="en-US" sz="2400" dirty="0">
              <a:latin typeface="+mn-lt"/>
              <a:ea typeface="Helvetica Neue Light" panose="02000403000000020004" pitchFamily="2" charset="0"/>
              <a:hlinkClick r:id="rId3"/>
            </a:endParaRPr>
          </a:p>
          <a:p>
            <a:pPr marL="133985" lvl="1">
              <a:buClr>
                <a:srgbClr val="A9A57C"/>
              </a:buClr>
              <a:buSzPts val="2550"/>
            </a:pPr>
            <a:r>
              <a:rPr lang="en-US" sz="2400" dirty="0">
                <a:latin typeface="+mn-lt"/>
                <a:ea typeface="Helvetica Neue Light" panose="02000403000000020004" pitchFamily="2" charset="0"/>
                <a:hlinkClick r:id="rId3"/>
              </a:rPr>
              <a:t>https://curc.readthedocs.io/en/latest/access/logging-in.html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</a:rPr>
              <a:t>	</a:t>
            </a:r>
            <a:endParaRPr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8D8DA-2648-62DF-30DE-D7CEFBCD65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5CE01-81FB-41BE-09F0-7B8BE99051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  <p:extLst>
      <p:ext uri="{BB962C8B-B14F-4D97-AF65-F5344CB8AC3E}">
        <p14:creationId xmlns:p14="http://schemas.microsoft.com/office/powerpoint/2010/main" val="4821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78685" y="398202"/>
            <a:ext cx="11008515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Alt: Logging into CURC via browser</a:t>
            </a:r>
            <a:endParaRPr dirty="0"/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F4A446E5-F8F2-4797-0B74-0798FC0C6C5B}"/>
              </a:ext>
            </a:extLst>
          </p:cNvPr>
          <p:cNvSpPr txBox="1"/>
          <p:nvPr/>
        </p:nvSpPr>
        <p:spPr>
          <a:xfrm>
            <a:off x="744209" y="1383160"/>
            <a:ext cx="10429395" cy="452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377825" lvl="1" indent="-243840"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Arial"/>
              </a:rPr>
              <a:t>Navigate to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Arial"/>
                <a:hlinkClick r:id="rId3"/>
              </a:rPr>
              <a:t>https://ondemand-rmacc.rc.colorado.edu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Arial"/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+mn-lt"/>
              <a:ea typeface="Helvetica Neue Light" panose="02000403000000020004" pitchFamily="2" charset="0"/>
              <a:cs typeface="Source Sans Pro Light" panose="020F0302020204030204" pitchFamily="34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2400" dirty="0">
              <a:solidFill>
                <a:srgbClr val="FF0000"/>
              </a:solidFill>
              <a:latin typeface="+mn-lt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Wingdings" pitchFamily="2" charset="2"/>
              </a:rPr>
              <a:t>Choose your organization</a:t>
            </a: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Wingdings" pitchFamily="2" charset="2"/>
              </a:rPr>
              <a:t>Enter your password</a:t>
            </a: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Wingdings" pitchFamily="2" charset="2"/>
              </a:rPr>
              <a:t>Authenticate by accepting the Duo push to your smartphone</a:t>
            </a: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Wingdings" pitchFamily="2" charset="2"/>
              </a:rPr>
              <a:t>Select the “Clusters” app to bring up an Alpine terminal</a:t>
            </a:r>
          </a:p>
          <a:p>
            <a:pPr marL="133985" lvl="1">
              <a:buClr>
                <a:srgbClr val="A9A57C"/>
              </a:buClr>
              <a:buSzPts val="2550"/>
            </a:pPr>
            <a:endParaRPr lang="en-US" sz="2400" dirty="0">
              <a:latin typeface="+mn-lt"/>
              <a:ea typeface="Helvetica Neue Light" panose="02000403000000020004" pitchFamily="2" charset="0"/>
              <a:hlinkClick r:id="rId4"/>
            </a:endParaRPr>
          </a:p>
          <a:p>
            <a:pPr marL="133985" lvl="1">
              <a:buClr>
                <a:srgbClr val="A9A57C"/>
              </a:buClr>
              <a:buSzPts val="2550"/>
            </a:pPr>
            <a:endParaRPr lang="en-US" sz="2400" dirty="0">
              <a:latin typeface="+mn-lt"/>
              <a:ea typeface="Helvetica Neue Light" panose="02000403000000020004" pitchFamily="2" charset="0"/>
              <a:hlinkClick r:id="rId4"/>
            </a:endParaRPr>
          </a:p>
          <a:p>
            <a:pPr marL="133985" lvl="1">
              <a:buClr>
                <a:srgbClr val="A9A57C"/>
              </a:buClr>
              <a:buSzPts val="2550"/>
            </a:pPr>
            <a:r>
              <a:rPr lang="en-US" sz="2400" dirty="0">
                <a:latin typeface="+mn-lt"/>
                <a:ea typeface="Helvetica Neue Light" panose="02000403000000020004" pitchFamily="2" charset="0"/>
                <a:hlinkClick r:id="rId5"/>
              </a:rPr>
              <a:t>https://curc.readthedocs.io/en/latest/open_ondemand/index.html</a:t>
            </a:r>
            <a:r>
              <a:rPr lang="en-US" sz="2400" dirty="0">
                <a:latin typeface="+mn-lt"/>
                <a:ea typeface="Helvetica Neue Light" panose="02000403000000020004" pitchFamily="2" charset="0"/>
              </a:rPr>
              <a:t> </a:t>
            </a:r>
            <a:endParaRPr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4122303" y="6443053"/>
            <a:ext cx="4114800" cy="19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r>
              <a:rPr lang="en-US"/>
              <a:t>Logging in and Linux</a:t>
            </a:r>
            <a:endParaRPr lang="en-US"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920" cy="2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AF617-6054-2B25-941A-072D846D4A7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2931386" y="6356349"/>
            <a:ext cx="906687" cy="327667"/>
          </a:xfrm>
        </p:spPr>
        <p:txBody>
          <a:bodyPr/>
          <a:lstStyle/>
          <a:p>
            <a:r>
              <a:rPr lang="en-US"/>
              <a:t>8/18/25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8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878686" y="415787"/>
            <a:ext cx="68088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The Linux Filesystem</a:t>
            </a:r>
            <a:endParaRPr dirty="0"/>
          </a:p>
        </p:txBody>
      </p:sp>
      <p:sp>
        <p:nvSpPr>
          <p:cNvPr id="253" name="Google Shape;253;p28"/>
          <p:cNvSpPr txBox="1"/>
          <p:nvPr/>
        </p:nvSpPr>
        <p:spPr>
          <a:xfrm>
            <a:off x="964343" y="1088134"/>
            <a:ext cx="9989100" cy="416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System of arranging files and directories (folders)</a:t>
            </a:r>
            <a:endParaRPr sz="25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Levels in full paths separated by forward slashes</a:t>
            </a: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</a:rPr>
              <a:t>:</a:t>
            </a:r>
            <a:endParaRPr sz="2550" dirty="0">
              <a:solidFill>
                <a:srgbClr val="2F2B2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523875" marR="0" lvl="1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e.g.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Source Sans Pro Light" panose="020F0302020204030204" pitchFamily="34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/home/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Source Sans Pro Light" panose="020F0302020204030204" pitchFamily="34" charset="0"/>
                <a:ea typeface="Helvetica Neue Light" panose="02000403000000020004" pitchFamily="2" charset="0"/>
                <a:cs typeface="Source Sans Pro Light" panose="020F0302020204030204" pitchFamily="34" charset="0"/>
              </a:rPr>
              <a:t>user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Source Sans Pro Light" panose="020F0302020204030204" pitchFamily="34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/scripts/</a:t>
            </a:r>
            <a:r>
              <a:rPr lang="en-US" sz="2550" dirty="0" err="1">
                <a:solidFill>
                  <a:schemeClr val="accent1">
                    <a:lumMod val="75000"/>
                  </a:schemeClr>
                </a:solidFill>
                <a:latin typeface="Source Sans Pro Light" panose="020F0302020204030204" pitchFamily="34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analyze_data.sh</a:t>
            </a:r>
            <a:endParaRPr sz="2550" dirty="0">
              <a:solidFill>
                <a:schemeClr val="accent1">
                  <a:lumMod val="75000"/>
                </a:schemeClr>
              </a:solidFill>
              <a:latin typeface="Source Sans Pro Light" panose="020F0302020204030204" pitchFamily="34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Case-sensitive; spaces in names discouraged</a:t>
            </a:r>
            <a:endParaRPr sz="25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Some shorthand:</a:t>
            </a:r>
            <a:endParaRPr sz="25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5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.</a:t>
            </a:r>
            <a:r>
              <a:rPr lang="en-US" sz="24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(the current directory)</a:t>
            </a:r>
            <a:endParaRPr sz="24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245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..</a:t>
            </a:r>
            <a:r>
              <a:rPr lang="en-US" sz="24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(the directory one level above)</a:t>
            </a:r>
            <a:endParaRPr sz="24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5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~</a:t>
            </a:r>
            <a:r>
              <a:rPr lang="en-US" sz="24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(home directory)</a:t>
            </a:r>
            <a:endParaRPr sz="24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245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-</a:t>
            </a:r>
            <a:r>
              <a:rPr lang="en-US" sz="24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(previous directory, when used with </a:t>
            </a:r>
            <a:r>
              <a:rPr lang="en-US" sz="2450" dirty="0">
                <a:solidFill>
                  <a:srgbClr val="2F2B20"/>
                </a:solidFill>
                <a:latin typeface="Source Sans Pro Light" panose="020F0302020204030204" pitchFamily="34" charset="0"/>
                <a:ea typeface="Helvetica Neue Light" panose="02000403000000020004" pitchFamily="2" charset="0"/>
                <a:cs typeface="Source Sans Pro Light" panose="020F0302020204030204" pitchFamily="34" charset="0"/>
                <a:sym typeface="Courier New"/>
              </a:rPr>
              <a:t>cd</a:t>
            </a:r>
            <a:r>
              <a:rPr lang="en-US" sz="24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)</a:t>
            </a:r>
            <a:endParaRPr sz="24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7D3FD-4CF5-A634-9734-FD67E1949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C4868-39EA-69A9-2256-9270DD89ED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8/18/25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9A45F-16F5-4736-AF14-2674312506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Logging in and Linux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E7A314-01C0-48C4-8241-85F5E19C1B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482CD-4EDA-499F-B4D5-123993B6A2DD}">
  <ds:schemaRefs>
    <ds:schemaRef ds:uri="http://schemas.openxmlformats.org/package/2006/metadata/core-properties"/>
    <ds:schemaRef ds:uri="http://schemas.microsoft.com/office/2006/documentManagement/types"/>
    <ds:schemaRef ds:uri="a1519f9a-9d6a-41c1-afc9-552e4069f82f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92c16b9d-8c83-445e-a4f4-1fe3d2f43f13"/>
    <ds:schemaRef ds:uri="7e49f7d3-8802-46ca-9604-495ce27f67f4"/>
  </ds:schemaRefs>
</ds:datastoreItem>
</file>

<file path=customXml/itemProps3.xml><?xml version="1.0" encoding="utf-8"?>
<ds:datastoreItem xmlns:ds="http://schemas.openxmlformats.org/officeDocument/2006/customXml" ds:itemID="{E58E6ED7-70FB-4535-88C7-C9FFFA89B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49f7d3-8802-46ca-9604-495ce27f67f4"/>
    <ds:schemaRef ds:uri="a1519f9a-9d6a-41c1-afc9-552e4069f82f"/>
    <ds:schemaRef ds:uri="92c16b9d-8c83-445e-a4f4-1fe3d2f43f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9732</TotalTime>
  <Words>1730</Words>
  <Application>Microsoft Macintosh PowerPoint</Application>
  <PresentationFormat>Widescreen</PresentationFormat>
  <Paragraphs>342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Consolas</vt:lpstr>
      <vt:lpstr>Roboto</vt:lpstr>
      <vt:lpstr>Calibri</vt:lpstr>
      <vt:lpstr>Times New Roman</vt:lpstr>
      <vt:lpstr>Arial</vt:lpstr>
      <vt:lpstr>Courier New</vt:lpstr>
      <vt:lpstr>Arial Black</vt:lpstr>
      <vt:lpstr>Georgia</vt:lpstr>
      <vt:lpstr>Helvetica Neue Light</vt:lpstr>
      <vt:lpstr>Source Sans Pro Light</vt:lpstr>
      <vt:lpstr>Century Gothic</vt:lpstr>
      <vt:lpstr>IBM Plex Sans</vt:lpstr>
      <vt:lpstr>Office Theme</vt:lpstr>
      <vt:lpstr>Logging into CURC and working with Linux  </vt:lpstr>
      <vt:lpstr>Learning Goals</vt:lpstr>
      <vt:lpstr>What is Linux?</vt:lpstr>
      <vt:lpstr>Linux Distros</vt:lpstr>
      <vt:lpstr>Why Use Linux?</vt:lpstr>
      <vt:lpstr>Opening a Terminal </vt:lpstr>
      <vt:lpstr>Logging into CURC</vt:lpstr>
      <vt:lpstr>Alt: Logging into CURC via browser</vt:lpstr>
      <vt:lpstr>The Linux Filesystem</vt:lpstr>
      <vt:lpstr>Filesystem</vt:lpstr>
      <vt:lpstr>Your personal directories on CURC</vt:lpstr>
      <vt:lpstr>Anatomy of a Linux command</vt:lpstr>
      <vt:lpstr>Change Directories</vt:lpstr>
      <vt:lpstr>Make Directories</vt:lpstr>
      <vt:lpstr>List Files and Directories</vt:lpstr>
      <vt:lpstr>Copy Files</vt:lpstr>
      <vt:lpstr>Remove Files</vt:lpstr>
      <vt:lpstr>Text Editors</vt:lpstr>
      <vt:lpstr>Create a Text File</vt:lpstr>
      <vt:lpstr>Head Command – First X Lines of File</vt:lpstr>
      <vt:lpstr>Tail Command – Last X Lines of File</vt:lpstr>
      <vt:lpstr>Intro to Shells and Shell Scripts</vt:lpstr>
      <vt:lpstr>Anatomy of a shell script</vt:lpstr>
      <vt:lpstr>Alternatives for Scripting</vt:lpstr>
      <vt:lpstr>Modes (aka permissions)</vt:lpstr>
      <vt:lpstr>Modes (continued)</vt:lpstr>
      <vt:lpstr>Let’s create a script, “test.sh”</vt:lpstr>
      <vt:lpstr>Now run test.sh</vt:lpstr>
      <vt:lpstr>Local vs Global Variables</vt:lpstr>
      <vt:lpstr>Environment variables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Supercomputing  Spin Up</dc:title>
  <dc:creator>Trevor Alan Hall</dc:creator>
  <cp:lastModifiedBy>Andrew Monaghan</cp:lastModifiedBy>
  <cp:revision>50</cp:revision>
  <cp:lastPrinted>2024-08-23T15:57:41Z</cp:lastPrinted>
  <dcterms:modified xsi:type="dcterms:W3CDTF">2025-08-18T03:41:28Z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