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5"/>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June 21,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8651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June 21,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9290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June 21,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703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June 21,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357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June 21,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8737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June 21,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6893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June 21,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159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June 21,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1981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June 21,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619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June 21,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846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June 21,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6152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June 21,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448385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8D0ACB-4129-45D5-91D4-ADC3EBCB3034}"/>
              </a:ext>
            </a:extLst>
          </p:cNvPr>
          <p:cNvPicPr>
            <a:picLocks noChangeAspect="1"/>
          </p:cNvPicPr>
          <p:nvPr/>
        </p:nvPicPr>
        <p:blipFill rotWithShape="1">
          <a:blip r:embed="rId2"/>
          <a:srcRect t="1260" b="17805"/>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2C653-8A6D-8641-BB1F-5FDEA3BDFA38}"/>
              </a:ext>
            </a:extLst>
          </p:cNvPr>
          <p:cNvSpPr>
            <a:spLocks noGrp="1"/>
          </p:cNvSpPr>
          <p:nvPr>
            <p:ph type="ctrTitle"/>
          </p:nvPr>
        </p:nvSpPr>
        <p:spPr>
          <a:xfrm>
            <a:off x="550863" y="549275"/>
            <a:ext cx="7907337" cy="2636838"/>
          </a:xfrm>
        </p:spPr>
        <p:txBody>
          <a:bodyPr wrap="square" anchor="ctr">
            <a:normAutofit fontScale="90000"/>
          </a:bodyPr>
          <a:lstStyle/>
          <a:p>
            <a:r>
              <a:rPr lang="en-CA" dirty="0"/>
              <a:t>Capstone Project - The Battle of Neighborhoods </a:t>
            </a:r>
            <a:endParaRPr lang="en-US" sz="4800" dirty="0"/>
          </a:p>
        </p:txBody>
      </p:sp>
      <p:sp>
        <p:nvSpPr>
          <p:cNvPr id="3" name="Subtitle 2">
            <a:extLst>
              <a:ext uri="{FF2B5EF4-FFF2-40B4-BE49-F238E27FC236}">
                <a16:creationId xmlns:a16="http://schemas.microsoft.com/office/drawing/2014/main" id="{143B560A-0646-F84F-BE30-1FF5591B87E2}"/>
              </a:ext>
            </a:extLst>
          </p:cNvPr>
          <p:cNvSpPr>
            <a:spLocks noGrp="1"/>
          </p:cNvSpPr>
          <p:nvPr>
            <p:ph type="subTitle" idx="1"/>
          </p:nvPr>
        </p:nvSpPr>
        <p:spPr>
          <a:xfrm>
            <a:off x="8075613" y="549275"/>
            <a:ext cx="3563938" cy="984885"/>
          </a:xfrm>
        </p:spPr>
        <p:txBody>
          <a:bodyPr anchor="ctr">
            <a:normAutofit/>
          </a:bodyPr>
          <a:lstStyle/>
          <a:p>
            <a:pPr algn="r"/>
            <a:r>
              <a:rPr lang="en-US" dirty="0">
                <a:solidFill>
                  <a:schemeClr val="tx1">
                    <a:alpha val="60000"/>
                  </a:schemeClr>
                </a:solidFill>
              </a:rPr>
              <a:t>By: Suhail Mohamed </a:t>
            </a:r>
          </a:p>
        </p:txBody>
      </p:sp>
      <p:sp>
        <p:nvSpPr>
          <p:cNvPr id="13" name="Rectangle 12">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88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7E78-5027-164A-8D22-A96879B5CCCF}"/>
              </a:ext>
            </a:extLst>
          </p:cNvPr>
          <p:cNvSpPr>
            <a:spLocks noGrp="1"/>
          </p:cNvSpPr>
          <p:nvPr>
            <p:ph type="title"/>
          </p:nvPr>
        </p:nvSpPr>
        <p:spPr/>
        <p:txBody>
          <a:bodyPr/>
          <a:lstStyle/>
          <a:p>
            <a:r>
              <a:rPr lang="en-CA" b="1" dirty="0"/>
              <a:t>Introduction/Business problem</a:t>
            </a:r>
            <a:br>
              <a:rPr lang="en-CA" b="1" dirty="0"/>
            </a:br>
            <a:endParaRPr lang="en-US" dirty="0"/>
          </a:p>
        </p:txBody>
      </p:sp>
      <p:sp>
        <p:nvSpPr>
          <p:cNvPr id="3" name="Content Placeholder 2">
            <a:extLst>
              <a:ext uri="{FF2B5EF4-FFF2-40B4-BE49-F238E27FC236}">
                <a16:creationId xmlns:a16="http://schemas.microsoft.com/office/drawing/2014/main" id="{FB5B255B-FCB4-1442-B695-760C0ECDCB48}"/>
              </a:ext>
            </a:extLst>
          </p:cNvPr>
          <p:cNvSpPr>
            <a:spLocks noGrp="1"/>
          </p:cNvSpPr>
          <p:nvPr>
            <p:ph idx="1"/>
          </p:nvPr>
        </p:nvSpPr>
        <p:spPr/>
        <p:txBody>
          <a:bodyPr>
            <a:normAutofit fontScale="85000" lnSpcReduction="20000"/>
          </a:bodyPr>
          <a:lstStyle/>
          <a:p>
            <a:r>
              <a:rPr lang="en-CA" dirty="0"/>
              <a:t>New York is a large and ethnically diverse city. It is the largest city in the United States with a long history of international immigration. New York City was home to over 8.3 million people in 2019,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Throughout its history, New York City has been a major point of entry for immigrants.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 New York is also known for having good food. With its diverse culture comes plenty of restaurants that serve foods from all over the world. There are many restaurants in New York each belonging to different categories like Indian, Chinese, Arabic, Hispanic etc. Let us take a look at the best way to open up an Arabic (Lebanese to be specific) restaurant in New York.</a:t>
            </a:r>
          </a:p>
          <a:p>
            <a:endParaRPr lang="en-US" dirty="0"/>
          </a:p>
        </p:txBody>
      </p:sp>
    </p:spTree>
    <p:extLst>
      <p:ext uri="{BB962C8B-B14F-4D97-AF65-F5344CB8AC3E}">
        <p14:creationId xmlns:p14="http://schemas.microsoft.com/office/powerpoint/2010/main" val="208661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C6AA-7A9E-7E4C-A52D-7149A1FC9220}"/>
              </a:ext>
            </a:extLst>
          </p:cNvPr>
          <p:cNvSpPr>
            <a:spLocks noGrp="1"/>
          </p:cNvSpPr>
          <p:nvPr>
            <p:ph type="title"/>
          </p:nvPr>
        </p:nvSpPr>
        <p:spPr/>
        <p:txBody>
          <a:bodyPr/>
          <a:lstStyle/>
          <a:p>
            <a:r>
              <a:rPr lang="en-CA" b="1" dirty="0"/>
              <a:t>Problem</a:t>
            </a:r>
            <a:br>
              <a:rPr lang="en-CA" b="1" dirty="0"/>
            </a:br>
            <a:endParaRPr lang="en-US" dirty="0"/>
          </a:p>
        </p:txBody>
      </p:sp>
      <p:sp>
        <p:nvSpPr>
          <p:cNvPr id="3" name="Content Placeholder 2">
            <a:extLst>
              <a:ext uri="{FF2B5EF4-FFF2-40B4-BE49-F238E27FC236}">
                <a16:creationId xmlns:a16="http://schemas.microsoft.com/office/drawing/2014/main" id="{67C751AC-DB9B-8142-B7F6-18FCB0D811EE}"/>
              </a:ext>
            </a:extLst>
          </p:cNvPr>
          <p:cNvSpPr>
            <a:spLocks noGrp="1"/>
          </p:cNvSpPr>
          <p:nvPr>
            <p:ph idx="1"/>
          </p:nvPr>
        </p:nvSpPr>
        <p:spPr/>
        <p:txBody>
          <a:bodyPr>
            <a:normAutofit lnSpcReduction="10000"/>
          </a:bodyPr>
          <a:lstStyle/>
          <a:p>
            <a:r>
              <a:rPr lang="en-CA" dirty="0"/>
              <a:t>To Find the answers to the following questions:</a:t>
            </a:r>
          </a:p>
          <a:p>
            <a:pPr lvl="0"/>
            <a:r>
              <a:rPr lang="en-CA" dirty="0"/>
              <a:t>List and visualize all major parts of New York that have great Arabic (Lebanese) restaurants </a:t>
            </a:r>
          </a:p>
          <a:p>
            <a:pPr lvl="0"/>
            <a:r>
              <a:rPr lang="en-CA" dirty="0"/>
              <a:t>What is the best location in New York for Arabic (Lebanese) food?</a:t>
            </a:r>
          </a:p>
          <a:p>
            <a:pPr lvl="0"/>
            <a:r>
              <a:rPr lang="en-CA" dirty="0"/>
              <a:t>Which areas are good for opening your own Arabic (Lebanese) restaurant?</a:t>
            </a:r>
          </a:p>
          <a:p>
            <a:pPr lvl="0"/>
            <a:r>
              <a:rPr lang="en-CA" dirty="0"/>
              <a:t>Which areas lack Arabic (Lebanese) restaurants?</a:t>
            </a:r>
          </a:p>
          <a:p>
            <a:pPr lvl="0"/>
            <a:r>
              <a:rPr lang="en-CA" dirty="0"/>
              <a:t>Where is the best place to live if you love (Lebanese) food?</a:t>
            </a:r>
          </a:p>
          <a:p>
            <a:endParaRPr lang="en-US" dirty="0"/>
          </a:p>
        </p:txBody>
      </p:sp>
    </p:spTree>
    <p:extLst>
      <p:ext uri="{BB962C8B-B14F-4D97-AF65-F5344CB8AC3E}">
        <p14:creationId xmlns:p14="http://schemas.microsoft.com/office/powerpoint/2010/main" val="210327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1A8B-4231-C946-9E5F-0285F30A4903}"/>
              </a:ext>
            </a:extLst>
          </p:cNvPr>
          <p:cNvSpPr>
            <a:spLocks noGrp="1"/>
          </p:cNvSpPr>
          <p:nvPr>
            <p:ph type="title"/>
          </p:nvPr>
        </p:nvSpPr>
        <p:spPr/>
        <p:txBody>
          <a:bodyPr/>
          <a:lstStyle/>
          <a:p>
            <a:r>
              <a:rPr lang="en-CA" b="1" dirty="0"/>
              <a:t>Data Section</a:t>
            </a:r>
            <a:br>
              <a:rPr lang="en-CA" b="1" dirty="0"/>
            </a:br>
            <a:endParaRPr lang="en-US" dirty="0"/>
          </a:p>
        </p:txBody>
      </p:sp>
      <p:sp>
        <p:nvSpPr>
          <p:cNvPr id="3" name="Content Placeholder 2">
            <a:extLst>
              <a:ext uri="{FF2B5EF4-FFF2-40B4-BE49-F238E27FC236}">
                <a16:creationId xmlns:a16="http://schemas.microsoft.com/office/drawing/2014/main" id="{C14995B7-F673-F742-AE82-FE20749B80CE}"/>
              </a:ext>
            </a:extLst>
          </p:cNvPr>
          <p:cNvSpPr>
            <a:spLocks noGrp="1"/>
          </p:cNvSpPr>
          <p:nvPr>
            <p:ph idx="1"/>
          </p:nvPr>
        </p:nvSpPr>
        <p:spPr>
          <a:xfrm>
            <a:off x="549538" y="1756011"/>
            <a:ext cx="11451962" cy="4659077"/>
          </a:xfrm>
        </p:spPr>
        <p:txBody>
          <a:bodyPr>
            <a:normAutofit fontScale="77500" lnSpcReduction="20000"/>
          </a:bodyPr>
          <a:lstStyle/>
          <a:p>
            <a:r>
              <a:rPr lang="en-CA" dirty="0"/>
              <a:t>For this project we need the following data:</a:t>
            </a:r>
            <a:endParaRPr lang="en-CA" sz="3200" dirty="0"/>
          </a:p>
          <a:p>
            <a:pPr lvl="0"/>
            <a:r>
              <a:rPr lang="en-CA" dirty="0"/>
              <a:t>New York city data that contains list of Boroughs, Neighbourhoods, and longitude and latitude of those neighbourhoods.</a:t>
            </a:r>
            <a:endParaRPr lang="en-CA" sz="3200" dirty="0"/>
          </a:p>
          <a:p>
            <a:pPr lvl="1"/>
            <a:r>
              <a:rPr lang="en-CA" dirty="0"/>
              <a:t>Data Source: </a:t>
            </a:r>
            <a:r>
              <a:rPr lang="en-CA" dirty="0">
                <a:hlinkClick r:id="rId2"/>
              </a:rPr>
              <a:t>https://cocl.us/new_york_dataset</a:t>
            </a:r>
            <a:endParaRPr lang="en-CA" sz="2000" dirty="0"/>
          </a:p>
          <a:p>
            <a:pPr lvl="1"/>
            <a:r>
              <a:rPr lang="en-CA" dirty="0"/>
              <a:t>Description: This data set has the required information. we will use this data to explore different neighbourhoods in New York</a:t>
            </a:r>
            <a:endParaRPr lang="en-CA" sz="2000" dirty="0"/>
          </a:p>
          <a:p>
            <a:pPr lvl="0"/>
            <a:r>
              <a:rPr lang="en-CA" dirty="0"/>
              <a:t>Arabic restaurants (Lebanese to be exact) in each neighbourhood in New York</a:t>
            </a:r>
            <a:endParaRPr lang="en-CA" sz="3200" dirty="0"/>
          </a:p>
          <a:p>
            <a:pPr lvl="1"/>
            <a:r>
              <a:rPr lang="en-CA" dirty="0"/>
              <a:t>Data Source: Foursquare API</a:t>
            </a:r>
            <a:endParaRPr lang="en-CA" sz="2000" dirty="0"/>
          </a:p>
          <a:p>
            <a:pPr lvl="1"/>
            <a:r>
              <a:rPr lang="en-CA" dirty="0"/>
              <a:t>Description: Foursquare API will allow us to explore each neighbourhood and obtain information on venues in these neighbourhoods. we will also be able to filter these venues to narrow it down to only Arabic restaurants.</a:t>
            </a:r>
            <a:endParaRPr lang="en-CA" sz="2000" dirty="0"/>
          </a:p>
          <a:p>
            <a:pPr lvl="0"/>
            <a:r>
              <a:rPr lang="en-CA" dirty="0" err="1"/>
              <a:t>GeoSpace</a:t>
            </a:r>
            <a:r>
              <a:rPr lang="en-CA" dirty="0"/>
              <a:t> Data</a:t>
            </a:r>
            <a:endParaRPr lang="en-CA" sz="3200" dirty="0"/>
          </a:p>
          <a:p>
            <a:pPr lvl="1"/>
            <a:r>
              <a:rPr lang="en-CA" dirty="0"/>
              <a:t>Data Source: </a:t>
            </a:r>
            <a:r>
              <a:rPr lang="en-CA" dirty="0">
                <a:hlinkClick r:id="rId3"/>
              </a:rPr>
              <a:t>https://data.cityofnewyork.us/City-Government/Borough-Boundries/tqmj-j8zm</a:t>
            </a:r>
            <a:endParaRPr lang="en-CA" sz="2000" dirty="0"/>
          </a:p>
          <a:p>
            <a:pPr lvl="1"/>
            <a:r>
              <a:rPr lang="en-CA" dirty="0"/>
              <a:t>Description: By using this </a:t>
            </a:r>
            <a:r>
              <a:rPr lang="en-CA" dirty="0" err="1"/>
              <a:t>GeoSpace</a:t>
            </a:r>
            <a:r>
              <a:rPr lang="en-CA" dirty="0"/>
              <a:t> Data it will allow us to get the New York city borough boundaries which will help us be able to visualize our choropleth map</a:t>
            </a:r>
            <a:endParaRPr lang="en-CA" sz="2000" dirty="0"/>
          </a:p>
          <a:p>
            <a:endParaRPr lang="en-US" dirty="0"/>
          </a:p>
        </p:txBody>
      </p:sp>
    </p:spTree>
    <p:extLst>
      <p:ext uri="{BB962C8B-B14F-4D97-AF65-F5344CB8AC3E}">
        <p14:creationId xmlns:p14="http://schemas.microsoft.com/office/powerpoint/2010/main" val="111469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9BA5-FEE7-FE46-8AA9-E827971C4B47}"/>
              </a:ext>
            </a:extLst>
          </p:cNvPr>
          <p:cNvSpPr>
            <a:spLocks noGrp="1"/>
          </p:cNvSpPr>
          <p:nvPr>
            <p:ph type="title"/>
          </p:nvPr>
        </p:nvSpPr>
        <p:spPr>
          <a:xfrm>
            <a:off x="549537" y="163512"/>
            <a:ext cx="4736838" cy="493713"/>
          </a:xfrm>
        </p:spPr>
        <p:txBody>
          <a:bodyPr>
            <a:normAutofit fontScale="90000"/>
          </a:bodyPr>
          <a:lstStyle/>
          <a:p>
            <a:r>
              <a:rPr lang="en-CA" b="1" dirty="0"/>
              <a:t>Methodology</a:t>
            </a:r>
            <a:br>
              <a:rPr lang="en-CA" b="1" dirty="0"/>
            </a:br>
            <a:endParaRPr lang="en-US" dirty="0"/>
          </a:p>
        </p:txBody>
      </p:sp>
      <p:sp>
        <p:nvSpPr>
          <p:cNvPr id="3" name="Content Placeholder 2">
            <a:extLst>
              <a:ext uri="{FF2B5EF4-FFF2-40B4-BE49-F238E27FC236}">
                <a16:creationId xmlns:a16="http://schemas.microsoft.com/office/drawing/2014/main" id="{CE120981-4064-1744-8D65-5B4F72430375}"/>
              </a:ext>
            </a:extLst>
          </p:cNvPr>
          <p:cNvSpPr>
            <a:spLocks noGrp="1"/>
          </p:cNvSpPr>
          <p:nvPr>
            <p:ph idx="1"/>
          </p:nvPr>
        </p:nvSpPr>
        <p:spPr>
          <a:xfrm>
            <a:off x="100013" y="657225"/>
            <a:ext cx="11944350" cy="6200775"/>
          </a:xfrm>
        </p:spPr>
        <p:txBody>
          <a:bodyPr>
            <a:normAutofit/>
          </a:bodyPr>
          <a:lstStyle/>
          <a:p>
            <a:pPr marL="457200" indent="-457200">
              <a:buAutoNum type="arabicParenR"/>
            </a:pPr>
            <a:r>
              <a:rPr lang="en-CA" sz="1800" dirty="0"/>
              <a:t>we begin by downloading all the dependencies that we will need</a:t>
            </a:r>
          </a:p>
          <a:p>
            <a:pPr marL="457200" indent="-457200">
              <a:buFont typeface="Arial" panose="020B0604020202020204" pitchFamily="34" charset="0"/>
              <a:buAutoNum type="arabicParenR"/>
            </a:pPr>
            <a:r>
              <a:rPr lang="en-CA" sz="1800" dirty="0"/>
              <a:t>Getting latitude and longitude of New York city</a:t>
            </a:r>
          </a:p>
          <a:p>
            <a:pPr marL="457200" indent="-457200">
              <a:buFont typeface="Arial" panose="020B0604020202020204" pitchFamily="34" charset="0"/>
              <a:buAutoNum type="arabicParenR"/>
            </a:pPr>
            <a:r>
              <a:rPr lang="en-CA" sz="1800" dirty="0"/>
              <a:t>Verify our foursquare id and secret</a:t>
            </a:r>
          </a:p>
          <a:p>
            <a:pPr marL="457200" indent="-457200">
              <a:buFont typeface="Arial" panose="020B0604020202020204" pitchFamily="34" charset="0"/>
              <a:buAutoNum type="arabicParenR"/>
            </a:pPr>
            <a:r>
              <a:rPr lang="en-CA" sz="1800" dirty="0"/>
              <a:t>Retrieve venues and venue details In New York city from Foursquare</a:t>
            </a:r>
          </a:p>
          <a:p>
            <a:pPr marL="457200" indent="-457200">
              <a:buFont typeface="Arial" panose="020B0604020202020204" pitchFamily="34" charset="0"/>
              <a:buAutoNum type="arabicParenR"/>
            </a:pPr>
            <a:r>
              <a:rPr lang="en-CA" sz="1800" dirty="0"/>
              <a:t>Collecting Data of New York City and graphing the data</a:t>
            </a:r>
          </a:p>
          <a:p>
            <a:pPr marL="457200" indent="-457200">
              <a:buFont typeface="Arial" panose="020B0604020202020204" pitchFamily="34" charset="0"/>
              <a:buAutoNum type="arabicParenR"/>
            </a:pPr>
            <a:r>
              <a:rPr lang="en-CA" sz="1800" dirty="0"/>
              <a:t>Filtering out all the venues with Lebanese restaurants for further analysis </a:t>
            </a:r>
          </a:p>
          <a:p>
            <a:pPr marL="457200" indent="-457200">
              <a:buFont typeface="Arial" panose="020B0604020202020204" pitchFamily="34" charset="0"/>
              <a:buAutoNum type="arabicParenR"/>
            </a:pPr>
            <a:r>
              <a:rPr lang="en-CA" sz="1800" dirty="0"/>
              <a:t>We then found out that Manhattan was the only borough that has a Lebanese restaurant in a radius of 400. The restaurant was located in the neighbourhood called Greenwich Village.  We also obtained the name. ID and rating of the restaurant.</a:t>
            </a:r>
          </a:p>
          <a:p>
            <a:pPr marL="457200" indent="-457200">
              <a:buFont typeface="Arial" panose="020B0604020202020204" pitchFamily="34" charset="0"/>
              <a:buAutoNum type="arabicParenR"/>
            </a:pPr>
            <a:r>
              <a:rPr lang="en-CA" sz="1800" dirty="0"/>
              <a:t>We figured out the ratings and tips of our Lebanese restaurant from foursquare</a:t>
            </a:r>
          </a:p>
          <a:p>
            <a:pPr marL="457200" indent="-457200">
              <a:buFont typeface="Arial" panose="020B0604020202020204" pitchFamily="34" charset="0"/>
              <a:buAutoNum type="arabicParenR"/>
            </a:pPr>
            <a:r>
              <a:rPr lang="en-CA" sz="1800" dirty="0"/>
              <a:t>We then tried to retrieve data on Lebanese restaurants from all boroughs and neighbourhoods with an average rating &gt; 8.0. we only got one result which is the Restaurant we found above since this is the only one we found based on our search </a:t>
            </a:r>
          </a:p>
          <a:p>
            <a:pPr marL="457200" indent="-457200">
              <a:buFont typeface="Arial" panose="020B0604020202020204" pitchFamily="34" charset="0"/>
              <a:buAutoNum type="arabicParenR"/>
            </a:pPr>
            <a:r>
              <a:rPr lang="en-CA" sz="1800" dirty="0"/>
              <a:t>We then created a map showing the location of the restaurant </a:t>
            </a:r>
          </a:p>
          <a:p>
            <a:pPr marL="0" indent="0">
              <a:buNone/>
            </a:pPr>
            <a:endParaRPr lang="en-CA" sz="1800" dirty="0"/>
          </a:p>
          <a:p>
            <a:pPr marL="457200" indent="-457200">
              <a:buFont typeface="Arial" panose="020B0604020202020204" pitchFamily="34" charset="0"/>
              <a:buAutoNum type="arabicParenR"/>
            </a:pPr>
            <a:endParaRPr lang="en-CA" sz="2200" dirty="0"/>
          </a:p>
          <a:p>
            <a:pPr marL="457200" indent="-457200">
              <a:buFont typeface="Arial" panose="020B0604020202020204" pitchFamily="34" charset="0"/>
              <a:buAutoNum type="arabicParenR"/>
            </a:pPr>
            <a:endParaRPr lang="en-CA" sz="2000" dirty="0"/>
          </a:p>
          <a:p>
            <a:pPr marL="457200" indent="-457200">
              <a:buFont typeface="Arial" panose="020B0604020202020204" pitchFamily="34" charset="0"/>
              <a:buAutoNum type="arabicParenR"/>
            </a:pPr>
            <a:endParaRPr lang="en-CA" dirty="0"/>
          </a:p>
          <a:p>
            <a:pPr marL="457200" indent="-457200">
              <a:buFont typeface="Arial" panose="020B0604020202020204" pitchFamily="34" charset="0"/>
              <a:buAutoNum type="arabicParenR"/>
            </a:pPr>
            <a:endParaRPr lang="en-CA" dirty="0"/>
          </a:p>
          <a:p>
            <a:pPr marL="457200" indent="-457200">
              <a:buAutoNum type="arabicParenR"/>
            </a:pPr>
            <a:endParaRPr lang="en-CA" dirty="0"/>
          </a:p>
          <a:p>
            <a:pPr marL="0" indent="0">
              <a:buNone/>
            </a:pPr>
            <a:endParaRPr lang="en-US" dirty="0"/>
          </a:p>
        </p:txBody>
      </p:sp>
      <p:sp>
        <p:nvSpPr>
          <p:cNvPr id="6" name="TextBox 5">
            <a:extLst>
              <a:ext uri="{FF2B5EF4-FFF2-40B4-BE49-F238E27FC236}">
                <a16:creationId xmlns:a16="http://schemas.microsoft.com/office/drawing/2014/main" id="{F3D8885B-417A-3040-8722-1B02FE8BC56F}"/>
              </a:ext>
            </a:extLst>
          </p:cNvPr>
          <p:cNvSpPr txBox="1"/>
          <p:nvPr/>
        </p:nvSpPr>
        <p:spPr>
          <a:xfrm>
            <a:off x="9086850" y="27860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3658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CC4D-51EB-A74E-A3AB-79C203D1742B}"/>
              </a:ext>
            </a:extLst>
          </p:cNvPr>
          <p:cNvSpPr>
            <a:spLocks noGrp="1"/>
          </p:cNvSpPr>
          <p:nvPr>
            <p:ph type="title"/>
          </p:nvPr>
        </p:nvSpPr>
        <p:spPr>
          <a:xfrm>
            <a:off x="550863" y="233796"/>
            <a:ext cx="3344244" cy="531380"/>
          </a:xfrm>
        </p:spPr>
        <p:txBody>
          <a:bodyPr>
            <a:normAutofit fontScale="90000"/>
          </a:bodyPr>
          <a:lstStyle/>
          <a:p>
            <a:r>
              <a:rPr lang="en-CA" b="1" dirty="0"/>
              <a:t>Results</a:t>
            </a:r>
            <a:br>
              <a:rPr lang="en-CA" b="1" dirty="0"/>
            </a:br>
            <a:endParaRPr lang="en-US" dirty="0"/>
          </a:p>
        </p:txBody>
      </p:sp>
      <p:sp>
        <p:nvSpPr>
          <p:cNvPr id="3" name="Content Placeholder 2">
            <a:extLst>
              <a:ext uri="{FF2B5EF4-FFF2-40B4-BE49-F238E27FC236}">
                <a16:creationId xmlns:a16="http://schemas.microsoft.com/office/drawing/2014/main" id="{7D304CD3-8825-0C4A-A2F1-E7CEB36BA60F}"/>
              </a:ext>
            </a:extLst>
          </p:cNvPr>
          <p:cNvSpPr>
            <a:spLocks noGrp="1"/>
          </p:cNvSpPr>
          <p:nvPr>
            <p:ph idx="1"/>
          </p:nvPr>
        </p:nvSpPr>
        <p:spPr>
          <a:xfrm>
            <a:off x="0" y="765177"/>
            <a:ext cx="12192000" cy="5980008"/>
          </a:xfrm>
        </p:spPr>
        <p:txBody>
          <a:bodyPr>
            <a:normAutofit/>
          </a:bodyPr>
          <a:lstStyle/>
          <a:p>
            <a:r>
              <a:rPr lang="en-US" sz="1400" dirty="0"/>
              <a:t> </a:t>
            </a:r>
            <a:r>
              <a:rPr lang="en-CA" sz="1400" dirty="0"/>
              <a:t>Now we can answer the questions mentioned earlier in our problem section:</a:t>
            </a:r>
          </a:p>
          <a:p>
            <a:pPr marL="457200" lvl="0" indent="-457200">
              <a:buAutoNum type="arabicParenR"/>
            </a:pPr>
            <a:r>
              <a:rPr lang="en-CA" sz="1400" dirty="0"/>
              <a:t>List and visualize all major parts of New York that have great Arabic (Lebanese) restaurants </a:t>
            </a:r>
          </a:p>
          <a:p>
            <a:pPr marL="0" lvl="0" indent="0">
              <a:buNone/>
            </a:pPr>
            <a:endParaRPr lang="en-CA" sz="1400" dirty="0"/>
          </a:p>
          <a:p>
            <a:pPr marL="0" lvl="0" indent="0">
              <a:buNone/>
            </a:pPr>
            <a:endParaRPr lang="en-CA" sz="1400" dirty="0"/>
          </a:p>
          <a:p>
            <a:pPr marL="0" lvl="0" indent="0">
              <a:buNone/>
            </a:pPr>
            <a:r>
              <a:rPr lang="en-CA" sz="1400" dirty="0"/>
              <a:t>2) What is the best location in New York for Arabic (Lebanese) food?  </a:t>
            </a:r>
          </a:p>
          <a:p>
            <a:pPr marL="0" indent="0">
              <a:buNone/>
            </a:pPr>
            <a:r>
              <a:rPr lang="en-CA" sz="1400" dirty="0"/>
              <a:t>- The best location would be Greenwich village since the only restaurant we found was in this location. </a:t>
            </a:r>
          </a:p>
          <a:p>
            <a:pPr marL="0" indent="0">
              <a:buNone/>
            </a:pPr>
            <a:r>
              <a:rPr lang="en-CA" sz="1400" dirty="0"/>
              <a:t>3) Which areas are good for opening your own Arabic (Lebanese) restaurant?  </a:t>
            </a:r>
          </a:p>
          <a:p>
            <a:pPr marL="0" indent="0">
              <a:buNone/>
            </a:pPr>
            <a:r>
              <a:rPr lang="en-CA" sz="1400" dirty="0"/>
              <a:t>- The areas that are good for opening your own Lebanese restaurant would be any neighbourhood in the Bronx, Brooklyn, queens and Staten island. The best location would be queens because it has the most # of neighbourhoods out of the 4.</a:t>
            </a:r>
          </a:p>
          <a:p>
            <a:pPr marL="0" indent="0">
              <a:buNone/>
            </a:pPr>
            <a:r>
              <a:rPr lang="en-CA" sz="1400" dirty="0"/>
              <a:t>4) Which areas lack Arabic (Lebanese) restaurants? </a:t>
            </a:r>
          </a:p>
          <a:p>
            <a:pPr marL="0" indent="0">
              <a:buNone/>
            </a:pPr>
            <a:r>
              <a:rPr lang="en-CA" sz="1400" dirty="0"/>
              <a:t>- The areas that lack Lebanese restaurants are the Bronx, Brooklyn, Queens, and Staten Island</a:t>
            </a:r>
          </a:p>
          <a:p>
            <a:pPr marL="0" indent="0">
              <a:buNone/>
            </a:pPr>
            <a:r>
              <a:rPr lang="en-CA" sz="1400" dirty="0"/>
              <a:t>5) Where is the best place to live if you love (Lebanese) food? </a:t>
            </a:r>
          </a:p>
          <a:p>
            <a:pPr marL="0" indent="0">
              <a:buNone/>
            </a:pPr>
            <a:r>
              <a:rPr lang="en-CA" sz="1400" dirty="0"/>
              <a:t>- The best place to live if you love Lebanese food would be Greenwich Village </a:t>
            </a:r>
          </a:p>
          <a:p>
            <a:pPr lvl="0"/>
            <a:endParaRPr lang="en-CA" sz="1900" dirty="0"/>
          </a:p>
          <a:p>
            <a:endParaRPr lang="en-CA" dirty="0"/>
          </a:p>
          <a:p>
            <a:endParaRPr lang="en-CA" sz="1200" dirty="0"/>
          </a:p>
          <a:p>
            <a:pPr marL="0" indent="0">
              <a:buNone/>
            </a:pPr>
            <a:endParaRPr lang="en-CA" dirty="0"/>
          </a:p>
          <a:p>
            <a:endParaRPr lang="en-US" dirty="0"/>
          </a:p>
        </p:txBody>
      </p:sp>
      <p:pic>
        <p:nvPicPr>
          <p:cNvPr id="18" name="Picture 17">
            <a:extLst>
              <a:ext uri="{FF2B5EF4-FFF2-40B4-BE49-F238E27FC236}">
                <a16:creationId xmlns:a16="http://schemas.microsoft.com/office/drawing/2014/main" id="{B064AA9F-31DE-F848-B9BF-A963A84BA0EF}"/>
              </a:ext>
            </a:extLst>
          </p:cNvPr>
          <p:cNvPicPr>
            <a:picLocks noChangeAspect="1"/>
          </p:cNvPicPr>
          <p:nvPr/>
        </p:nvPicPr>
        <p:blipFill>
          <a:blip r:embed="rId2"/>
          <a:stretch>
            <a:fillRect/>
          </a:stretch>
        </p:blipFill>
        <p:spPr>
          <a:xfrm>
            <a:off x="114300" y="1479021"/>
            <a:ext cx="10558463" cy="785282"/>
          </a:xfrm>
          <a:prstGeom prst="rect">
            <a:avLst/>
          </a:prstGeom>
        </p:spPr>
      </p:pic>
    </p:spTree>
    <p:extLst>
      <p:ext uri="{BB962C8B-B14F-4D97-AF65-F5344CB8AC3E}">
        <p14:creationId xmlns:p14="http://schemas.microsoft.com/office/powerpoint/2010/main" val="34466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2F30-784A-0444-967E-BA3384EF4072}"/>
              </a:ext>
            </a:extLst>
          </p:cNvPr>
          <p:cNvSpPr>
            <a:spLocks noGrp="1"/>
          </p:cNvSpPr>
          <p:nvPr>
            <p:ph type="title"/>
          </p:nvPr>
        </p:nvSpPr>
        <p:spPr>
          <a:xfrm>
            <a:off x="550863" y="128588"/>
            <a:ext cx="3935413" cy="636588"/>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F84A0B15-E480-9443-9999-018C436C5220}"/>
              </a:ext>
            </a:extLst>
          </p:cNvPr>
          <p:cNvSpPr>
            <a:spLocks noGrp="1"/>
          </p:cNvSpPr>
          <p:nvPr>
            <p:ph idx="1"/>
          </p:nvPr>
        </p:nvSpPr>
        <p:spPr>
          <a:xfrm>
            <a:off x="128588" y="1279527"/>
            <a:ext cx="11512549" cy="5307012"/>
          </a:xfrm>
        </p:spPr>
        <p:txBody>
          <a:bodyPr/>
          <a:lstStyle/>
          <a:p>
            <a:r>
              <a:rPr lang="en-CA" dirty="0"/>
              <a:t>Manhattan has the best rated Lebanese restaurants. Greenwich Village is the neighborhood in all of NYC with the most Lebanese Restaurants. Despite Manhattan having the least number of neighborhoods in all five boroughs, it has the most Lebanese restaurants. Based on this information, I would state that Manhattan is the best locations for Lebanese Restaurants in NYC. To have the best shot of success, I would open a Lebanese restaurant in Queens. Queens has the greatest number of neighbourhoods, which means there are more people, and this means a higher chance of success for the business. Finally, I would go to Manousheh in Manhattan for the best Lebanese food based on its 262 likes and 8.9 rating. As a final note, all the above analysis is depended on the adequacy and accuracy of Foursquare data. A more comprehensive analysis and future work would need to incorporate data from other external databases.</a:t>
            </a:r>
          </a:p>
          <a:p>
            <a:pPr marL="0" indent="0">
              <a:buNone/>
            </a:pPr>
            <a:endParaRPr lang="en-US" dirty="0"/>
          </a:p>
        </p:txBody>
      </p:sp>
    </p:spTree>
    <p:extLst>
      <p:ext uri="{BB962C8B-B14F-4D97-AF65-F5344CB8AC3E}">
        <p14:creationId xmlns:p14="http://schemas.microsoft.com/office/powerpoint/2010/main" val="3439312407"/>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F4124"/>
      </a:dk2>
      <a:lt2>
        <a:srgbClr val="F0EFF2"/>
      </a:lt2>
      <a:accent1>
        <a:srgbClr val="7BAE44"/>
      </a:accent1>
      <a:accent2>
        <a:srgbClr val="A0A737"/>
      </a:accent2>
      <a:accent3>
        <a:srgbClr val="C39A4D"/>
      </a:accent3>
      <a:accent4>
        <a:srgbClr val="B1573B"/>
      </a:accent4>
      <a:accent5>
        <a:srgbClr val="C34D62"/>
      </a:accent5>
      <a:accent6>
        <a:srgbClr val="B44085"/>
      </a:accent6>
      <a:hlink>
        <a:srgbClr val="CE6D6E"/>
      </a:hlink>
      <a:folHlink>
        <a:srgbClr val="89898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22</TotalTime>
  <Words>1080</Words>
  <Application>Microsoft Macintosh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Walbaum Display</vt:lpstr>
      <vt:lpstr>3DFloatVTI</vt:lpstr>
      <vt:lpstr>Capstone Project - The Battle of Neighborhoods </vt:lpstr>
      <vt:lpstr>Introduction/Business problem </vt:lpstr>
      <vt:lpstr>Problem </vt:lpstr>
      <vt:lpstr>Data Section </vt:lpstr>
      <vt:lpstr>Methodology </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Sanad Mohamed</dc:creator>
  <cp:lastModifiedBy>Sanad Mohamed</cp:lastModifiedBy>
  <cp:revision>3</cp:revision>
  <dcterms:created xsi:type="dcterms:W3CDTF">2020-06-22T00:33:46Z</dcterms:created>
  <dcterms:modified xsi:type="dcterms:W3CDTF">2020-06-22T00:56:02Z</dcterms:modified>
</cp:coreProperties>
</file>