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9" r:id="rId2"/>
    <p:sldId id="265" r:id="rId3"/>
    <p:sldId id="264" r:id="rId4"/>
    <p:sldId id="266" r:id="rId5"/>
    <p:sldId id="267" r:id="rId6"/>
    <p:sldId id="268" r:id="rId7"/>
    <p:sldId id="269" r:id="rId8"/>
    <p:sldId id="291" r:id="rId9"/>
    <p:sldId id="272" r:id="rId10"/>
    <p:sldId id="273" r:id="rId11"/>
    <p:sldId id="292" r:id="rId12"/>
    <p:sldId id="293" r:id="rId13"/>
    <p:sldId id="296" r:id="rId14"/>
    <p:sldId id="297" r:id="rId15"/>
    <p:sldId id="298" r:id="rId16"/>
    <p:sldId id="295" r:id="rId17"/>
    <p:sldId id="299" r:id="rId18"/>
    <p:sldId id="300" r:id="rId19"/>
    <p:sldId id="301" r:id="rId20"/>
    <p:sldId id="302" r:id="rId21"/>
    <p:sldId id="304" r:id="rId22"/>
    <p:sldId id="306"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44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77"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7429BB-B4AE-1FD4-40CA-11DEC06DF3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736E014-1DD4-A911-0818-2801CAFD99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928E3B-7122-43E6-B3BB-09448C56C96C}" type="datetimeFigureOut">
              <a:rPr lang="en-US" smtClean="0"/>
              <a:t>25/05/13</a:t>
            </a:fld>
            <a:endParaRPr lang="en-US" dirty="0"/>
          </a:p>
        </p:txBody>
      </p:sp>
      <p:sp>
        <p:nvSpPr>
          <p:cNvPr id="4" name="Footer Placeholder 3">
            <a:extLst>
              <a:ext uri="{FF2B5EF4-FFF2-40B4-BE49-F238E27FC236}">
                <a16:creationId xmlns:a16="http://schemas.microsoft.com/office/drawing/2014/main" id="{77507225-126A-9CD2-B38B-89A64803DA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59A47BA-80EE-701F-EBD0-8E5B9C8D04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22B76-F21B-401A-98B3-B52E9FD889BC}" type="slidenum">
              <a:rPr lang="en-US" smtClean="0"/>
              <a:t>‹#›</a:t>
            </a:fld>
            <a:endParaRPr lang="en-US" dirty="0"/>
          </a:p>
        </p:txBody>
      </p:sp>
    </p:spTree>
    <p:extLst>
      <p:ext uri="{BB962C8B-B14F-4D97-AF65-F5344CB8AC3E}">
        <p14:creationId xmlns:p14="http://schemas.microsoft.com/office/powerpoint/2010/main" val="40681520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C9CAF-43DF-44BF-8016-DC193E4E594B}" type="datetimeFigureOut">
              <a:rPr lang="en-US" smtClean="0"/>
              <a:t>25/05/13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232D7-2694-4BD6-985B-15C23CEC77DD}" type="slidenum">
              <a:rPr lang="en-US" smtClean="0"/>
              <a:t>‹#›</a:t>
            </a:fld>
            <a:endParaRPr lang="en-US" dirty="0"/>
          </a:p>
        </p:txBody>
      </p:sp>
    </p:spTree>
    <p:extLst>
      <p:ext uri="{BB962C8B-B14F-4D97-AF65-F5344CB8AC3E}">
        <p14:creationId xmlns:p14="http://schemas.microsoft.com/office/powerpoint/2010/main" val="31189440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عنوان اصلی">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D6440A-0326-4286-686D-DD69C6C2D0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3509" y="886414"/>
            <a:ext cx="3884007" cy="5085173"/>
          </a:xfrm>
          <a:prstGeom prst="rect">
            <a:avLst/>
          </a:prstGeom>
        </p:spPr>
      </p:pic>
      <p:sp>
        <p:nvSpPr>
          <p:cNvPr id="3" name="TextBox 3">
            <a:extLst>
              <a:ext uri="{FF2B5EF4-FFF2-40B4-BE49-F238E27FC236}">
                <a16:creationId xmlns:a16="http://schemas.microsoft.com/office/drawing/2014/main" id="{CA2AF927-30AA-7708-FA45-DC09B6C7A633}"/>
              </a:ext>
            </a:extLst>
          </p:cNvPr>
          <p:cNvSpPr txBox="1"/>
          <p:nvPr userDrawn="1"/>
        </p:nvSpPr>
        <p:spPr>
          <a:xfrm>
            <a:off x="4889288" y="1701625"/>
            <a:ext cx="6649203" cy="22467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b="1" dirty="0">
                <a:latin typeface="Times New Roman" panose="02020603050405020304" pitchFamily="18" charset="0"/>
                <a:cs typeface="Times New Roman" panose="02020603050405020304" pitchFamily="18" charset="0"/>
              </a:rPr>
              <a:t>Software Architecture in Practice</a:t>
            </a:r>
          </a:p>
          <a:p>
            <a:pPr algn="ctr"/>
            <a:endParaRPr lang="en-US" sz="4400" dirty="0"/>
          </a:p>
        </p:txBody>
      </p:sp>
      <p:sp>
        <p:nvSpPr>
          <p:cNvPr id="7" name="TextBox 4">
            <a:extLst>
              <a:ext uri="{FF2B5EF4-FFF2-40B4-BE49-F238E27FC236}">
                <a16:creationId xmlns:a16="http://schemas.microsoft.com/office/drawing/2014/main" id="{0A107B7A-E65E-6134-1507-F92CE52BA14D}"/>
              </a:ext>
            </a:extLst>
          </p:cNvPr>
          <p:cNvSpPr txBox="1"/>
          <p:nvPr userDrawn="1"/>
        </p:nvSpPr>
        <p:spPr>
          <a:xfrm>
            <a:off x="5241066" y="886414"/>
            <a:ext cx="5945653"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chemeClr val="tx1">
                    <a:lumMod val="50000"/>
                    <a:lumOff val="50000"/>
                  </a:schemeClr>
                </a:solidFill>
                <a:latin typeface="+mj-lt"/>
              </a:rPr>
              <a:t>University Of Isfahan</a:t>
            </a:r>
          </a:p>
          <a:p>
            <a:pPr algn="ctr"/>
            <a:endParaRPr lang="en-US" sz="2800" dirty="0"/>
          </a:p>
        </p:txBody>
      </p:sp>
      <p:sp>
        <p:nvSpPr>
          <p:cNvPr id="8" name="TextBox 5">
            <a:extLst>
              <a:ext uri="{FF2B5EF4-FFF2-40B4-BE49-F238E27FC236}">
                <a16:creationId xmlns:a16="http://schemas.microsoft.com/office/drawing/2014/main" id="{81D675CA-92B6-F987-200D-6735AB7A67AE}"/>
              </a:ext>
            </a:extLst>
          </p:cNvPr>
          <p:cNvSpPr txBox="1"/>
          <p:nvPr userDrawn="1"/>
        </p:nvSpPr>
        <p:spPr>
          <a:xfrm>
            <a:off x="5174480" y="5432903"/>
            <a:ext cx="607881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800" i="1" dirty="0">
                <a:solidFill>
                  <a:schemeClr val="tx1">
                    <a:lumMod val="50000"/>
                    <a:lumOff val="50000"/>
                  </a:schemeClr>
                </a:solidFill>
                <a:latin typeface="+mj-lt"/>
              </a:rPr>
              <a:t>Dr. </a:t>
            </a:r>
            <a:r>
              <a:rPr lang="en-US" sz="2000" i="1" dirty="0">
                <a:solidFill>
                  <a:schemeClr val="tx1">
                    <a:lumMod val="50000"/>
                    <a:lumOff val="50000"/>
                  </a:schemeClr>
                </a:solidFill>
                <a:latin typeface="+mj-lt"/>
              </a:rPr>
              <a:t>Mohammadreza</a:t>
            </a:r>
            <a:r>
              <a:rPr lang="en-US" sz="1800" i="1" dirty="0">
                <a:solidFill>
                  <a:schemeClr val="tx1">
                    <a:lumMod val="50000"/>
                    <a:lumOff val="50000"/>
                  </a:schemeClr>
                </a:solidFill>
                <a:latin typeface="+mj-lt"/>
              </a:rPr>
              <a:t> Sharbaf</a:t>
            </a:r>
          </a:p>
        </p:txBody>
      </p:sp>
    </p:spTree>
    <p:extLst>
      <p:ext uri="{BB962C8B-B14F-4D97-AF65-F5344CB8AC3E}">
        <p14:creationId xmlns:p14="http://schemas.microsoft.com/office/powerpoint/2010/main" val="175826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6C45E3-84FC-009E-B990-CC3128943DCF}"/>
              </a:ext>
            </a:extLst>
          </p:cNvPr>
          <p:cNvSpPr txBox="1"/>
          <p:nvPr userDrawn="1"/>
        </p:nvSpPr>
        <p:spPr>
          <a:xfrm>
            <a:off x="2790613" y="2167116"/>
            <a:ext cx="6610774" cy="1077218"/>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Software Architecture in Practice</a:t>
            </a:r>
          </a:p>
          <a:p>
            <a:pPr algn="ctr"/>
            <a:endParaRPr lang="en-US" sz="3200" b="1" dirty="0"/>
          </a:p>
        </p:txBody>
      </p:sp>
      <p:sp>
        <p:nvSpPr>
          <p:cNvPr id="12" name="TextBox 11">
            <a:extLst>
              <a:ext uri="{FF2B5EF4-FFF2-40B4-BE49-F238E27FC236}">
                <a16:creationId xmlns:a16="http://schemas.microsoft.com/office/drawing/2014/main" id="{6AEE8E89-6157-D30C-AE9A-DE90DF72A3D5}"/>
              </a:ext>
            </a:extLst>
          </p:cNvPr>
          <p:cNvSpPr txBox="1"/>
          <p:nvPr userDrawn="1"/>
        </p:nvSpPr>
        <p:spPr>
          <a:xfrm>
            <a:off x="4996883" y="3059668"/>
            <a:ext cx="2293058" cy="369332"/>
          </a:xfrm>
          <a:prstGeom prst="rect">
            <a:avLst/>
          </a:prstGeom>
          <a:noFill/>
        </p:spPr>
        <p:txBody>
          <a:bodyPr wrap="square" rtlCol="0">
            <a:spAutoFit/>
          </a:bodyPr>
          <a:lstStyle/>
          <a:p>
            <a:pPr marL="0" indent="0" algn="ctr">
              <a:buFont typeface="Arial" panose="020B0604020202020204" pitchFamily="34" charset="0"/>
              <a:buNone/>
            </a:pPr>
            <a:r>
              <a:rPr lang="en-US" sz="1800" b="1" i="0" dirty="0">
                <a:solidFill>
                  <a:schemeClr val="bg2">
                    <a:lumMod val="50000"/>
                  </a:schemeClr>
                </a:solidFill>
                <a:latin typeface="+mj-lt"/>
              </a:rPr>
              <a:t>4th edition</a:t>
            </a:r>
          </a:p>
        </p:txBody>
      </p:sp>
      <p:sp>
        <p:nvSpPr>
          <p:cNvPr id="15" name="TextBox 14">
            <a:extLst>
              <a:ext uri="{FF2B5EF4-FFF2-40B4-BE49-F238E27FC236}">
                <a16:creationId xmlns:a16="http://schemas.microsoft.com/office/drawing/2014/main" id="{1F1C09B0-F458-52CF-2E89-C839C21696FD}"/>
              </a:ext>
            </a:extLst>
          </p:cNvPr>
          <p:cNvSpPr txBox="1"/>
          <p:nvPr userDrawn="1"/>
        </p:nvSpPr>
        <p:spPr>
          <a:xfrm>
            <a:off x="3929577" y="5154362"/>
            <a:ext cx="4427669" cy="646331"/>
          </a:xfrm>
          <a:prstGeom prst="rect">
            <a:avLst/>
          </a:prstGeom>
          <a:noFill/>
        </p:spPr>
        <p:txBody>
          <a:bodyPr wrap="square" rtlCol="0">
            <a:spAutoFit/>
          </a:bodyPr>
          <a:lstStyle/>
          <a:p>
            <a:pPr algn="ctr"/>
            <a:r>
              <a:rPr lang="en-US" sz="1800" i="1" dirty="0">
                <a:solidFill>
                  <a:schemeClr val="tx1">
                    <a:lumMod val="50000"/>
                    <a:lumOff val="50000"/>
                  </a:schemeClr>
                </a:solidFill>
                <a:latin typeface="+mj-lt"/>
              </a:rPr>
              <a:t>Len Bass, Paul Clements, Rick Kazman</a:t>
            </a:r>
          </a:p>
          <a:p>
            <a:pPr marL="0" indent="0" algn="l">
              <a:buFont typeface="Arial" panose="020B0604020202020204" pitchFamily="34" charset="0"/>
              <a:buNone/>
            </a:pPr>
            <a:endParaRPr lang="en-US" dirty="0"/>
          </a:p>
        </p:txBody>
      </p:sp>
      <p:sp>
        <p:nvSpPr>
          <p:cNvPr id="16" name="TextBox 15">
            <a:extLst>
              <a:ext uri="{FF2B5EF4-FFF2-40B4-BE49-F238E27FC236}">
                <a16:creationId xmlns:a16="http://schemas.microsoft.com/office/drawing/2014/main" id="{19466936-600E-E015-B971-BE7279402C11}"/>
              </a:ext>
            </a:extLst>
          </p:cNvPr>
          <p:cNvSpPr txBox="1"/>
          <p:nvPr userDrawn="1"/>
        </p:nvSpPr>
        <p:spPr>
          <a:xfrm>
            <a:off x="2714412" y="1782292"/>
            <a:ext cx="6858000" cy="369332"/>
          </a:xfrm>
          <a:prstGeom prst="rect">
            <a:avLst/>
          </a:prstGeom>
          <a:noFill/>
        </p:spPr>
        <p:txBody>
          <a:bodyPr wrap="square" rtlCol="0">
            <a:spAutoFit/>
          </a:bodyPr>
          <a:lstStyle/>
          <a:p>
            <a:pPr marL="0" indent="0" algn="ctr">
              <a:buFont typeface="Arial" panose="020B0604020202020204" pitchFamily="34" charset="0"/>
              <a:buNone/>
            </a:pPr>
            <a:r>
              <a:rPr lang="en-US" sz="1800" i="1" dirty="0">
                <a:solidFill>
                  <a:schemeClr val="bg2">
                    <a:lumMod val="75000"/>
                  </a:schemeClr>
                </a:solidFill>
                <a:latin typeface="+mj-lt"/>
              </a:rPr>
              <a:t>Text Book:</a:t>
            </a:r>
          </a:p>
        </p:txBody>
      </p:sp>
    </p:spTree>
    <p:extLst>
      <p:ext uri="{BB962C8B-B14F-4D97-AF65-F5344CB8AC3E}">
        <p14:creationId xmlns:p14="http://schemas.microsoft.com/office/powerpoint/2010/main" val="326386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توضیحات">
    <p:spTree>
      <p:nvGrpSpPr>
        <p:cNvPr id="1" name=""/>
        <p:cNvGrpSpPr/>
        <p:nvPr/>
      </p:nvGrpSpPr>
      <p:grpSpPr>
        <a:xfrm>
          <a:off x="0" y="0"/>
          <a:ext cx="0" cy="0"/>
          <a:chOff x="0" y="0"/>
          <a:chExt cx="0" cy="0"/>
        </a:xfrm>
      </p:grpSpPr>
      <p:sp>
        <p:nvSpPr>
          <p:cNvPr id="8" name="Content Placeholder 3">
            <a:extLst>
              <a:ext uri="{FF2B5EF4-FFF2-40B4-BE49-F238E27FC236}">
                <a16:creationId xmlns:a16="http://schemas.microsoft.com/office/drawing/2014/main" id="{745AABA7-8654-6E03-E01A-130CB74BE741}"/>
              </a:ext>
            </a:extLst>
          </p:cNvPr>
          <p:cNvSpPr>
            <a:spLocks noGrp="1"/>
          </p:cNvSpPr>
          <p:nvPr>
            <p:ph sz="half" idx="2" hasCustomPrompt="1"/>
          </p:nvPr>
        </p:nvSpPr>
        <p:spPr>
          <a:xfrm>
            <a:off x="588977" y="1015164"/>
            <a:ext cx="11058526" cy="5676247"/>
          </a:xfrm>
          <a:prstGeom prst="rect">
            <a:avLst/>
          </a:prstGeom>
        </p:spPr>
        <p:txBody>
          <a:bodyPr/>
          <a:lstStyle>
            <a:lvl1pPr marL="114300" indent="-342900">
              <a:lnSpc>
                <a:spcPct val="100000"/>
              </a:lnSpc>
              <a:spcBef>
                <a:spcPts val="2000"/>
              </a:spcBef>
              <a:buClr>
                <a:schemeClr val="tx1"/>
              </a:buClr>
              <a:buFont typeface="Arial" panose="020B0604020202020204" pitchFamily="34" charset="0"/>
              <a:buChar char="•"/>
              <a:defRPr sz="2400">
                <a:latin typeface="Times New Roman" panose="02020603050405020304" pitchFamily="18" charset="0"/>
                <a:cs typeface="Times New Roman" panose="02020603050405020304" pitchFamily="18" charset="0"/>
              </a:defRPr>
            </a:lvl1pPr>
            <a:lvl2pPr marL="411480" indent="228600">
              <a:lnSpc>
                <a:spcPct val="100000"/>
              </a:lnSpc>
              <a:spcBef>
                <a:spcPts val="1000"/>
              </a:spcBef>
              <a:buClr>
                <a:schemeClr val="tx1"/>
              </a:buClr>
              <a:buFont typeface="Wingdings" panose="05000000000000000000" pitchFamily="2" charset="2"/>
              <a:buChar char="§"/>
              <a:defRPr sz="2000">
                <a:solidFill>
                  <a:schemeClr val="tx1">
                    <a:lumMod val="95000"/>
                    <a:lumOff val="5000"/>
                  </a:schemeClr>
                </a:solidFill>
                <a:latin typeface="Times New Roman" panose="02020603050405020304" pitchFamily="18" charset="0"/>
                <a:cs typeface="Times New Roman" panose="02020603050405020304" pitchFamily="18" charset="0"/>
              </a:defRPr>
            </a:lvl2pPr>
            <a:lvl3pPr marL="1005840" indent="-228600">
              <a:spcBef>
                <a:spcPts val="600"/>
              </a:spcBef>
              <a:buClr>
                <a:schemeClr val="tx1"/>
              </a:buClr>
              <a:buFont typeface="Times New Roman" panose="02020603050405020304" pitchFamily="18" charset="0"/>
              <a:buChar char="‣"/>
              <a:defRPr sz="2000">
                <a:solidFill>
                  <a:schemeClr val="tx1">
                    <a:lumMod val="75000"/>
                    <a:lumOff val="25000"/>
                  </a:schemeClr>
                </a:solidFill>
                <a:latin typeface="Times New Roman" panose="02020603050405020304" pitchFamily="18" charset="0"/>
                <a:cs typeface="Times New Roman" panose="02020603050405020304" pitchFamily="18" charset="0"/>
              </a:defRPr>
            </a:lvl3pPr>
            <a:lvl4pPr marL="1371600" indent="-228600">
              <a:spcBef>
                <a:spcPts val="200"/>
              </a:spcBef>
              <a:buSzPct val="100000"/>
              <a:buFont typeface="Times New Roman" panose="02020603050405020304" pitchFamily="18" charset="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4pPr>
            <a:lvl5pPr marL="1645920">
              <a:spcBef>
                <a:spcPts val="200"/>
              </a:spcBef>
              <a:defRPr>
                <a:solidFill>
                  <a:schemeClr val="tx1">
                    <a:lumMod val="65000"/>
                    <a:lumOff val="35000"/>
                  </a:schemeClr>
                </a:solidFill>
                <a:latin typeface="Times New Roman" panose="02020603050405020304" pitchFamily="18" charset="0"/>
                <a:cs typeface="Times New Roman" panose="02020603050405020304" pitchFamily="18" charset="0"/>
              </a:defRPr>
            </a:lvl5pPr>
            <a:lvl6pPr marL="2286000" indent="0">
              <a:buNone/>
              <a:defRPr/>
            </a:lvl6pPr>
          </a:lstStyle>
          <a:p>
            <a:pPr marL="228600" marR="0" lvl="0" indent="-228600" algn="l" defTabSz="914400" rtl="0" eaLnBrk="1" fontAlgn="auto" latinLnBrk="0" hangingPunct="1">
              <a:lnSpc>
                <a:spcPct val="100000"/>
              </a:lnSpc>
              <a:spcBef>
                <a:spcPts val="1800"/>
              </a:spcBef>
              <a:spcAft>
                <a:spcPts val="0"/>
              </a:spcAft>
              <a:buClrTx/>
              <a:buSzTx/>
              <a:buFont typeface="Arial" panose="020B0604020202020204" pitchFamily="34" charset="0"/>
              <a:buChar char="•"/>
              <a:tabLst/>
              <a:defRPr/>
            </a:pPr>
            <a:r>
              <a:rPr lang="en-US" dirty="0"/>
              <a:t>Click to edit Master text styles Click to edit Master text styles Click to edit Master text </a:t>
            </a:r>
          </a:p>
          <a:p>
            <a:pPr lvl="1"/>
            <a:r>
              <a:rPr lang="en-US" dirty="0"/>
              <a:t>Second level</a:t>
            </a:r>
          </a:p>
          <a:p>
            <a:pPr lvl="2"/>
            <a:r>
              <a:rPr lang="en-US" dirty="0"/>
              <a:t>Third level</a:t>
            </a:r>
          </a:p>
          <a:p>
            <a:pPr lvl="0"/>
            <a:r>
              <a:rPr lang="en-US" dirty="0" err="1"/>
              <a:t>Asdfasdfasdfasdff</a:t>
            </a:r>
            <a:endParaRPr lang="en-US" dirty="0"/>
          </a:p>
          <a:p>
            <a:pPr marL="411480" marR="0" lvl="1"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
              <a:tabLst/>
              <a:defRPr/>
            </a:pPr>
            <a:r>
              <a:rPr lang="en-US" dirty="0"/>
              <a:t>Second level</a:t>
            </a:r>
          </a:p>
          <a:p>
            <a:pPr marL="1005840" marR="0" lvl="2" indent="-228600" algn="l" defTabSz="914400" rtl="0" eaLnBrk="1" fontAlgn="auto" latinLnBrk="0" hangingPunct="1">
              <a:lnSpc>
                <a:spcPct val="90000"/>
              </a:lnSpc>
              <a:spcBef>
                <a:spcPts val="600"/>
              </a:spcBef>
              <a:spcAft>
                <a:spcPts val="0"/>
              </a:spcAft>
              <a:buClrTx/>
              <a:buSzTx/>
              <a:buFont typeface="Times New Roman" panose="02020603050405020304" pitchFamily="18" charset="0"/>
              <a:buChar char="‣"/>
              <a:tabLst/>
              <a:defRPr/>
            </a:pPr>
            <a:r>
              <a:rPr lang="en-US" dirty="0"/>
              <a:t>Third level</a:t>
            </a:r>
          </a:p>
          <a:p>
            <a:pPr marL="1645920" marR="0" lvl="4" indent="-228600" algn="l" defTabSz="914400" rtl="0" eaLnBrk="1" fontAlgn="auto" latinLnBrk="0" hangingPunct="1">
              <a:lnSpc>
                <a:spcPct val="90000"/>
              </a:lnSpc>
              <a:spcBef>
                <a:spcPts val="200"/>
              </a:spcBef>
              <a:spcAft>
                <a:spcPts val="0"/>
              </a:spcAft>
              <a:buClrTx/>
              <a:buSzPct val="100000"/>
              <a:buFont typeface="Times New Roman" panose="02020603050405020304" pitchFamily="18" charset="0"/>
              <a:buChar char="‣"/>
              <a:tabLst/>
              <a:defRPr/>
            </a:pPr>
            <a:endParaRPr lang="en-US" dirty="0"/>
          </a:p>
          <a:p>
            <a:pPr lvl="4"/>
            <a:endParaRPr lang="en-US" dirty="0"/>
          </a:p>
          <a:p>
            <a:pPr lvl="0"/>
            <a:endParaRPr lang="en-US" dirty="0"/>
          </a:p>
        </p:txBody>
      </p:sp>
      <p:sp>
        <p:nvSpPr>
          <p:cNvPr id="16" name="Title 15">
            <a:extLst>
              <a:ext uri="{FF2B5EF4-FFF2-40B4-BE49-F238E27FC236}">
                <a16:creationId xmlns:a16="http://schemas.microsoft.com/office/drawing/2014/main" id="{6EA75A14-EC44-C947-19E0-5B86DE32AE01}"/>
              </a:ext>
            </a:extLst>
          </p:cNvPr>
          <p:cNvSpPr>
            <a:spLocks noGrp="1"/>
          </p:cNvSpPr>
          <p:nvPr>
            <p:ph type="title"/>
          </p:nvPr>
        </p:nvSpPr>
        <p:spPr/>
        <p:txBody>
          <a:bodyPr/>
          <a:lstStyle/>
          <a:p>
            <a:r>
              <a:rPr lang="en-US"/>
              <a:t>Click to edit Master title style</a:t>
            </a:r>
          </a:p>
        </p:txBody>
      </p:sp>
      <p:sp>
        <p:nvSpPr>
          <p:cNvPr id="17" name="Slide Number Placeholder 16">
            <a:extLst>
              <a:ext uri="{FF2B5EF4-FFF2-40B4-BE49-F238E27FC236}">
                <a16:creationId xmlns:a16="http://schemas.microsoft.com/office/drawing/2014/main" id="{29150B68-8BC2-8C77-3FFC-2A2ADED5585F}"/>
              </a:ext>
            </a:extLst>
          </p:cNvPr>
          <p:cNvSpPr>
            <a:spLocks noGrp="1"/>
          </p:cNvSpPr>
          <p:nvPr>
            <p:ph type="sldNum" sz="quarter" idx="10"/>
          </p:nvPr>
        </p:nvSpPr>
        <p:spPr/>
        <p:txBody>
          <a:bodyPr/>
          <a:lstStyle/>
          <a:p>
            <a:fld id="{AE311D09-C3D9-45E8-99CE-78E12234EEAD}" type="slidenum">
              <a:rPr lang="en-US" smtClean="0"/>
              <a:pPr/>
              <a:t>‹#›</a:t>
            </a:fld>
            <a:endParaRPr lang="en-US" dirty="0"/>
          </a:p>
        </p:txBody>
      </p:sp>
    </p:spTree>
    <p:extLst>
      <p:ext uri="{BB962C8B-B14F-4D97-AF65-F5344CB8AC3E}">
        <p14:creationId xmlns:p14="http://schemas.microsoft.com/office/powerpoint/2010/main" val="607715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عنوان بخش‌ها">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4D3C09-A831-571A-01CB-A6534B0A75DE}"/>
              </a:ext>
            </a:extLst>
          </p:cNvPr>
          <p:cNvSpPr>
            <a:spLocks noGrp="1"/>
          </p:cNvSpPr>
          <p:nvPr>
            <p:ph type="body" idx="1" hasCustomPrompt="1"/>
          </p:nvPr>
        </p:nvSpPr>
        <p:spPr>
          <a:xfrm>
            <a:off x="838200" y="3630968"/>
            <a:ext cx="10515600" cy="2574523"/>
          </a:xfrm>
          <a:prstGeom prst="rect">
            <a:avLst/>
          </a:prstGeom>
        </p:spPr>
        <p:txBody>
          <a:bodyPr anchor="ctr"/>
          <a:lstStyle>
            <a:lvl1pPr marL="0" indent="0" algn="ctr">
              <a:buNone/>
              <a:defRPr sz="3600" b="1" spc="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Name</a:t>
            </a:r>
          </a:p>
        </p:txBody>
      </p:sp>
      <p:sp>
        <p:nvSpPr>
          <p:cNvPr id="9" name="Text Placeholder 8">
            <a:extLst>
              <a:ext uri="{FF2B5EF4-FFF2-40B4-BE49-F238E27FC236}">
                <a16:creationId xmlns:a16="http://schemas.microsoft.com/office/drawing/2014/main" id="{AAB62D3E-5146-2D84-53F5-BB186CCBF355}"/>
              </a:ext>
            </a:extLst>
          </p:cNvPr>
          <p:cNvSpPr>
            <a:spLocks noGrp="1"/>
          </p:cNvSpPr>
          <p:nvPr>
            <p:ph type="body" sz="quarter" idx="12" hasCustomPrompt="1"/>
          </p:nvPr>
        </p:nvSpPr>
        <p:spPr>
          <a:xfrm>
            <a:off x="838200" y="2492375"/>
            <a:ext cx="10515600" cy="936625"/>
          </a:xfrm>
          <a:prstGeom prst="rect">
            <a:avLst/>
          </a:prstGeom>
        </p:spPr>
        <p:txBody>
          <a:bodyPr anchor="ctr"/>
          <a:lstStyle>
            <a:lvl1pPr marL="0" indent="0" algn="ctr">
              <a:buNone/>
              <a:defRPr sz="4000">
                <a:latin typeface="+mj-lt"/>
              </a:defRPr>
            </a:lvl1pPr>
          </a:lstStyle>
          <a:p>
            <a:pPr lvl="0"/>
            <a:r>
              <a:rPr lang="en-US" dirty="0"/>
              <a:t>SECTION #</a:t>
            </a:r>
          </a:p>
        </p:txBody>
      </p:sp>
    </p:spTree>
    <p:extLst>
      <p:ext uri="{BB962C8B-B14F-4D97-AF65-F5344CB8AC3E}">
        <p14:creationId xmlns:p14="http://schemas.microsoft.com/office/powerpoint/2010/main" val="82591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عکس و توضیحات">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581ADF6-1F4F-CE66-F068-D1A26D9E8A64}"/>
              </a:ext>
            </a:extLst>
          </p:cNvPr>
          <p:cNvSpPr>
            <a:spLocks noGrp="1" noChangeAspect="1"/>
          </p:cNvSpPr>
          <p:nvPr>
            <p:ph type="pic" sz="quarter" idx="11"/>
          </p:nvPr>
        </p:nvSpPr>
        <p:spPr>
          <a:xfrm>
            <a:off x="5809426" y="1031785"/>
            <a:ext cx="5826425" cy="3152748"/>
          </a:xfrm>
          <a:prstGeom prst="rect">
            <a:avLst/>
          </a:prstGeom>
        </p:spPr>
        <p:txBody>
          <a:bodyPr/>
          <a:lstStyle/>
          <a:p>
            <a:endParaRPr lang="en-US" dirty="0"/>
          </a:p>
        </p:txBody>
      </p:sp>
      <p:sp>
        <p:nvSpPr>
          <p:cNvPr id="21" name="Content Placeholder 3">
            <a:extLst>
              <a:ext uri="{FF2B5EF4-FFF2-40B4-BE49-F238E27FC236}">
                <a16:creationId xmlns:a16="http://schemas.microsoft.com/office/drawing/2014/main" id="{4D2E4CAB-BEBB-3707-3FA1-D084FAEA841F}"/>
              </a:ext>
            </a:extLst>
          </p:cNvPr>
          <p:cNvSpPr>
            <a:spLocks noGrp="1"/>
          </p:cNvSpPr>
          <p:nvPr>
            <p:ph sz="half" idx="2" hasCustomPrompt="1"/>
          </p:nvPr>
        </p:nvSpPr>
        <p:spPr>
          <a:xfrm>
            <a:off x="556149" y="1031785"/>
            <a:ext cx="5081171" cy="3159650"/>
          </a:xfrm>
          <a:prstGeom prst="rect">
            <a:avLst/>
          </a:prstGeom>
        </p:spPr>
        <p:txBody>
          <a:bodyPr/>
          <a:lstStyle>
            <a:lvl1pPr marL="0" indent="228600">
              <a:lnSpc>
                <a:spcPct val="100000"/>
              </a:lnSpc>
              <a:spcBef>
                <a:spcPts val="2000"/>
              </a:spcBef>
              <a:buClr>
                <a:schemeClr val="tx1"/>
              </a:buClr>
              <a:defRPr sz="2400">
                <a:latin typeface="Times New Roman" panose="02020603050405020304" pitchFamily="18" charset="0"/>
                <a:cs typeface="Times New Roman" panose="02020603050405020304" pitchFamily="18" charset="0"/>
              </a:defRPr>
            </a:lvl1pPr>
            <a:lvl2pPr marL="411480" indent="228600">
              <a:lnSpc>
                <a:spcPct val="100000"/>
              </a:lnSpc>
              <a:spcBef>
                <a:spcPts val="1000"/>
              </a:spcBef>
              <a:buClr>
                <a:schemeClr val="tx1"/>
              </a:buClr>
              <a:buFont typeface="Wingdings" panose="05000000000000000000" pitchFamily="2" charset="2"/>
              <a:buChar char="§"/>
              <a:defRPr sz="2000">
                <a:solidFill>
                  <a:schemeClr val="tx1">
                    <a:lumMod val="95000"/>
                    <a:lumOff val="5000"/>
                  </a:schemeClr>
                </a:solidFill>
                <a:latin typeface="Times New Roman" panose="02020603050405020304" pitchFamily="18" charset="0"/>
                <a:cs typeface="Times New Roman" panose="02020603050405020304" pitchFamily="18" charset="0"/>
              </a:defRPr>
            </a:lvl2pPr>
            <a:lvl3pPr marL="1005840" indent="-228600">
              <a:spcBef>
                <a:spcPts val="600"/>
              </a:spcBef>
              <a:buClr>
                <a:schemeClr val="tx1"/>
              </a:buClr>
              <a:buFont typeface="Times New Roman" panose="02020603050405020304" pitchFamily="18" charset="0"/>
              <a:buChar char="‣"/>
              <a:defRPr sz="2000">
                <a:solidFill>
                  <a:schemeClr val="tx1">
                    <a:lumMod val="75000"/>
                    <a:lumOff val="25000"/>
                  </a:schemeClr>
                </a:solidFill>
                <a:latin typeface="Times New Roman" panose="02020603050405020304" pitchFamily="18" charset="0"/>
                <a:cs typeface="Times New Roman" panose="02020603050405020304" pitchFamily="18" charset="0"/>
              </a:defRPr>
            </a:lvl3pPr>
            <a:lvl4pPr marL="1371600" indent="-228600">
              <a:spcBef>
                <a:spcPts val="200"/>
              </a:spcBef>
              <a:buClr>
                <a:schemeClr val="tx1"/>
              </a:buClr>
              <a:buSzPct val="100000"/>
              <a:buFont typeface="Times New Roman" panose="02020603050405020304" pitchFamily="18" charset="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4pPr>
            <a:lvl5pPr marL="1645920">
              <a:spcBef>
                <a:spcPts val="200"/>
              </a:spcBef>
              <a:buClr>
                <a:schemeClr val="tx1"/>
              </a:buClr>
              <a:defRPr>
                <a:solidFill>
                  <a:schemeClr val="tx1">
                    <a:lumMod val="65000"/>
                    <a:lumOff val="35000"/>
                  </a:schemeClr>
                </a:solidFill>
                <a:latin typeface="Times New Roman" panose="02020603050405020304" pitchFamily="18" charset="0"/>
                <a:cs typeface="Times New Roman" panose="02020603050405020304" pitchFamily="18" charset="0"/>
              </a:defRPr>
            </a:lvl5pPr>
          </a:lstStyle>
          <a:p>
            <a:pPr marL="228600" marR="0" lvl="0" indent="-228600" algn="l" defTabSz="914400" rtl="0" eaLnBrk="1" fontAlgn="auto" latinLnBrk="0" hangingPunct="1">
              <a:lnSpc>
                <a:spcPct val="100000"/>
              </a:lnSpc>
              <a:spcBef>
                <a:spcPts val="1800"/>
              </a:spcBef>
              <a:spcAft>
                <a:spcPts val="0"/>
              </a:spcAft>
              <a:buClrTx/>
              <a:buSzTx/>
              <a:buFont typeface="Arial" panose="020B0604020202020204" pitchFamily="34" charset="0"/>
              <a:buChar char="•"/>
              <a:tabLst/>
              <a:defRPr/>
            </a:pPr>
            <a:r>
              <a:rPr lang="en-US" dirty="0"/>
              <a:t>Click to edit Master text styles Click to edit Master text styles Click to edit Master text </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2" name="Content Placeholder 3">
            <a:extLst>
              <a:ext uri="{FF2B5EF4-FFF2-40B4-BE49-F238E27FC236}">
                <a16:creationId xmlns:a16="http://schemas.microsoft.com/office/drawing/2014/main" id="{D33701F9-BC79-B1F2-F33F-566DE40E9585}"/>
              </a:ext>
            </a:extLst>
          </p:cNvPr>
          <p:cNvSpPr>
            <a:spLocks noGrp="1"/>
          </p:cNvSpPr>
          <p:nvPr>
            <p:ph sz="half" idx="12"/>
          </p:nvPr>
        </p:nvSpPr>
        <p:spPr>
          <a:xfrm>
            <a:off x="556148" y="4349324"/>
            <a:ext cx="11079703" cy="2355005"/>
          </a:xfrm>
          <a:prstGeom prst="rect">
            <a:avLst/>
          </a:prstGeom>
        </p:spPr>
        <p:txBody>
          <a:bodyPr/>
          <a:lstStyle>
            <a:lvl1pPr marL="0" indent="228600">
              <a:lnSpc>
                <a:spcPct val="100000"/>
              </a:lnSpc>
              <a:spcBef>
                <a:spcPts val="2000"/>
              </a:spcBef>
              <a:buClr>
                <a:schemeClr val="tx1"/>
              </a:buClr>
              <a:defRPr sz="2400">
                <a:latin typeface="Times New Roman" panose="02020603050405020304" pitchFamily="18" charset="0"/>
                <a:cs typeface="Times New Roman" panose="02020603050405020304" pitchFamily="18" charset="0"/>
              </a:defRPr>
            </a:lvl1pPr>
            <a:lvl2pPr marL="411480" indent="228600">
              <a:lnSpc>
                <a:spcPct val="100000"/>
              </a:lnSpc>
              <a:spcBef>
                <a:spcPts val="1000"/>
              </a:spcBef>
              <a:buClr>
                <a:schemeClr val="tx1"/>
              </a:buClr>
              <a:buFont typeface="Wingdings" panose="05000000000000000000" pitchFamily="2" charset="2"/>
              <a:buChar char="§"/>
              <a:defRPr sz="2000">
                <a:solidFill>
                  <a:schemeClr val="tx1">
                    <a:lumMod val="95000"/>
                    <a:lumOff val="5000"/>
                  </a:schemeClr>
                </a:solidFill>
                <a:latin typeface="Times New Roman" panose="02020603050405020304" pitchFamily="18" charset="0"/>
                <a:cs typeface="Times New Roman" panose="02020603050405020304" pitchFamily="18" charset="0"/>
              </a:defRPr>
            </a:lvl2pPr>
            <a:lvl3pPr marL="1005840" indent="-228600">
              <a:spcBef>
                <a:spcPts val="600"/>
              </a:spcBef>
              <a:buClr>
                <a:schemeClr val="tx1"/>
              </a:buClr>
              <a:buFont typeface="Times New Roman" panose="02020603050405020304" pitchFamily="18" charset="0"/>
              <a:buChar char="‣"/>
              <a:defRPr sz="2000">
                <a:solidFill>
                  <a:schemeClr val="tx1">
                    <a:lumMod val="75000"/>
                    <a:lumOff val="25000"/>
                  </a:schemeClr>
                </a:solidFill>
                <a:latin typeface="Times New Roman" panose="02020603050405020304" pitchFamily="18" charset="0"/>
                <a:cs typeface="Times New Roman" panose="02020603050405020304" pitchFamily="18" charset="0"/>
              </a:defRPr>
            </a:lvl3pPr>
            <a:lvl4pPr marL="1371600" indent="-228600">
              <a:spcBef>
                <a:spcPts val="200"/>
              </a:spcBef>
              <a:buSzPct val="100000"/>
              <a:buFont typeface="Times New Roman" panose="02020603050405020304" pitchFamily="18" charset="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4pPr>
            <a:lvl5pPr marL="1645920">
              <a:spcBef>
                <a:spcPts val="200"/>
              </a:spcBef>
              <a:defRPr>
                <a:solidFill>
                  <a:schemeClr val="tx1">
                    <a:lumMod val="65000"/>
                    <a:lumOff val="35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5" name="Title 24">
            <a:extLst>
              <a:ext uri="{FF2B5EF4-FFF2-40B4-BE49-F238E27FC236}">
                <a16:creationId xmlns:a16="http://schemas.microsoft.com/office/drawing/2014/main" id="{A1248D6A-2F31-7DAE-E178-90148578B0E3}"/>
              </a:ext>
            </a:extLst>
          </p:cNvPr>
          <p:cNvSpPr>
            <a:spLocks noGrp="1"/>
          </p:cNvSpPr>
          <p:nvPr>
            <p:ph type="title"/>
          </p:nvPr>
        </p:nvSpPr>
        <p:spPr/>
        <p:txBody>
          <a:bodyPr/>
          <a:lstStyle/>
          <a:p>
            <a:r>
              <a:rPr lang="en-US"/>
              <a:t>Click to edit Master title style</a:t>
            </a:r>
          </a:p>
        </p:txBody>
      </p:sp>
      <p:sp>
        <p:nvSpPr>
          <p:cNvPr id="26" name="Slide Number Placeholder 25">
            <a:extLst>
              <a:ext uri="{FF2B5EF4-FFF2-40B4-BE49-F238E27FC236}">
                <a16:creationId xmlns:a16="http://schemas.microsoft.com/office/drawing/2014/main" id="{C84E279C-06EF-FA3D-FB33-057EDCA7E792}"/>
              </a:ext>
            </a:extLst>
          </p:cNvPr>
          <p:cNvSpPr>
            <a:spLocks noGrp="1"/>
          </p:cNvSpPr>
          <p:nvPr>
            <p:ph type="sldNum" sz="quarter" idx="13"/>
          </p:nvPr>
        </p:nvSpPr>
        <p:spPr/>
        <p:txBody>
          <a:bodyPr/>
          <a:lstStyle/>
          <a:p>
            <a:fld id="{AE311D09-C3D9-45E8-99CE-78E12234EEAD}" type="slidenum">
              <a:rPr lang="en-US" smtClean="0"/>
              <a:pPr/>
              <a:t>‹#›</a:t>
            </a:fld>
            <a:endParaRPr lang="en-US" dirty="0"/>
          </a:p>
        </p:txBody>
      </p:sp>
    </p:spTree>
    <p:extLst>
      <p:ext uri="{BB962C8B-B14F-4D97-AF65-F5344CB8AC3E}">
        <p14:creationId xmlns:p14="http://schemas.microsoft.com/office/powerpoint/2010/main" val="24867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عکس">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4413EB-9324-9312-01D4-01212668D4CA}"/>
              </a:ext>
            </a:extLst>
          </p:cNvPr>
          <p:cNvSpPr>
            <a:spLocks noGrp="1" noChangeAspect="1"/>
          </p:cNvSpPr>
          <p:nvPr>
            <p:ph type="pic" sz="quarter" idx="11"/>
          </p:nvPr>
        </p:nvSpPr>
        <p:spPr>
          <a:xfrm>
            <a:off x="1650709" y="518312"/>
            <a:ext cx="8890581" cy="5000952"/>
          </a:xfrm>
          <a:prstGeom prst="rect">
            <a:avLst/>
          </a:prstGeom>
        </p:spPr>
        <p:txBody>
          <a:bodyPr/>
          <a:lstStyle/>
          <a:p>
            <a:endParaRPr lang="en-US" dirty="0"/>
          </a:p>
        </p:txBody>
      </p:sp>
      <p:sp>
        <p:nvSpPr>
          <p:cNvPr id="9" name="Text Placeholder 8">
            <a:extLst>
              <a:ext uri="{FF2B5EF4-FFF2-40B4-BE49-F238E27FC236}">
                <a16:creationId xmlns:a16="http://schemas.microsoft.com/office/drawing/2014/main" id="{A7DC52E4-EE13-112F-7A75-20D1103E8E3D}"/>
              </a:ext>
            </a:extLst>
          </p:cNvPr>
          <p:cNvSpPr>
            <a:spLocks noGrp="1"/>
          </p:cNvSpPr>
          <p:nvPr>
            <p:ph type="body" sz="quarter" idx="12" hasCustomPrompt="1"/>
          </p:nvPr>
        </p:nvSpPr>
        <p:spPr>
          <a:xfrm>
            <a:off x="555625" y="5683250"/>
            <a:ext cx="11036300" cy="878915"/>
          </a:xfrm>
          <a:prstGeom prst="rect">
            <a:avLst/>
          </a:prstGeom>
        </p:spPr>
        <p:txBody>
          <a:bodyPr anchor="ctr"/>
          <a:lstStyle>
            <a:lvl1pPr marL="0" indent="0" algn="ctr">
              <a:buNone/>
              <a:defRPr sz="2000" i="1">
                <a:solidFill>
                  <a:schemeClr val="tx1">
                    <a:lumMod val="75000"/>
                    <a:lumOff val="2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caption</a:t>
            </a:r>
          </a:p>
        </p:txBody>
      </p:sp>
      <p:sp>
        <p:nvSpPr>
          <p:cNvPr id="12" name="Slide Number Placeholder 11">
            <a:extLst>
              <a:ext uri="{FF2B5EF4-FFF2-40B4-BE49-F238E27FC236}">
                <a16:creationId xmlns:a16="http://schemas.microsoft.com/office/drawing/2014/main" id="{4AA41ADF-5ADB-4478-F3AE-A908B05F64EF}"/>
              </a:ext>
            </a:extLst>
          </p:cNvPr>
          <p:cNvSpPr>
            <a:spLocks noGrp="1"/>
          </p:cNvSpPr>
          <p:nvPr>
            <p:ph type="sldNum" sz="quarter" idx="13"/>
          </p:nvPr>
        </p:nvSpPr>
        <p:spPr/>
        <p:txBody>
          <a:bodyPr/>
          <a:lstStyle/>
          <a:p>
            <a:fld id="{AE311D09-C3D9-45E8-99CE-78E12234EEAD}" type="slidenum">
              <a:rPr lang="en-US" smtClean="0"/>
              <a:pPr/>
              <a:t>‹#›</a:t>
            </a:fld>
            <a:endParaRPr lang="en-US" dirty="0"/>
          </a:p>
        </p:txBody>
      </p:sp>
    </p:spTree>
    <p:extLst>
      <p:ext uri="{BB962C8B-B14F-4D97-AF65-F5344CB8AC3E}">
        <p14:creationId xmlns:p14="http://schemas.microsoft.com/office/powerpoint/2010/main" val="285644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0350306-1A92-387D-FEA6-25A51B678C66}"/>
              </a:ext>
            </a:extLst>
          </p:cNvPr>
          <p:cNvSpPr>
            <a:spLocks noGrp="1"/>
          </p:cNvSpPr>
          <p:nvPr>
            <p:ph type="sldNum" sz="quarter" idx="4"/>
          </p:nvPr>
        </p:nvSpPr>
        <p:spPr>
          <a:xfrm>
            <a:off x="556149" y="153671"/>
            <a:ext cx="670079" cy="641281"/>
          </a:xfrm>
          <a:prstGeom prst="rect">
            <a:avLst/>
          </a:prstGeom>
        </p:spPr>
        <p:txBody>
          <a:bodyPr vert="horz" lIns="91440" tIns="45720" rIns="91440" bIns="45720" rtlCol="0" anchor="ctr"/>
          <a:lstStyle>
            <a:lvl1pPr algn="l">
              <a:defRPr sz="1200">
                <a:solidFill>
                  <a:schemeClr val="tx1">
                    <a:tint val="75000"/>
                  </a:schemeClr>
                </a:solidFill>
              </a:defRPr>
            </a:lvl1pPr>
          </a:lstStyle>
          <a:p>
            <a:fld id="{AE311D09-C3D9-45E8-99CE-78E12234EEAD}" type="slidenum">
              <a:rPr lang="en-US" smtClean="0"/>
              <a:pPr/>
              <a:t>‹#›</a:t>
            </a:fld>
            <a:endParaRPr lang="en-US" dirty="0"/>
          </a:p>
        </p:txBody>
      </p:sp>
      <p:sp>
        <p:nvSpPr>
          <p:cNvPr id="12" name="Title Placeholder 11">
            <a:extLst>
              <a:ext uri="{FF2B5EF4-FFF2-40B4-BE49-F238E27FC236}">
                <a16:creationId xmlns:a16="http://schemas.microsoft.com/office/drawing/2014/main" id="{A8C8BAA5-76D7-C8B1-7A71-D70A776A65AF}"/>
              </a:ext>
            </a:extLst>
          </p:cNvPr>
          <p:cNvSpPr>
            <a:spLocks noGrp="1"/>
          </p:cNvSpPr>
          <p:nvPr>
            <p:ph type="title"/>
          </p:nvPr>
        </p:nvSpPr>
        <p:spPr>
          <a:xfrm>
            <a:off x="878889" y="153671"/>
            <a:ext cx="10436810" cy="641281"/>
          </a:xfrm>
          <a:prstGeom prst="rect">
            <a:avLst/>
          </a:prstGeom>
        </p:spPr>
        <p:txBody>
          <a:bodyPr vert="horz" lIns="91440" tIns="45720" rIns="91440" bIns="45720" rtlCol="0" anchor="ctr">
            <a:normAutofit/>
          </a:bodyPr>
          <a:lstStyle/>
          <a:p>
            <a:r>
              <a:rPr lang="en-US" dirty="0"/>
              <a:t>1.1 Definition</a:t>
            </a:r>
          </a:p>
        </p:txBody>
      </p:sp>
      <p:pic>
        <p:nvPicPr>
          <p:cNvPr id="13" name="Picture 12">
            <a:extLst>
              <a:ext uri="{FF2B5EF4-FFF2-40B4-BE49-F238E27FC236}">
                <a16:creationId xmlns:a16="http://schemas.microsoft.com/office/drawing/2014/main" id="{19A18509-0EE4-08D3-489F-C7109F42C063}"/>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95546" y="166588"/>
            <a:ext cx="640305" cy="640305"/>
          </a:xfrm>
          <a:prstGeom prst="rect">
            <a:avLst/>
          </a:prstGeom>
        </p:spPr>
      </p:pic>
    </p:spTree>
    <p:extLst>
      <p:ext uri="{BB962C8B-B14F-4D97-AF65-F5344CB8AC3E}">
        <p14:creationId xmlns:p14="http://schemas.microsoft.com/office/powerpoint/2010/main" val="285482967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Lst>
  <p:hf hdr="0" ftr="0" dt="0"/>
  <p:txStyles>
    <p:titleStyle>
      <a:lvl1pPr algn="ctr" defTabSz="914400" rtl="0" eaLnBrk="1" latinLnBrk="0" hangingPunct="1">
        <a:lnSpc>
          <a:spcPct val="90000"/>
        </a:lnSpc>
        <a:spcBef>
          <a:spcPct val="0"/>
        </a:spcBef>
        <a:buNone/>
        <a:defRPr sz="36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44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E9B0B3-6B8D-3756-5827-8DC22A41F15E}"/>
              </a:ext>
            </a:extLst>
          </p:cNvPr>
          <p:cNvSpPr>
            <a:spLocks noGrp="1"/>
          </p:cNvSpPr>
          <p:nvPr>
            <p:ph sz="half" idx="2"/>
          </p:nvPr>
        </p:nvSpPr>
        <p:spPr/>
        <p:txBody>
          <a:bodyPr/>
          <a:lstStyle/>
          <a:p>
            <a:r>
              <a:rPr lang="en-US" dirty="0"/>
              <a:t>Say your project won’t have the QAs nailed down by the time you need to start your design work. </a:t>
            </a:r>
          </a:p>
          <a:p>
            <a:r>
              <a:rPr lang="en-US" dirty="0"/>
              <a:t>What do you do?</a:t>
            </a:r>
          </a:p>
          <a:p>
            <a:r>
              <a:rPr lang="en-US" dirty="0"/>
              <a:t>Stakeholders often have </a:t>
            </a:r>
            <a:r>
              <a:rPr lang="en-US" i="1" dirty="0"/>
              <a:t>no idea </a:t>
            </a:r>
            <a:r>
              <a:rPr lang="en-US" dirty="0"/>
              <a:t>what QAs they want in a system.</a:t>
            </a:r>
          </a:p>
          <a:p>
            <a:r>
              <a:rPr lang="en-US" dirty="0"/>
              <a:t>Experienced architects know what quality goals are realistic based on past projects.</a:t>
            </a:r>
          </a:p>
          <a:p>
            <a:r>
              <a:rPr lang="en-US" dirty="0"/>
              <a:t>Architects help stakeholders understand tradeoffs—like cost versus quality—and may even suggest better options than stakeholders expected.</a:t>
            </a:r>
          </a:p>
          <a:p>
            <a:r>
              <a:rPr lang="en-US" dirty="0"/>
              <a:t>Interviewing the relevant stakeholders is the surest way to learn what they know and need.</a:t>
            </a:r>
          </a:p>
        </p:txBody>
      </p:sp>
      <p:sp>
        <p:nvSpPr>
          <p:cNvPr id="3" name="Title 2">
            <a:extLst>
              <a:ext uri="{FF2B5EF4-FFF2-40B4-BE49-F238E27FC236}">
                <a16:creationId xmlns:a16="http://schemas.microsoft.com/office/drawing/2014/main" id="{297B5A56-DD56-38A0-E649-94735610F8AE}"/>
              </a:ext>
            </a:extLst>
          </p:cNvPr>
          <p:cNvSpPr>
            <a:spLocks noGrp="1"/>
          </p:cNvSpPr>
          <p:nvPr>
            <p:ph type="title"/>
          </p:nvPr>
        </p:nvSpPr>
        <p:spPr/>
        <p:txBody>
          <a:bodyPr/>
          <a:lstStyle/>
          <a:p>
            <a:r>
              <a:rPr lang="en-US" dirty="0"/>
              <a:t>19.2 ASRs from Interviewing Stakeholders</a:t>
            </a:r>
          </a:p>
        </p:txBody>
      </p:sp>
      <p:sp>
        <p:nvSpPr>
          <p:cNvPr id="4" name="Slide Number Placeholder 3">
            <a:extLst>
              <a:ext uri="{FF2B5EF4-FFF2-40B4-BE49-F238E27FC236}">
                <a16:creationId xmlns:a16="http://schemas.microsoft.com/office/drawing/2014/main" id="{49E357F3-38ED-7CE9-E2C0-82820F3C54E1}"/>
              </a:ext>
            </a:extLst>
          </p:cNvPr>
          <p:cNvSpPr>
            <a:spLocks noGrp="1"/>
          </p:cNvSpPr>
          <p:nvPr>
            <p:ph type="sldNum" sz="quarter" idx="10"/>
          </p:nvPr>
        </p:nvSpPr>
        <p:spPr/>
        <p:txBody>
          <a:bodyPr/>
          <a:lstStyle/>
          <a:p>
            <a:fld id="{AE311D09-C3D9-45E8-99CE-78E12234EEAD}" type="slidenum">
              <a:rPr lang="en-US" smtClean="0"/>
              <a:pPr/>
              <a:t>10</a:t>
            </a:fld>
            <a:endParaRPr lang="en-US" dirty="0"/>
          </a:p>
        </p:txBody>
      </p:sp>
    </p:spTree>
    <p:extLst>
      <p:ext uri="{BB962C8B-B14F-4D97-AF65-F5344CB8AC3E}">
        <p14:creationId xmlns:p14="http://schemas.microsoft.com/office/powerpoint/2010/main" val="169214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D72FFE-EA9B-D03D-458D-57F50401660C}"/>
              </a:ext>
            </a:extLst>
          </p:cNvPr>
          <p:cNvSpPr>
            <a:spLocks noGrp="1"/>
          </p:cNvSpPr>
          <p:nvPr>
            <p:ph sz="half" idx="2"/>
          </p:nvPr>
        </p:nvSpPr>
        <p:spPr/>
        <p:txBody>
          <a:bodyPr/>
          <a:lstStyle/>
          <a:p>
            <a:r>
              <a:rPr lang="en-US" dirty="0"/>
              <a:t>Business goals are the reason systems are built.</a:t>
            </a:r>
          </a:p>
          <a:p>
            <a:r>
              <a:rPr lang="en-US" dirty="0"/>
              <a:t>Business goals are of interest to architects because they frequently lead directly to ASRs.</a:t>
            </a:r>
          </a:p>
          <a:p>
            <a:r>
              <a:rPr lang="en-US" dirty="0"/>
              <a:t>There are three possible relationships between business goals and an architecture:</a:t>
            </a:r>
          </a:p>
          <a:p>
            <a:pPr marL="228600" indent="-457200">
              <a:buFont typeface="+mj-lt"/>
              <a:buAutoNum type="arabicPeriod"/>
            </a:pPr>
            <a:r>
              <a:rPr lang="en-US" dirty="0"/>
              <a:t>Business goals often lead to quality attribute requirements.</a:t>
            </a:r>
          </a:p>
          <a:p>
            <a:pPr marL="228600" indent="-457200">
              <a:buFont typeface="+mj-lt"/>
              <a:buAutoNum type="arabicPeriod"/>
            </a:pPr>
            <a:r>
              <a:rPr lang="en-US" dirty="0"/>
              <a:t>Business goals may affect the architecture without inducing a quality attribute requirement at all.</a:t>
            </a:r>
          </a:p>
          <a:p>
            <a:pPr lvl="1"/>
            <a:r>
              <a:rPr lang="en-US" dirty="0"/>
              <a:t>For example, the manager wants to include a database, because the organization had a database unit employing a number of highly paid technical staff who were currently unassigned.</a:t>
            </a:r>
          </a:p>
          <a:p>
            <a:pPr marL="228600" indent="-457200">
              <a:buFont typeface="+mj-lt"/>
              <a:buAutoNum type="arabicPeriod"/>
            </a:pPr>
            <a:r>
              <a:rPr lang="en-US" dirty="0"/>
              <a:t>Not all business goals lead to quality attributes.</a:t>
            </a:r>
          </a:p>
        </p:txBody>
      </p:sp>
      <p:sp>
        <p:nvSpPr>
          <p:cNvPr id="3" name="Title 2">
            <a:extLst>
              <a:ext uri="{FF2B5EF4-FFF2-40B4-BE49-F238E27FC236}">
                <a16:creationId xmlns:a16="http://schemas.microsoft.com/office/drawing/2014/main" id="{D60CF6AE-892C-7270-392B-0406163179AA}"/>
              </a:ext>
            </a:extLst>
          </p:cNvPr>
          <p:cNvSpPr>
            <a:spLocks noGrp="1"/>
          </p:cNvSpPr>
          <p:nvPr>
            <p:ph type="title"/>
          </p:nvPr>
        </p:nvSpPr>
        <p:spPr/>
        <p:txBody>
          <a:bodyPr>
            <a:normAutofit/>
          </a:bodyPr>
          <a:lstStyle/>
          <a:p>
            <a:r>
              <a:rPr lang="en-US" dirty="0"/>
              <a:t>19.3 ASRs From Business Goals</a:t>
            </a:r>
          </a:p>
        </p:txBody>
      </p:sp>
      <p:sp>
        <p:nvSpPr>
          <p:cNvPr id="4" name="Slide Number Placeholder 3">
            <a:extLst>
              <a:ext uri="{FF2B5EF4-FFF2-40B4-BE49-F238E27FC236}">
                <a16:creationId xmlns:a16="http://schemas.microsoft.com/office/drawing/2014/main" id="{D415AA41-67D8-AB56-AD2D-14BBCDB5C867}"/>
              </a:ext>
            </a:extLst>
          </p:cNvPr>
          <p:cNvSpPr>
            <a:spLocks noGrp="1"/>
          </p:cNvSpPr>
          <p:nvPr>
            <p:ph type="sldNum" sz="quarter" idx="10"/>
          </p:nvPr>
        </p:nvSpPr>
        <p:spPr/>
        <p:txBody>
          <a:bodyPr/>
          <a:lstStyle/>
          <a:p>
            <a:fld id="{AE311D09-C3D9-45E8-99CE-78E12234EEAD}" type="slidenum">
              <a:rPr lang="en-US" smtClean="0"/>
              <a:pPr/>
              <a:t>11</a:t>
            </a:fld>
            <a:endParaRPr lang="en-US" dirty="0"/>
          </a:p>
        </p:txBody>
      </p:sp>
    </p:spTree>
    <p:extLst>
      <p:ext uri="{BB962C8B-B14F-4D97-AF65-F5344CB8AC3E}">
        <p14:creationId xmlns:p14="http://schemas.microsoft.com/office/powerpoint/2010/main" val="214318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D374C5A-DF41-46FF-C628-1DB65322C6B8}"/>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t="-41740" b="-41740"/>
          <a:stretch/>
        </p:blipFill>
        <p:spPr/>
      </p:pic>
      <p:sp>
        <p:nvSpPr>
          <p:cNvPr id="3" name="Text Placeholder 2">
            <a:extLst>
              <a:ext uri="{FF2B5EF4-FFF2-40B4-BE49-F238E27FC236}">
                <a16:creationId xmlns:a16="http://schemas.microsoft.com/office/drawing/2014/main" id="{9D58E866-B4F4-A24F-D45F-26B099CC1176}"/>
              </a:ext>
            </a:extLst>
          </p:cNvPr>
          <p:cNvSpPr>
            <a:spLocks noGrp="1"/>
          </p:cNvSpPr>
          <p:nvPr>
            <p:ph type="body" sz="quarter" idx="12"/>
          </p:nvPr>
        </p:nvSpPr>
        <p:spPr/>
        <p:txBody>
          <a:bodyPr/>
          <a:lstStyle/>
          <a:p>
            <a:r>
              <a:rPr lang="en-US" dirty="0"/>
              <a:t>Some business goals may lead to quality attribute requirements, or lead directly to architectural decisions, or lead to non-architectural solutions.</a:t>
            </a:r>
          </a:p>
        </p:txBody>
      </p:sp>
      <p:sp>
        <p:nvSpPr>
          <p:cNvPr id="4" name="Slide Number Placeholder 3">
            <a:extLst>
              <a:ext uri="{FF2B5EF4-FFF2-40B4-BE49-F238E27FC236}">
                <a16:creationId xmlns:a16="http://schemas.microsoft.com/office/drawing/2014/main" id="{E8F8395D-C56D-DC81-415F-91C273815DC0}"/>
              </a:ext>
            </a:extLst>
          </p:cNvPr>
          <p:cNvSpPr>
            <a:spLocks noGrp="1"/>
          </p:cNvSpPr>
          <p:nvPr>
            <p:ph type="sldNum" sz="quarter" idx="13"/>
          </p:nvPr>
        </p:nvSpPr>
        <p:spPr/>
        <p:txBody>
          <a:bodyPr/>
          <a:lstStyle/>
          <a:p>
            <a:fld id="{AE311D09-C3D9-45E8-99CE-78E12234EEAD}" type="slidenum">
              <a:rPr lang="en-US" smtClean="0"/>
              <a:pPr/>
              <a:t>12</a:t>
            </a:fld>
            <a:endParaRPr lang="en-US" dirty="0"/>
          </a:p>
        </p:txBody>
      </p:sp>
    </p:spTree>
    <p:extLst>
      <p:ext uri="{BB962C8B-B14F-4D97-AF65-F5344CB8AC3E}">
        <p14:creationId xmlns:p14="http://schemas.microsoft.com/office/powerpoint/2010/main" val="150609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134588-EB9E-5BC1-28A9-0D637DB39D9E}"/>
              </a:ext>
            </a:extLst>
          </p:cNvPr>
          <p:cNvSpPr>
            <a:spLocks noGrp="1"/>
          </p:cNvSpPr>
          <p:nvPr>
            <p:ph sz="half" idx="2"/>
          </p:nvPr>
        </p:nvSpPr>
        <p:spPr/>
        <p:txBody>
          <a:bodyPr/>
          <a:lstStyle/>
          <a:p>
            <a:r>
              <a:rPr lang="en-US" dirty="0"/>
              <a:t>The is a stakeholder-driven session to create and sharpen quality-attribute scenarios before finalizing the architecture.</a:t>
            </a:r>
          </a:p>
          <a:p>
            <a:r>
              <a:rPr lang="en-US" dirty="0"/>
              <a:t>The </a:t>
            </a:r>
            <a:r>
              <a:rPr lang="en-US" dirty="0">
                <a:solidFill>
                  <a:schemeClr val="accent1"/>
                </a:solidFill>
              </a:rPr>
              <a:t>Quality Attribute Workshop </a:t>
            </a:r>
            <a:r>
              <a:rPr lang="en-US" dirty="0"/>
              <a:t>(QAW) is a stakeholder-driven session to create and sharpen quality-attribute scenarios before finalizing the architecture. </a:t>
            </a:r>
          </a:p>
          <a:p>
            <a:r>
              <a:rPr lang="en-US" dirty="0"/>
              <a:t>The </a:t>
            </a:r>
            <a:r>
              <a:rPr lang="en-US" dirty="0">
                <a:solidFill>
                  <a:schemeClr val="accent1"/>
                </a:solidFill>
              </a:rPr>
              <a:t>QAW</a:t>
            </a:r>
            <a:r>
              <a:rPr lang="en-US" dirty="0"/>
              <a:t> involves the following elements:</a:t>
            </a:r>
          </a:p>
          <a:p>
            <a:pPr lvl="1"/>
            <a:r>
              <a:rPr lang="en-US" dirty="0">
                <a:solidFill>
                  <a:schemeClr val="accent4">
                    <a:lumMod val="50000"/>
                  </a:schemeClr>
                </a:solidFill>
              </a:rPr>
              <a:t>Step 1: QAW Presentation and Introductions.</a:t>
            </a:r>
          </a:p>
          <a:p>
            <a:pPr lvl="2"/>
            <a:r>
              <a:rPr lang="en-US" sz="1800" dirty="0"/>
              <a:t>QAW facilitators describe the motivation for the QAW and explain each step of the method.</a:t>
            </a:r>
          </a:p>
          <a:p>
            <a:pPr lvl="1"/>
            <a:r>
              <a:rPr lang="en-US" dirty="0">
                <a:solidFill>
                  <a:schemeClr val="accent4">
                    <a:lumMod val="50000"/>
                  </a:schemeClr>
                </a:solidFill>
              </a:rPr>
              <a:t>Step 2: Business/Mission Presentation.</a:t>
            </a:r>
            <a:endParaRPr lang="en-US" dirty="0"/>
          </a:p>
          <a:p>
            <a:pPr lvl="2"/>
            <a:r>
              <a:rPr lang="en-US" sz="1800" dirty="0"/>
              <a:t>The stakeholder representing the business concerns behind the system presents the system’s business context, broad functional requirements, constraints, and known quality attribute requirements. </a:t>
            </a:r>
          </a:p>
          <a:p>
            <a:pPr lvl="2"/>
            <a:r>
              <a:rPr lang="en-US" sz="1800" dirty="0"/>
              <a:t>The quality attributes that will be refined in later steps will be derived largely from the business/mission needs presented in this step.</a:t>
            </a:r>
          </a:p>
          <a:p>
            <a:pPr marL="0" indent="0">
              <a:buNone/>
            </a:pPr>
            <a:endParaRPr lang="en-US" dirty="0"/>
          </a:p>
          <a:p>
            <a:endParaRPr lang="en-US" dirty="0"/>
          </a:p>
        </p:txBody>
      </p:sp>
      <p:sp>
        <p:nvSpPr>
          <p:cNvPr id="3" name="Title 2">
            <a:extLst>
              <a:ext uri="{FF2B5EF4-FFF2-40B4-BE49-F238E27FC236}">
                <a16:creationId xmlns:a16="http://schemas.microsoft.com/office/drawing/2014/main" id="{8276B5EA-12F9-FC2C-5912-42C805D03A12}"/>
              </a:ext>
            </a:extLst>
          </p:cNvPr>
          <p:cNvSpPr>
            <a:spLocks noGrp="1"/>
          </p:cNvSpPr>
          <p:nvPr>
            <p:ph type="title"/>
          </p:nvPr>
        </p:nvSpPr>
        <p:spPr/>
        <p:txBody>
          <a:bodyPr/>
          <a:lstStyle/>
          <a:p>
            <a:r>
              <a:rPr lang="en-US" dirty="0"/>
              <a:t>Quality Attribute Workshop</a:t>
            </a:r>
          </a:p>
        </p:txBody>
      </p:sp>
      <p:sp>
        <p:nvSpPr>
          <p:cNvPr id="4" name="Slide Number Placeholder 3">
            <a:extLst>
              <a:ext uri="{FF2B5EF4-FFF2-40B4-BE49-F238E27FC236}">
                <a16:creationId xmlns:a16="http://schemas.microsoft.com/office/drawing/2014/main" id="{83D6C042-899D-D3B1-D45A-43B633787A73}"/>
              </a:ext>
            </a:extLst>
          </p:cNvPr>
          <p:cNvSpPr>
            <a:spLocks noGrp="1"/>
          </p:cNvSpPr>
          <p:nvPr>
            <p:ph type="sldNum" sz="quarter" idx="10"/>
          </p:nvPr>
        </p:nvSpPr>
        <p:spPr/>
        <p:txBody>
          <a:bodyPr/>
          <a:lstStyle/>
          <a:p>
            <a:fld id="{AE311D09-C3D9-45E8-99CE-78E12234EEAD}" type="slidenum">
              <a:rPr lang="en-US" smtClean="0"/>
              <a:pPr/>
              <a:t>13</a:t>
            </a:fld>
            <a:endParaRPr lang="en-US" dirty="0"/>
          </a:p>
        </p:txBody>
      </p:sp>
    </p:spTree>
    <p:extLst>
      <p:ext uri="{BB962C8B-B14F-4D97-AF65-F5344CB8AC3E}">
        <p14:creationId xmlns:p14="http://schemas.microsoft.com/office/powerpoint/2010/main" val="315730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98DBF6-281D-5559-A90B-7947CB223DB0}"/>
              </a:ext>
            </a:extLst>
          </p:cNvPr>
          <p:cNvSpPr>
            <a:spLocks noGrp="1"/>
          </p:cNvSpPr>
          <p:nvPr>
            <p:ph sz="half" idx="2"/>
          </p:nvPr>
        </p:nvSpPr>
        <p:spPr>
          <a:xfrm>
            <a:off x="588977" y="1015164"/>
            <a:ext cx="11058526" cy="5676247"/>
          </a:xfrm>
        </p:spPr>
        <p:txBody>
          <a:bodyPr/>
          <a:lstStyle/>
          <a:p>
            <a:pPr lvl="1"/>
            <a:r>
              <a:rPr lang="en-US" dirty="0">
                <a:solidFill>
                  <a:schemeClr val="accent4">
                    <a:lumMod val="50000"/>
                  </a:schemeClr>
                </a:solidFill>
              </a:rPr>
              <a:t>Step 3: Architectural Plan Presentation.</a:t>
            </a:r>
          </a:p>
          <a:p>
            <a:pPr lvl="2"/>
            <a:r>
              <a:rPr lang="en-US" dirty="0"/>
              <a:t>The architect will present the system architectural plans as they stand. </a:t>
            </a:r>
          </a:p>
          <a:p>
            <a:pPr lvl="2"/>
            <a:r>
              <a:rPr lang="en-US" dirty="0"/>
              <a:t>This lets stakeholders know the current architectural thinking, to the extent that it exists.</a:t>
            </a:r>
          </a:p>
          <a:p>
            <a:pPr lvl="1"/>
            <a:r>
              <a:rPr lang="en-US" dirty="0">
                <a:solidFill>
                  <a:schemeClr val="accent4">
                    <a:lumMod val="50000"/>
                  </a:schemeClr>
                </a:solidFill>
              </a:rPr>
              <a:t>Step 4: Identification of Architectural Drivers.</a:t>
            </a:r>
          </a:p>
          <a:p>
            <a:pPr lvl="2"/>
            <a:r>
              <a:rPr lang="en-US" dirty="0"/>
              <a:t>The facilitators will share their list of key architectural drivers that they assembled during Steps 2 and 3, and ask the stakeholders for clarifications, additions, deletions, and corrections. </a:t>
            </a:r>
          </a:p>
          <a:p>
            <a:pPr lvl="2"/>
            <a:r>
              <a:rPr lang="en-US" dirty="0"/>
              <a:t>The idea is to reach a consensus on a distilled list of architectural drivers that includes overall requirements, business drivers, constraints, and quality attributes. </a:t>
            </a:r>
          </a:p>
          <a:p>
            <a:pPr lvl="1"/>
            <a:r>
              <a:rPr lang="en-US" dirty="0">
                <a:solidFill>
                  <a:schemeClr val="accent4">
                    <a:lumMod val="50000"/>
                  </a:schemeClr>
                </a:solidFill>
              </a:rPr>
              <a:t>Step 5: Scenario Brainstorming. </a:t>
            </a:r>
          </a:p>
          <a:p>
            <a:pPr lvl="2"/>
            <a:r>
              <a:rPr lang="en-US" dirty="0"/>
              <a:t>Each stakeholder expresses a scenario representing his or her concerns with respect to the system. </a:t>
            </a:r>
          </a:p>
          <a:p>
            <a:pPr lvl="2"/>
            <a:r>
              <a:rPr lang="en-US" dirty="0"/>
              <a:t>Facilitators ensure that each scenario has an explicit stimulus and response. </a:t>
            </a:r>
          </a:p>
          <a:p>
            <a:pPr lvl="2"/>
            <a:r>
              <a:rPr lang="en-US" dirty="0"/>
              <a:t>The facilitators ensure that at least one representative scenario exists for each architectural driver listed in Step 4.</a:t>
            </a:r>
          </a:p>
          <a:p>
            <a:pPr lvl="1"/>
            <a:endParaRPr lang="en-US" dirty="0"/>
          </a:p>
        </p:txBody>
      </p:sp>
      <p:sp>
        <p:nvSpPr>
          <p:cNvPr id="7" name="Title 6">
            <a:extLst>
              <a:ext uri="{FF2B5EF4-FFF2-40B4-BE49-F238E27FC236}">
                <a16:creationId xmlns:a16="http://schemas.microsoft.com/office/drawing/2014/main" id="{C56B8F85-9B93-B0E3-0E49-5478EB2F5044}"/>
              </a:ext>
            </a:extLst>
          </p:cNvPr>
          <p:cNvSpPr>
            <a:spLocks noGrp="1"/>
          </p:cNvSpPr>
          <p:nvPr>
            <p:ph type="title"/>
          </p:nvPr>
        </p:nvSpPr>
        <p:spPr/>
        <p:txBody>
          <a:bodyPr/>
          <a:lstStyle/>
          <a:p>
            <a:r>
              <a:rPr lang="en-US" dirty="0"/>
              <a:t>Quality Attribute Workshop</a:t>
            </a:r>
          </a:p>
        </p:txBody>
      </p:sp>
      <p:sp>
        <p:nvSpPr>
          <p:cNvPr id="4" name="Slide Number Placeholder 3">
            <a:extLst>
              <a:ext uri="{FF2B5EF4-FFF2-40B4-BE49-F238E27FC236}">
                <a16:creationId xmlns:a16="http://schemas.microsoft.com/office/drawing/2014/main" id="{8E1CBBE6-8806-6A1D-CB05-2B326425F535}"/>
              </a:ext>
            </a:extLst>
          </p:cNvPr>
          <p:cNvSpPr>
            <a:spLocks noGrp="1"/>
          </p:cNvSpPr>
          <p:nvPr>
            <p:ph type="sldNum" sz="quarter" idx="10"/>
          </p:nvPr>
        </p:nvSpPr>
        <p:spPr>
          <a:xfrm>
            <a:off x="556149" y="153671"/>
            <a:ext cx="670079" cy="641281"/>
          </a:xfrm>
        </p:spPr>
        <p:txBody>
          <a:bodyPr/>
          <a:lstStyle/>
          <a:p>
            <a:fld id="{AE311D09-C3D9-45E8-99CE-78E12234EEAD}" type="slidenum">
              <a:rPr lang="en-US" smtClean="0"/>
              <a:pPr/>
              <a:t>14</a:t>
            </a:fld>
            <a:endParaRPr lang="en-US" dirty="0"/>
          </a:p>
        </p:txBody>
      </p:sp>
    </p:spTree>
    <p:extLst>
      <p:ext uri="{BB962C8B-B14F-4D97-AF65-F5344CB8AC3E}">
        <p14:creationId xmlns:p14="http://schemas.microsoft.com/office/powerpoint/2010/main" val="332905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12E38F-C3A0-EA9B-AA6C-4C44E09D008F}"/>
              </a:ext>
            </a:extLst>
          </p:cNvPr>
          <p:cNvSpPr>
            <a:spLocks noGrp="1"/>
          </p:cNvSpPr>
          <p:nvPr>
            <p:ph sz="half" idx="2"/>
          </p:nvPr>
        </p:nvSpPr>
        <p:spPr>
          <a:xfrm>
            <a:off x="588977" y="1015164"/>
            <a:ext cx="11058526" cy="5676247"/>
          </a:xfrm>
        </p:spPr>
        <p:txBody>
          <a:bodyPr/>
          <a:lstStyle/>
          <a:p>
            <a:pPr lvl="1"/>
            <a:r>
              <a:rPr lang="en-US" dirty="0">
                <a:solidFill>
                  <a:schemeClr val="accent4">
                    <a:lumMod val="50000"/>
                  </a:schemeClr>
                </a:solidFill>
              </a:rPr>
              <a:t>Step 6: Scenario Consolidation. </a:t>
            </a:r>
          </a:p>
          <a:p>
            <a:pPr lvl="2"/>
            <a:r>
              <a:rPr lang="en-US" dirty="0"/>
              <a:t>Similar scenarios are consolidated where reasonable. </a:t>
            </a:r>
          </a:p>
          <a:p>
            <a:pPr lvl="2"/>
            <a:r>
              <a:rPr lang="en-US" dirty="0"/>
              <a:t>Consolidation helps to prevent votes from being spread across several scenarios that are expressing the same concern. </a:t>
            </a:r>
          </a:p>
          <a:p>
            <a:pPr lvl="1"/>
            <a:r>
              <a:rPr lang="en-US" dirty="0">
                <a:solidFill>
                  <a:schemeClr val="accent4">
                    <a:lumMod val="50000"/>
                  </a:schemeClr>
                </a:solidFill>
              </a:rPr>
              <a:t>Step 7: Scenario Prioritization. </a:t>
            </a:r>
          </a:p>
          <a:p>
            <a:pPr lvl="2"/>
            <a:r>
              <a:rPr lang="en-US" dirty="0"/>
              <a:t>Prioritization of the scenarios is accomplished by allocating each stakeholder a number of votes equal to 30 percent of the total number of scenarios</a:t>
            </a:r>
          </a:p>
          <a:p>
            <a:pPr lvl="1"/>
            <a:r>
              <a:rPr lang="en-US" dirty="0">
                <a:solidFill>
                  <a:schemeClr val="accent4">
                    <a:lumMod val="50000"/>
                  </a:schemeClr>
                </a:solidFill>
              </a:rPr>
              <a:t>Step 8: Scenario Refinement. </a:t>
            </a:r>
          </a:p>
          <a:p>
            <a:pPr lvl="2"/>
            <a:r>
              <a:rPr lang="en-US" dirty="0"/>
              <a:t>The top scenarios are refined and elaborated. </a:t>
            </a:r>
          </a:p>
          <a:p>
            <a:pPr lvl="2"/>
            <a:r>
              <a:rPr lang="en-US" dirty="0"/>
              <a:t>Facilitators help the stakeholders put the scenarios in the six-part scenario form of source-stimulus-artifact-environment-response-response measure. </a:t>
            </a:r>
          </a:p>
          <a:p>
            <a:endParaRPr lang="en-US" dirty="0"/>
          </a:p>
        </p:txBody>
      </p:sp>
      <p:sp>
        <p:nvSpPr>
          <p:cNvPr id="7" name="Title 6">
            <a:extLst>
              <a:ext uri="{FF2B5EF4-FFF2-40B4-BE49-F238E27FC236}">
                <a16:creationId xmlns:a16="http://schemas.microsoft.com/office/drawing/2014/main" id="{B7F8EA2B-3F6B-0DBE-3E7A-8C0901C08919}"/>
              </a:ext>
            </a:extLst>
          </p:cNvPr>
          <p:cNvSpPr>
            <a:spLocks noGrp="1"/>
          </p:cNvSpPr>
          <p:nvPr>
            <p:ph type="title"/>
          </p:nvPr>
        </p:nvSpPr>
        <p:spPr/>
        <p:txBody>
          <a:bodyPr/>
          <a:lstStyle/>
          <a:p>
            <a:r>
              <a:rPr lang="en-US" dirty="0"/>
              <a:t>Quality Attribute Workshop</a:t>
            </a:r>
          </a:p>
        </p:txBody>
      </p:sp>
      <p:sp>
        <p:nvSpPr>
          <p:cNvPr id="4" name="Slide Number Placeholder 3">
            <a:extLst>
              <a:ext uri="{FF2B5EF4-FFF2-40B4-BE49-F238E27FC236}">
                <a16:creationId xmlns:a16="http://schemas.microsoft.com/office/drawing/2014/main" id="{4B131E44-B6EF-81BA-8277-0A7C8DAD7118}"/>
              </a:ext>
            </a:extLst>
          </p:cNvPr>
          <p:cNvSpPr>
            <a:spLocks noGrp="1"/>
          </p:cNvSpPr>
          <p:nvPr>
            <p:ph type="sldNum" sz="quarter" idx="10"/>
          </p:nvPr>
        </p:nvSpPr>
        <p:spPr>
          <a:xfrm>
            <a:off x="556149" y="153671"/>
            <a:ext cx="670079" cy="641281"/>
          </a:xfrm>
        </p:spPr>
        <p:txBody>
          <a:bodyPr/>
          <a:lstStyle/>
          <a:p>
            <a:fld id="{AE311D09-C3D9-45E8-99CE-78E12234EEAD}" type="slidenum">
              <a:rPr lang="en-US" smtClean="0"/>
              <a:pPr/>
              <a:t>15</a:t>
            </a:fld>
            <a:endParaRPr lang="en-US" dirty="0"/>
          </a:p>
        </p:txBody>
      </p:sp>
    </p:spTree>
    <p:extLst>
      <p:ext uri="{BB962C8B-B14F-4D97-AF65-F5344CB8AC3E}">
        <p14:creationId xmlns:p14="http://schemas.microsoft.com/office/powerpoint/2010/main" val="400304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C3C5F0-F6EE-1966-183C-7953ECF7A17D}"/>
              </a:ext>
            </a:extLst>
          </p:cNvPr>
          <p:cNvSpPr>
            <a:spLocks noGrp="1"/>
          </p:cNvSpPr>
          <p:nvPr>
            <p:ph sz="half" idx="2"/>
          </p:nvPr>
        </p:nvSpPr>
        <p:spPr/>
        <p:txBody>
          <a:bodyPr/>
          <a:lstStyle/>
          <a:p>
            <a:r>
              <a:rPr lang="en-US" dirty="0"/>
              <a:t>Architects often become aware of an organization’s business and business goals via </a:t>
            </a:r>
            <a:r>
              <a:rPr lang="en-US" dirty="0">
                <a:solidFill>
                  <a:schemeClr val="accent1"/>
                </a:solidFill>
              </a:rPr>
              <a:t>osmosis</a:t>
            </a:r>
            <a:r>
              <a:rPr lang="en-US" dirty="0"/>
              <a:t>—working, listening, talking, and soaking up the goals that are at work in an organization.</a:t>
            </a:r>
          </a:p>
          <a:p>
            <a:r>
              <a:rPr lang="en-US" dirty="0"/>
              <a:t>More systematic ways of determining such goals are both possible and desirable.</a:t>
            </a:r>
          </a:p>
          <a:p>
            <a:r>
              <a:rPr lang="en-US" dirty="0"/>
              <a:t>It is worthwhile to capture business goals explicitly, because they often imply ASRs that would otherwise go undetected until it is too late or too expensive to address them.</a:t>
            </a:r>
          </a:p>
          <a:p>
            <a:r>
              <a:rPr lang="en-US" dirty="0"/>
              <a:t>One way to do this is to employ the </a:t>
            </a:r>
            <a:r>
              <a:rPr lang="en-US" dirty="0">
                <a:solidFill>
                  <a:schemeClr val="accent1"/>
                </a:solidFill>
              </a:rPr>
              <a:t>PALM</a:t>
            </a:r>
            <a:r>
              <a:rPr lang="en-US" dirty="0"/>
              <a:t> method, which entails holding a workshop with the architect and key business stakeholders.</a:t>
            </a:r>
          </a:p>
          <a:p>
            <a:r>
              <a:rPr lang="en-US" dirty="0"/>
              <a:t>PALM consists of these steps</a:t>
            </a:r>
          </a:p>
          <a:p>
            <a:pPr lvl="1"/>
            <a:r>
              <a:rPr lang="en-US" dirty="0">
                <a:solidFill>
                  <a:schemeClr val="accent4">
                    <a:lumMod val="50000"/>
                  </a:schemeClr>
                </a:solidFill>
              </a:rPr>
              <a:t>Step 1: Business goals elicitation.</a:t>
            </a:r>
          </a:p>
          <a:p>
            <a:pPr lvl="2"/>
            <a:r>
              <a:rPr lang="en-US" dirty="0"/>
              <a:t>Using the categories given later in this section to guide the discussion, capture from stakeholders the set of important business goals for this system.</a:t>
            </a:r>
          </a:p>
          <a:p>
            <a:pPr lvl="1" indent="0">
              <a:buNone/>
            </a:pPr>
            <a:endParaRPr lang="en-US" dirty="0"/>
          </a:p>
        </p:txBody>
      </p:sp>
      <p:sp>
        <p:nvSpPr>
          <p:cNvPr id="3" name="Title 2">
            <a:extLst>
              <a:ext uri="{FF2B5EF4-FFF2-40B4-BE49-F238E27FC236}">
                <a16:creationId xmlns:a16="http://schemas.microsoft.com/office/drawing/2014/main" id="{5E571760-8D24-A9A5-82F5-42A12FE4F6CB}"/>
              </a:ext>
            </a:extLst>
          </p:cNvPr>
          <p:cNvSpPr>
            <a:spLocks noGrp="1"/>
          </p:cNvSpPr>
          <p:nvPr>
            <p:ph type="title"/>
          </p:nvPr>
        </p:nvSpPr>
        <p:spPr/>
        <p:txBody>
          <a:bodyPr/>
          <a:lstStyle/>
          <a:p>
            <a:r>
              <a:rPr lang="en-US" dirty="0"/>
              <a:t>19.3 ASRs From Business Goals</a:t>
            </a:r>
          </a:p>
        </p:txBody>
      </p:sp>
      <p:sp>
        <p:nvSpPr>
          <p:cNvPr id="4" name="Slide Number Placeholder 3">
            <a:extLst>
              <a:ext uri="{FF2B5EF4-FFF2-40B4-BE49-F238E27FC236}">
                <a16:creationId xmlns:a16="http://schemas.microsoft.com/office/drawing/2014/main" id="{7CDF4EBF-35FE-CB5E-8C2B-2566CF9A9F38}"/>
              </a:ext>
            </a:extLst>
          </p:cNvPr>
          <p:cNvSpPr>
            <a:spLocks noGrp="1"/>
          </p:cNvSpPr>
          <p:nvPr>
            <p:ph type="sldNum" sz="quarter" idx="10"/>
          </p:nvPr>
        </p:nvSpPr>
        <p:spPr/>
        <p:txBody>
          <a:bodyPr/>
          <a:lstStyle/>
          <a:p>
            <a:fld id="{AE311D09-C3D9-45E8-99CE-78E12234EEAD}" type="slidenum">
              <a:rPr lang="en-US" smtClean="0"/>
              <a:pPr/>
              <a:t>16</a:t>
            </a:fld>
            <a:endParaRPr lang="en-US" dirty="0"/>
          </a:p>
        </p:txBody>
      </p:sp>
    </p:spTree>
    <p:extLst>
      <p:ext uri="{BB962C8B-B14F-4D97-AF65-F5344CB8AC3E}">
        <p14:creationId xmlns:p14="http://schemas.microsoft.com/office/powerpoint/2010/main" val="1924475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5273C9-BBFE-188E-DF0B-550AA3A8423C}"/>
              </a:ext>
            </a:extLst>
          </p:cNvPr>
          <p:cNvSpPr>
            <a:spLocks noGrp="1"/>
          </p:cNvSpPr>
          <p:nvPr>
            <p:ph sz="half" idx="2"/>
          </p:nvPr>
        </p:nvSpPr>
        <p:spPr/>
        <p:txBody>
          <a:bodyPr/>
          <a:lstStyle/>
          <a:p>
            <a:pPr lvl="1"/>
            <a:r>
              <a:rPr lang="en-US" dirty="0">
                <a:solidFill>
                  <a:schemeClr val="accent4">
                    <a:lumMod val="50000"/>
                  </a:schemeClr>
                </a:solidFill>
              </a:rPr>
              <a:t>Step 2: Identify potential QAs from business goals.</a:t>
            </a:r>
          </a:p>
          <a:p>
            <a:pPr lvl="2"/>
            <a:r>
              <a:rPr lang="en-US" dirty="0"/>
              <a:t>For each important business goal scenario, have the participants describe a QA and response measure value that would help achieve the goal.</a:t>
            </a:r>
            <a:endParaRPr lang="en-US" dirty="0">
              <a:solidFill>
                <a:schemeClr val="accent4">
                  <a:lumMod val="50000"/>
                </a:schemeClr>
              </a:solidFill>
            </a:endParaRPr>
          </a:p>
          <a:p>
            <a:r>
              <a:rPr lang="en-US" dirty="0"/>
              <a:t>Using of categories for asking the stakeholders about business goals in each category, some assurance of coverage is gained.</a:t>
            </a:r>
          </a:p>
          <a:p>
            <a:pPr lvl="1"/>
            <a:r>
              <a:rPr lang="en-US" dirty="0"/>
              <a:t>Growth and continuity of the organization</a:t>
            </a:r>
          </a:p>
          <a:p>
            <a:pPr lvl="1"/>
            <a:r>
              <a:rPr lang="en-US" dirty="0"/>
              <a:t>Meeting financial objectives</a:t>
            </a:r>
          </a:p>
          <a:p>
            <a:pPr lvl="1"/>
            <a:r>
              <a:rPr lang="en-US" dirty="0"/>
              <a:t>Meeting personal objectives</a:t>
            </a:r>
          </a:p>
          <a:p>
            <a:pPr lvl="1"/>
            <a:r>
              <a:rPr lang="en-US" dirty="0"/>
              <a:t>Meeting responsibility to the employees</a:t>
            </a:r>
          </a:p>
          <a:p>
            <a:pPr lvl="1"/>
            <a:r>
              <a:rPr lang="en-US" dirty="0"/>
              <a:t>Meeting responsibility to society</a:t>
            </a:r>
          </a:p>
          <a:p>
            <a:pPr lvl="1"/>
            <a:r>
              <a:rPr lang="en-US" dirty="0"/>
              <a:t>Meeting responsibility to the state</a:t>
            </a:r>
          </a:p>
          <a:p>
            <a:pPr lvl="1"/>
            <a:r>
              <a:rPr lang="en-US" dirty="0"/>
              <a:t>Meeting responsibility to the shareholders</a:t>
            </a:r>
          </a:p>
          <a:p>
            <a:pPr lvl="1"/>
            <a:r>
              <a:rPr lang="en-US" dirty="0"/>
              <a:t>…</a:t>
            </a:r>
          </a:p>
        </p:txBody>
      </p:sp>
      <p:sp>
        <p:nvSpPr>
          <p:cNvPr id="3" name="Title 2">
            <a:extLst>
              <a:ext uri="{FF2B5EF4-FFF2-40B4-BE49-F238E27FC236}">
                <a16:creationId xmlns:a16="http://schemas.microsoft.com/office/drawing/2014/main" id="{9838E1F2-D5AA-D40B-C86D-4B23A493766D}"/>
              </a:ext>
            </a:extLst>
          </p:cNvPr>
          <p:cNvSpPr>
            <a:spLocks noGrp="1"/>
          </p:cNvSpPr>
          <p:nvPr>
            <p:ph type="title"/>
          </p:nvPr>
        </p:nvSpPr>
        <p:spPr/>
        <p:txBody>
          <a:bodyPr/>
          <a:lstStyle/>
          <a:p>
            <a:r>
              <a:rPr lang="en-US" dirty="0"/>
              <a:t>19.3 ASRs From Business Goals</a:t>
            </a:r>
          </a:p>
        </p:txBody>
      </p:sp>
      <p:sp>
        <p:nvSpPr>
          <p:cNvPr id="4" name="Slide Number Placeholder 3">
            <a:extLst>
              <a:ext uri="{FF2B5EF4-FFF2-40B4-BE49-F238E27FC236}">
                <a16:creationId xmlns:a16="http://schemas.microsoft.com/office/drawing/2014/main" id="{DC78484B-E629-602F-1257-2DC8031A0AFD}"/>
              </a:ext>
            </a:extLst>
          </p:cNvPr>
          <p:cNvSpPr>
            <a:spLocks noGrp="1"/>
          </p:cNvSpPr>
          <p:nvPr>
            <p:ph type="sldNum" sz="quarter" idx="10"/>
          </p:nvPr>
        </p:nvSpPr>
        <p:spPr/>
        <p:txBody>
          <a:bodyPr/>
          <a:lstStyle/>
          <a:p>
            <a:fld id="{AE311D09-C3D9-45E8-99CE-78E12234EEAD}" type="slidenum">
              <a:rPr lang="en-US" smtClean="0"/>
              <a:pPr/>
              <a:t>17</a:t>
            </a:fld>
            <a:endParaRPr lang="en-US" dirty="0"/>
          </a:p>
        </p:txBody>
      </p:sp>
    </p:spTree>
    <p:extLst>
      <p:ext uri="{BB962C8B-B14F-4D97-AF65-F5344CB8AC3E}">
        <p14:creationId xmlns:p14="http://schemas.microsoft.com/office/powerpoint/2010/main" val="1377699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8F7037-2926-54BD-9FB8-984E5EABB6B8}"/>
              </a:ext>
            </a:extLst>
          </p:cNvPr>
          <p:cNvSpPr>
            <a:spLocks noGrp="1"/>
          </p:cNvSpPr>
          <p:nvPr>
            <p:ph sz="half" idx="2"/>
          </p:nvPr>
        </p:nvSpPr>
        <p:spPr/>
        <p:txBody>
          <a:bodyPr/>
          <a:lstStyle/>
          <a:p>
            <a:r>
              <a:rPr lang="en-US" dirty="0"/>
              <a:t>Architects can use a construct called a </a:t>
            </a:r>
            <a:r>
              <a:rPr lang="en-US" dirty="0">
                <a:solidFill>
                  <a:schemeClr val="accent1"/>
                </a:solidFill>
              </a:rPr>
              <a:t>utility tree</a:t>
            </a:r>
            <a:r>
              <a:rPr lang="en-US" dirty="0"/>
              <a:t> when the stakeholders are not available.</a:t>
            </a:r>
          </a:p>
          <a:p>
            <a:pPr lvl="1"/>
            <a:r>
              <a:rPr lang="en-US" dirty="0"/>
              <a:t>Of course, the real world, it is often the case that you do not have access to stakeholders when you need them.</a:t>
            </a:r>
          </a:p>
          <a:p>
            <a:r>
              <a:rPr lang="en-US" dirty="0"/>
              <a:t>A utility tree begins with the word </a:t>
            </a:r>
            <a:r>
              <a:rPr lang="en-US" dirty="0">
                <a:solidFill>
                  <a:schemeClr val="accent1"/>
                </a:solidFill>
              </a:rPr>
              <a:t>Utility</a:t>
            </a:r>
            <a:r>
              <a:rPr lang="en-US" dirty="0"/>
              <a:t> as the root node. Utility is an expression of the overall </a:t>
            </a:r>
            <a:r>
              <a:rPr lang="en-US" dirty="0">
                <a:solidFill>
                  <a:schemeClr val="accent1"/>
                </a:solidFill>
              </a:rPr>
              <a:t>goodness</a:t>
            </a:r>
            <a:r>
              <a:rPr lang="en-US" dirty="0"/>
              <a:t> of the system.</a:t>
            </a:r>
          </a:p>
          <a:p>
            <a:pPr lvl="1"/>
            <a:r>
              <a:rPr lang="en-US" dirty="0"/>
              <a:t>You then elaborate on this root node by listing the major QAs that the system is required to exhibit.</a:t>
            </a:r>
          </a:p>
          <a:p>
            <a:pPr lvl="1"/>
            <a:r>
              <a:rPr lang="en-US" dirty="0"/>
              <a:t>Under each QA, record specific refinements of that QA. For example, performance might be decomposed into “data latency” and “transaction throughput” or, alternatively, “user wait time” and “time to refresh web page”.</a:t>
            </a:r>
          </a:p>
          <a:p>
            <a:pPr lvl="1"/>
            <a:r>
              <a:rPr lang="en-US" dirty="0"/>
              <a:t>Under each refinement, you can then record the specific ASRs, expressed as QA scenarios.</a:t>
            </a:r>
          </a:p>
        </p:txBody>
      </p:sp>
      <p:sp>
        <p:nvSpPr>
          <p:cNvPr id="3" name="Title 2">
            <a:extLst>
              <a:ext uri="{FF2B5EF4-FFF2-40B4-BE49-F238E27FC236}">
                <a16:creationId xmlns:a16="http://schemas.microsoft.com/office/drawing/2014/main" id="{99EA9F47-17D6-2E2D-6AD2-6A7275C0DB8B}"/>
              </a:ext>
            </a:extLst>
          </p:cNvPr>
          <p:cNvSpPr>
            <a:spLocks noGrp="1"/>
          </p:cNvSpPr>
          <p:nvPr>
            <p:ph type="title"/>
          </p:nvPr>
        </p:nvSpPr>
        <p:spPr/>
        <p:txBody>
          <a:bodyPr/>
          <a:lstStyle/>
          <a:p>
            <a:r>
              <a:rPr lang="en-US" dirty="0"/>
              <a:t>19.4 ASRs From Utility Tree</a:t>
            </a:r>
          </a:p>
        </p:txBody>
      </p:sp>
      <p:sp>
        <p:nvSpPr>
          <p:cNvPr id="4" name="Slide Number Placeholder 3">
            <a:extLst>
              <a:ext uri="{FF2B5EF4-FFF2-40B4-BE49-F238E27FC236}">
                <a16:creationId xmlns:a16="http://schemas.microsoft.com/office/drawing/2014/main" id="{AEF39BC4-452D-49B2-0461-273F15AD2731}"/>
              </a:ext>
            </a:extLst>
          </p:cNvPr>
          <p:cNvSpPr>
            <a:spLocks noGrp="1"/>
          </p:cNvSpPr>
          <p:nvPr>
            <p:ph type="sldNum" sz="quarter" idx="10"/>
          </p:nvPr>
        </p:nvSpPr>
        <p:spPr/>
        <p:txBody>
          <a:bodyPr/>
          <a:lstStyle/>
          <a:p>
            <a:fld id="{AE311D09-C3D9-45E8-99CE-78E12234EEAD}" type="slidenum">
              <a:rPr lang="en-US" smtClean="0"/>
              <a:pPr/>
              <a:t>18</a:t>
            </a:fld>
            <a:endParaRPr lang="en-US" dirty="0"/>
          </a:p>
        </p:txBody>
      </p:sp>
    </p:spTree>
    <p:extLst>
      <p:ext uri="{BB962C8B-B14F-4D97-AF65-F5344CB8AC3E}">
        <p14:creationId xmlns:p14="http://schemas.microsoft.com/office/powerpoint/2010/main" val="117705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13D1AD-93D5-5E30-0BAD-90458C673CBC}"/>
              </a:ext>
            </a:extLst>
          </p:cNvPr>
          <p:cNvSpPr>
            <a:spLocks noGrp="1"/>
          </p:cNvSpPr>
          <p:nvPr>
            <p:ph sz="half" idx="2"/>
          </p:nvPr>
        </p:nvSpPr>
        <p:spPr/>
        <p:txBody>
          <a:bodyPr/>
          <a:lstStyle/>
          <a:p>
            <a:pPr lvl="1"/>
            <a:r>
              <a:rPr lang="en-US" dirty="0"/>
              <a:t>Once the ASRs are recorded as scenarios and placed at the leaves of the tree, you can evaluate these scenarios against two criteria:</a:t>
            </a:r>
          </a:p>
          <a:p>
            <a:pPr lvl="2"/>
            <a:r>
              <a:rPr lang="en-US" dirty="0"/>
              <a:t>the business value of the candidate scenario </a:t>
            </a:r>
          </a:p>
          <a:p>
            <a:pPr lvl="2"/>
            <a:r>
              <a:rPr lang="en-US" dirty="0"/>
              <a:t>the technical risk of achieving it</a:t>
            </a:r>
          </a:p>
          <a:p>
            <a:pPr lvl="1"/>
            <a:r>
              <a:rPr lang="en-US" dirty="0"/>
              <a:t>You can use any scale you like, but we find that a simple “</a:t>
            </a:r>
            <a:r>
              <a:rPr lang="en-US" dirty="0">
                <a:solidFill>
                  <a:schemeClr val="accent1"/>
                </a:solidFill>
              </a:rPr>
              <a:t>H</a:t>
            </a:r>
            <a:r>
              <a:rPr lang="en-US" dirty="0"/>
              <a:t>” (high), “</a:t>
            </a:r>
            <a:r>
              <a:rPr lang="en-US" dirty="0">
                <a:solidFill>
                  <a:schemeClr val="accent1"/>
                </a:solidFill>
              </a:rPr>
              <a:t>M</a:t>
            </a:r>
            <a:r>
              <a:rPr lang="en-US" dirty="0"/>
              <a:t>” (medium), and “</a:t>
            </a:r>
            <a:r>
              <a:rPr lang="en-US" dirty="0">
                <a:solidFill>
                  <a:schemeClr val="accent1"/>
                </a:solidFill>
              </a:rPr>
              <a:t>L</a:t>
            </a:r>
            <a:r>
              <a:rPr lang="en-US" dirty="0"/>
              <a:t>” (low) scoring system suffices for each criterion.</a:t>
            </a:r>
          </a:p>
          <a:p>
            <a:pPr lvl="1"/>
            <a:r>
              <a:rPr lang="en-US" dirty="0"/>
              <a:t>For business value</a:t>
            </a:r>
          </a:p>
          <a:p>
            <a:pPr lvl="2"/>
            <a:r>
              <a:rPr lang="en-US" dirty="0">
                <a:solidFill>
                  <a:schemeClr val="accent1"/>
                </a:solidFill>
              </a:rPr>
              <a:t>high</a:t>
            </a:r>
            <a:r>
              <a:rPr lang="en-US" dirty="0"/>
              <a:t> designates a must-have requirement</a:t>
            </a:r>
          </a:p>
          <a:p>
            <a:pPr lvl="2"/>
            <a:r>
              <a:rPr lang="en-US" dirty="0">
                <a:solidFill>
                  <a:schemeClr val="accent1"/>
                </a:solidFill>
              </a:rPr>
              <a:t>medium</a:t>
            </a:r>
            <a:r>
              <a:rPr lang="en-US" dirty="0"/>
              <a:t> means the requirement is important but would not lead to project failure were it omitted,</a:t>
            </a:r>
          </a:p>
          <a:p>
            <a:pPr lvl="2"/>
            <a:r>
              <a:rPr lang="en-US" dirty="0">
                <a:solidFill>
                  <a:schemeClr val="accent1"/>
                </a:solidFill>
              </a:rPr>
              <a:t>low</a:t>
            </a:r>
            <a:r>
              <a:rPr lang="en-US" dirty="0"/>
              <a:t> describes a nice requirement to meet but not something worth much effort.</a:t>
            </a:r>
          </a:p>
          <a:p>
            <a:pPr lvl="1"/>
            <a:r>
              <a:rPr lang="en-US" dirty="0"/>
              <a:t>For technical risk,</a:t>
            </a:r>
          </a:p>
          <a:p>
            <a:pPr lvl="2"/>
            <a:r>
              <a:rPr lang="en-US" dirty="0">
                <a:solidFill>
                  <a:schemeClr val="accent1"/>
                </a:solidFill>
              </a:rPr>
              <a:t>high</a:t>
            </a:r>
            <a:r>
              <a:rPr lang="en-US" dirty="0"/>
              <a:t> means that meeting this ASR is keeping you awake at night</a:t>
            </a:r>
          </a:p>
          <a:p>
            <a:pPr lvl="2"/>
            <a:r>
              <a:rPr lang="en-US" dirty="0">
                <a:solidFill>
                  <a:schemeClr val="accent1"/>
                </a:solidFill>
              </a:rPr>
              <a:t>medium</a:t>
            </a:r>
            <a:r>
              <a:rPr lang="en-US" dirty="0"/>
              <a:t> means meeting this ASR is concerning but does not carry a high risk </a:t>
            </a:r>
          </a:p>
          <a:p>
            <a:pPr lvl="2"/>
            <a:r>
              <a:rPr lang="en-US" dirty="0">
                <a:solidFill>
                  <a:schemeClr val="accent1"/>
                </a:solidFill>
              </a:rPr>
              <a:t>low</a:t>
            </a:r>
            <a:r>
              <a:rPr lang="en-US" dirty="0"/>
              <a:t> means that you have confidence in your ability to meet this ASR.</a:t>
            </a:r>
          </a:p>
        </p:txBody>
      </p:sp>
      <p:sp>
        <p:nvSpPr>
          <p:cNvPr id="3" name="Title 2">
            <a:extLst>
              <a:ext uri="{FF2B5EF4-FFF2-40B4-BE49-F238E27FC236}">
                <a16:creationId xmlns:a16="http://schemas.microsoft.com/office/drawing/2014/main" id="{261C51BF-D31F-61AC-E284-19B2FDA42F36}"/>
              </a:ext>
            </a:extLst>
          </p:cNvPr>
          <p:cNvSpPr>
            <a:spLocks noGrp="1"/>
          </p:cNvSpPr>
          <p:nvPr>
            <p:ph type="title"/>
          </p:nvPr>
        </p:nvSpPr>
        <p:spPr/>
        <p:txBody>
          <a:bodyPr/>
          <a:lstStyle/>
          <a:p>
            <a:r>
              <a:rPr lang="en-US" dirty="0"/>
              <a:t>19.4 ASRs From Utility Tree</a:t>
            </a:r>
          </a:p>
        </p:txBody>
      </p:sp>
      <p:sp>
        <p:nvSpPr>
          <p:cNvPr id="4" name="Slide Number Placeholder 3">
            <a:extLst>
              <a:ext uri="{FF2B5EF4-FFF2-40B4-BE49-F238E27FC236}">
                <a16:creationId xmlns:a16="http://schemas.microsoft.com/office/drawing/2014/main" id="{06DD176A-F868-22EA-0397-8C08CDD5B3CB}"/>
              </a:ext>
            </a:extLst>
          </p:cNvPr>
          <p:cNvSpPr>
            <a:spLocks noGrp="1"/>
          </p:cNvSpPr>
          <p:nvPr>
            <p:ph type="sldNum" sz="quarter" idx="10"/>
          </p:nvPr>
        </p:nvSpPr>
        <p:spPr/>
        <p:txBody>
          <a:bodyPr/>
          <a:lstStyle/>
          <a:p>
            <a:fld id="{AE311D09-C3D9-45E8-99CE-78E12234EEAD}" type="slidenum">
              <a:rPr lang="en-US" smtClean="0"/>
              <a:pPr/>
              <a:t>19</a:t>
            </a:fld>
            <a:endParaRPr lang="en-US" dirty="0"/>
          </a:p>
        </p:txBody>
      </p:sp>
    </p:spTree>
    <p:extLst>
      <p:ext uri="{BB962C8B-B14F-4D97-AF65-F5344CB8AC3E}">
        <p14:creationId xmlns:p14="http://schemas.microsoft.com/office/powerpoint/2010/main" val="293656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4032F6-4AB5-8829-F310-44274356C287}"/>
              </a:ext>
            </a:extLst>
          </p:cNvPr>
          <p:cNvSpPr>
            <a:spLocks noGrp="1"/>
          </p:cNvSpPr>
          <p:nvPr>
            <p:ph type="body" idx="1"/>
          </p:nvPr>
        </p:nvSpPr>
        <p:spPr/>
        <p:txBody>
          <a:bodyPr/>
          <a:lstStyle/>
          <a:p>
            <a:r>
              <a:rPr lang="en-US" dirty="0"/>
              <a:t>Scalable Architecture Practices</a:t>
            </a:r>
          </a:p>
        </p:txBody>
      </p:sp>
      <p:sp>
        <p:nvSpPr>
          <p:cNvPr id="3" name="Text Placeholder 2">
            <a:extLst>
              <a:ext uri="{FF2B5EF4-FFF2-40B4-BE49-F238E27FC236}">
                <a16:creationId xmlns:a16="http://schemas.microsoft.com/office/drawing/2014/main" id="{6AD450D6-BF24-74EE-E666-08771F7E2DF4}"/>
              </a:ext>
            </a:extLst>
          </p:cNvPr>
          <p:cNvSpPr>
            <a:spLocks noGrp="1"/>
          </p:cNvSpPr>
          <p:nvPr>
            <p:ph type="body" sz="quarter" idx="12"/>
          </p:nvPr>
        </p:nvSpPr>
        <p:spPr/>
        <p:txBody>
          <a:bodyPr/>
          <a:lstStyle/>
          <a:p>
            <a:r>
              <a:rPr lang="en-US" dirty="0"/>
              <a:t>PART 4</a:t>
            </a:r>
          </a:p>
        </p:txBody>
      </p:sp>
    </p:spTree>
    <p:extLst>
      <p:ext uri="{BB962C8B-B14F-4D97-AF65-F5344CB8AC3E}">
        <p14:creationId xmlns:p14="http://schemas.microsoft.com/office/powerpoint/2010/main" val="79549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E1EC38-5EF7-715C-D8F2-5E9B86C3D27D}"/>
              </a:ext>
            </a:extLst>
          </p:cNvPr>
          <p:cNvSpPr>
            <a:spLocks noGrp="1"/>
          </p:cNvSpPr>
          <p:nvPr>
            <p:ph sz="half" idx="2"/>
          </p:nvPr>
        </p:nvSpPr>
        <p:spPr/>
        <p:txBody>
          <a:bodyPr/>
          <a:lstStyle/>
          <a:p>
            <a:r>
              <a:rPr lang="en-US" dirty="0"/>
              <a:t>Once you have a utility tree filled out, you can use it to make important checks. For instance:</a:t>
            </a:r>
          </a:p>
          <a:p>
            <a:pPr lvl="1"/>
            <a:r>
              <a:rPr lang="en-US" dirty="0"/>
              <a:t>A QA or QA refinement without any ASR scenario is not necessarily an error but rather an indication that you should investigate whether there are unrecorded ASR scenarios in that area.</a:t>
            </a:r>
          </a:p>
          <a:p>
            <a:pPr lvl="1"/>
            <a:r>
              <a:rPr lang="en-US" dirty="0"/>
              <a:t>ASR scenarios that receive a (H, H) rating are obviously the ones that deserve the most attention from you; these are the most significant of the significant requirements.</a:t>
            </a:r>
          </a:p>
        </p:txBody>
      </p:sp>
      <p:sp>
        <p:nvSpPr>
          <p:cNvPr id="3" name="Title 2">
            <a:extLst>
              <a:ext uri="{FF2B5EF4-FFF2-40B4-BE49-F238E27FC236}">
                <a16:creationId xmlns:a16="http://schemas.microsoft.com/office/drawing/2014/main" id="{442BA08A-1AA8-7349-C3B3-0F2DF0B121BD}"/>
              </a:ext>
            </a:extLst>
          </p:cNvPr>
          <p:cNvSpPr>
            <a:spLocks noGrp="1"/>
          </p:cNvSpPr>
          <p:nvPr>
            <p:ph type="title"/>
          </p:nvPr>
        </p:nvSpPr>
        <p:spPr/>
        <p:txBody>
          <a:bodyPr/>
          <a:lstStyle/>
          <a:p>
            <a:r>
              <a:rPr lang="en-US" dirty="0"/>
              <a:t>19.4 ASRs From Utility Tree</a:t>
            </a:r>
          </a:p>
        </p:txBody>
      </p:sp>
      <p:sp>
        <p:nvSpPr>
          <p:cNvPr id="4" name="Slide Number Placeholder 3">
            <a:extLst>
              <a:ext uri="{FF2B5EF4-FFF2-40B4-BE49-F238E27FC236}">
                <a16:creationId xmlns:a16="http://schemas.microsoft.com/office/drawing/2014/main" id="{BF86827B-3688-F3A4-A8F2-7BF3065B1F61}"/>
              </a:ext>
            </a:extLst>
          </p:cNvPr>
          <p:cNvSpPr>
            <a:spLocks noGrp="1"/>
          </p:cNvSpPr>
          <p:nvPr>
            <p:ph type="sldNum" sz="quarter" idx="10"/>
          </p:nvPr>
        </p:nvSpPr>
        <p:spPr/>
        <p:txBody>
          <a:bodyPr/>
          <a:lstStyle/>
          <a:p>
            <a:fld id="{AE311D09-C3D9-45E8-99CE-78E12234EEAD}" type="slidenum">
              <a:rPr lang="en-US" smtClean="0"/>
              <a:pPr/>
              <a:t>20</a:t>
            </a:fld>
            <a:endParaRPr lang="en-US" dirty="0"/>
          </a:p>
        </p:txBody>
      </p:sp>
    </p:spTree>
    <p:extLst>
      <p:ext uri="{BB962C8B-B14F-4D97-AF65-F5344CB8AC3E}">
        <p14:creationId xmlns:p14="http://schemas.microsoft.com/office/powerpoint/2010/main" val="659875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AAFBBE4-E28B-7CB1-A7FA-1851933F9FCB}"/>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8527" t="1339" r="-38527"/>
          <a:stretch/>
        </p:blipFill>
        <p:spPr>
          <a:xfrm>
            <a:off x="1226228" y="489334"/>
            <a:ext cx="9740579" cy="5405717"/>
          </a:xfrm>
        </p:spPr>
      </p:pic>
      <p:sp>
        <p:nvSpPr>
          <p:cNvPr id="3" name="Text Placeholder 2">
            <a:extLst>
              <a:ext uri="{FF2B5EF4-FFF2-40B4-BE49-F238E27FC236}">
                <a16:creationId xmlns:a16="http://schemas.microsoft.com/office/drawing/2014/main" id="{744AA59E-6FA6-87E5-5D26-97B5DD59E17F}"/>
              </a:ext>
            </a:extLst>
          </p:cNvPr>
          <p:cNvSpPr>
            <a:spLocks noGrp="1"/>
          </p:cNvSpPr>
          <p:nvPr>
            <p:ph type="body" sz="quarter" idx="12"/>
          </p:nvPr>
        </p:nvSpPr>
        <p:spPr>
          <a:xfrm>
            <a:off x="555625" y="5997388"/>
            <a:ext cx="11036300" cy="564777"/>
          </a:xfrm>
        </p:spPr>
        <p:txBody>
          <a:bodyPr/>
          <a:lstStyle/>
          <a:p>
            <a:r>
              <a:rPr lang="en-US" dirty="0"/>
              <a:t>Tabular Form of the Utility Tree for a System in the Healthcare Space</a:t>
            </a:r>
          </a:p>
        </p:txBody>
      </p:sp>
      <p:sp>
        <p:nvSpPr>
          <p:cNvPr id="4" name="Slide Number Placeholder 3">
            <a:extLst>
              <a:ext uri="{FF2B5EF4-FFF2-40B4-BE49-F238E27FC236}">
                <a16:creationId xmlns:a16="http://schemas.microsoft.com/office/drawing/2014/main" id="{194873B5-6D10-C2EA-CBB3-4D46C01AD8D7}"/>
              </a:ext>
            </a:extLst>
          </p:cNvPr>
          <p:cNvSpPr>
            <a:spLocks noGrp="1"/>
          </p:cNvSpPr>
          <p:nvPr>
            <p:ph type="sldNum" sz="quarter" idx="13"/>
          </p:nvPr>
        </p:nvSpPr>
        <p:spPr/>
        <p:txBody>
          <a:bodyPr/>
          <a:lstStyle/>
          <a:p>
            <a:fld id="{AE311D09-C3D9-45E8-99CE-78E12234EEAD}" type="slidenum">
              <a:rPr lang="en-US" smtClean="0"/>
              <a:pPr/>
              <a:t>21</a:t>
            </a:fld>
            <a:endParaRPr lang="en-US" dirty="0"/>
          </a:p>
        </p:txBody>
      </p:sp>
    </p:spTree>
    <p:extLst>
      <p:ext uri="{BB962C8B-B14F-4D97-AF65-F5344CB8AC3E}">
        <p14:creationId xmlns:p14="http://schemas.microsoft.com/office/powerpoint/2010/main" val="897258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9A8F6-495A-E355-8FE4-FCE17007979F}"/>
              </a:ext>
            </a:extLst>
          </p:cNvPr>
          <p:cNvSpPr>
            <a:spLocks noGrp="1"/>
          </p:cNvSpPr>
          <p:nvPr>
            <p:ph sz="half" idx="2"/>
          </p:nvPr>
        </p:nvSpPr>
        <p:spPr/>
        <p:txBody>
          <a:bodyPr/>
          <a:lstStyle/>
          <a:p>
            <a:r>
              <a:rPr lang="en-US" dirty="0"/>
              <a:t>Requirements—whether captured or not—change all the time.</a:t>
            </a:r>
          </a:p>
          <a:p>
            <a:r>
              <a:rPr lang="en-US" dirty="0"/>
              <a:t>Architects have to adapt and keep up, to ensure that their architectures are still the right ones that will bring success to the project.</a:t>
            </a:r>
          </a:p>
          <a:p>
            <a:r>
              <a:rPr lang="en-US" dirty="0"/>
              <a:t>Always keep a channel open to the key stakeholders who determine the ASRs so you can keep up with changing requirements.</a:t>
            </a:r>
          </a:p>
          <a:p>
            <a:r>
              <a:rPr lang="en-US" dirty="0"/>
              <a:t>Even better than keeping up with change is staying one step ahead of it.</a:t>
            </a:r>
          </a:p>
          <a:p>
            <a:r>
              <a:rPr lang="en-US" dirty="0"/>
              <a:t>If you get wind of a change to the ASRs, you can take preliminary steps to design for it to understand the implications.</a:t>
            </a:r>
          </a:p>
          <a:p>
            <a:r>
              <a:rPr lang="en-US" dirty="0"/>
              <a:t>If the change will be prohibitively expensive, sharing that information with the stakeholders will be a valuable contribution, and the earlier they know it, the better.</a:t>
            </a:r>
          </a:p>
        </p:txBody>
      </p:sp>
      <p:sp>
        <p:nvSpPr>
          <p:cNvPr id="3" name="Title 2">
            <a:extLst>
              <a:ext uri="{FF2B5EF4-FFF2-40B4-BE49-F238E27FC236}">
                <a16:creationId xmlns:a16="http://schemas.microsoft.com/office/drawing/2014/main" id="{20D958EE-B50E-75EF-961A-ECC948F93F7F}"/>
              </a:ext>
            </a:extLst>
          </p:cNvPr>
          <p:cNvSpPr>
            <a:spLocks noGrp="1"/>
          </p:cNvSpPr>
          <p:nvPr>
            <p:ph type="title"/>
          </p:nvPr>
        </p:nvSpPr>
        <p:spPr/>
        <p:txBody>
          <a:bodyPr/>
          <a:lstStyle/>
          <a:p>
            <a:r>
              <a:rPr lang="en-US" dirty="0"/>
              <a:t>19.5 Change Happens</a:t>
            </a:r>
          </a:p>
        </p:txBody>
      </p:sp>
      <p:sp>
        <p:nvSpPr>
          <p:cNvPr id="4" name="Slide Number Placeholder 3">
            <a:extLst>
              <a:ext uri="{FF2B5EF4-FFF2-40B4-BE49-F238E27FC236}">
                <a16:creationId xmlns:a16="http://schemas.microsoft.com/office/drawing/2014/main" id="{8E96CA32-A3AF-F463-3141-6C12AC089173}"/>
              </a:ext>
            </a:extLst>
          </p:cNvPr>
          <p:cNvSpPr>
            <a:spLocks noGrp="1"/>
          </p:cNvSpPr>
          <p:nvPr>
            <p:ph type="sldNum" sz="quarter" idx="10"/>
          </p:nvPr>
        </p:nvSpPr>
        <p:spPr/>
        <p:txBody>
          <a:bodyPr/>
          <a:lstStyle/>
          <a:p>
            <a:fld id="{AE311D09-C3D9-45E8-99CE-78E12234EEAD}" type="slidenum">
              <a:rPr lang="en-US" smtClean="0"/>
              <a:pPr/>
              <a:t>22</a:t>
            </a:fld>
            <a:endParaRPr lang="en-US" dirty="0"/>
          </a:p>
        </p:txBody>
      </p:sp>
    </p:spTree>
    <p:extLst>
      <p:ext uri="{BB962C8B-B14F-4D97-AF65-F5344CB8AC3E}">
        <p14:creationId xmlns:p14="http://schemas.microsoft.com/office/powerpoint/2010/main" val="1895953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15A95B-2AB4-1738-FC05-2057F32B1407}"/>
              </a:ext>
            </a:extLst>
          </p:cNvPr>
          <p:cNvSpPr>
            <a:spLocks noGrp="1"/>
          </p:cNvSpPr>
          <p:nvPr>
            <p:ph sz="half" idx="2"/>
          </p:nvPr>
        </p:nvSpPr>
        <p:spPr/>
        <p:txBody>
          <a:bodyPr/>
          <a:lstStyle/>
          <a:p>
            <a:r>
              <a:rPr lang="en-US" dirty="0"/>
              <a:t>Architectures are driven by architecturally significant requirements: requirements that will have profound effects on the architecture. </a:t>
            </a:r>
          </a:p>
          <a:p>
            <a:pPr lvl="1"/>
            <a:r>
              <a:rPr lang="en-US" dirty="0"/>
              <a:t>Architecturally significant requirements may be captured from requirements documents, by interviewing stakeholders, or by conducting a Quality Attribute Workshop.</a:t>
            </a:r>
          </a:p>
          <a:p>
            <a:r>
              <a:rPr lang="en-US" dirty="0"/>
              <a:t>Be mindful of the business goals of the organization. </a:t>
            </a:r>
          </a:p>
          <a:p>
            <a:pPr lvl="1"/>
            <a:r>
              <a:rPr lang="en-US" dirty="0"/>
              <a:t>Business goals can be expressed in a common, structured form and represented as scenarios. </a:t>
            </a:r>
          </a:p>
          <a:p>
            <a:pPr lvl="1"/>
            <a:r>
              <a:rPr lang="en-US" dirty="0"/>
              <a:t>Business goals may be elicited and documented using a structured facilitation method called PALM.</a:t>
            </a:r>
          </a:p>
          <a:p>
            <a:r>
              <a:rPr lang="en-US" dirty="0"/>
              <a:t>A useful representation of quality attribute requirements is in a utility tree. </a:t>
            </a:r>
          </a:p>
          <a:p>
            <a:pPr lvl="1"/>
            <a:r>
              <a:rPr lang="en-US" dirty="0"/>
              <a:t>The utility tree helps to capture these requirements in a structured form.</a:t>
            </a:r>
          </a:p>
          <a:p>
            <a:pPr lvl="1"/>
            <a:r>
              <a:rPr lang="en-US" dirty="0"/>
              <a:t>Scenarios are prioritized.</a:t>
            </a:r>
          </a:p>
          <a:p>
            <a:pPr lvl="1"/>
            <a:r>
              <a:rPr lang="en-US" dirty="0"/>
              <a:t>This prioritized set defines your “marching orders” as an architect.</a:t>
            </a:r>
          </a:p>
          <a:p>
            <a:endParaRPr lang="en-US" dirty="0"/>
          </a:p>
        </p:txBody>
      </p:sp>
      <p:sp>
        <p:nvSpPr>
          <p:cNvPr id="3" name="Title 2">
            <a:extLst>
              <a:ext uri="{FF2B5EF4-FFF2-40B4-BE49-F238E27FC236}">
                <a16:creationId xmlns:a16="http://schemas.microsoft.com/office/drawing/2014/main" id="{9CE7D61F-EDDB-C36C-6C63-10317690C9F3}"/>
              </a:ext>
            </a:extLst>
          </p:cNvPr>
          <p:cNvSpPr>
            <a:spLocks noGrp="1"/>
          </p:cNvSpPr>
          <p:nvPr>
            <p:ph type="title"/>
          </p:nvPr>
        </p:nvSpPr>
        <p:spPr/>
        <p:txBody>
          <a:bodyPr/>
          <a:lstStyle/>
          <a:p>
            <a:r>
              <a:rPr lang="en-US" dirty="0"/>
              <a:t>19.6 Summary</a:t>
            </a:r>
          </a:p>
        </p:txBody>
      </p:sp>
      <p:sp>
        <p:nvSpPr>
          <p:cNvPr id="4" name="Slide Number Placeholder 3">
            <a:extLst>
              <a:ext uri="{FF2B5EF4-FFF2-40B4-BE49-F238E27FC236}">
                <a16:creationId xmlns:a16="http://schemas.microsoft.com/office/drawing/2014/main" id="{672C22DB-C4CB-3974-E7B1-4E6A19405B71}"/>
              </a:ext>
            </a:extLst>
          </p:cNvPr>
          <p:cNvSpPr>
            <a:spLocks noGrp="1"/>
          </p:cNvSpPr>
          <p:nvPr>
            <p:ph type="sldNum" sz="quarter" idx="10"/>
          </p:nvPr>
        </p:nvSpPr>
        <p:spPr/>
        <p:txBody>
          <a:bodyPr/>
          <a:lstStyle/>
          <a:p>
            <a:fld id="{AE311D09-C3D9-45E8-99CE-78E12234EEAD}" type="slidenum">
              <a:rPr lang="en-US" smtClean="0"/>
              <a:pPr/>
              <a:t>23</a:t>
            </a:fld>
            <a:endParaRPr lang="en-US" dirty="0"/>
          </a:p>
        </p:txBody>
      </p:sp>
    </p:spTree>
    <p:extLst>
      <p:ext uri="{BB962C8B-B14F-4D97-AF65-F5344CB8AC3E}">
        <p14:creationId xmlns:p14="http://schemas.microsoft.com/office/powerpoint/2010/main" val="280048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FC77B4-BC48-76BC-D426-F894A03FAA1E}"/>
              </a:ext>
            </a:extLst>
          </p:cNvPr>
          <p:cNvSpPr>
            <a:spLocks noGrp="1"/>
          </p:cNvSpPr>
          <p:nvPr>
            <p:ph type="body" idx="1"/>
          </p:nvPr>
        </p:nvSpPr>
        <p:spPr/>
        <p:txBody>
          <a:bodyPr/>
          <a:lstStyle/>
          <a:p>
            <a:r>
              <a:rPr lang="en-US" dirty="0"/>
              <a:t>Architecturally Significant Requirements</a:t>
            </a:r>
          </a:p>
        </p:txBody>
      </p:sp>
      <p:sp>
        <p:nvSpPr>
          <p:cNvPr id="6" name="Text Placeholder 5">
            <a:extLst>
              <a:ext uri="{FF2B5EF4-FFF2-40B4-BE49-F238E27FC236}">
                <a16:creationId xmlns:a16="http://schemas.microsoft.com/office/drawing/2014/main" id="{8A69401E-3D2B-47A5-6D3F-CCE137706A37}"/>
              </a:ext>
            </a:extLst>
          </p:cNvPr>
          <p:cNvSpPr>
            <a:spLocks noGrp="1"/>
          </p:cNvSpPr>
          <p:nvPr>
            <p:ph type="body" sz="quarter" idx="12"/>
          </p:nvPr>
        </p:nvSpPr>
        <p:spPr/>
        <p:txBody>
          <a:bodyPr/>
          <a:lstStyle/>
          <a:p>
            <a:r>
              <a:rPr lang="en-US" dirty="0"/>
              <a:t>CHAPTER 19</a:t>
            </a:r>
          </a:p>
        </p:txBody>
      </p:sp>
    </p:spTree>
    <p:extLst>
      <p:ext uri="{BB962C8B-B14F-4D97-AF65-F5344CB8AC3E}">
        <p14:creationId xmlns:p14="http://schemas.microsoft.com/office/powerpoint/2010/main" val="70263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482658-2BE8-68DC-2E49-3E16AB1B08DB}"/>
              </a:ext>
            </a:extLst>
          </p:cNvPr>
          <p:cNvSpPr>
            <a:spLocks noGrp="1"/>
          </p:cNvSpPr>
          <p:nvPr>
            <p:ph sz="half" idx="2"/>
          </p:nvPr>
        </p:nvSpPr>
        <p:spPr/>
        <p:txBody>
          <a:bodyPr/>
          <a:lstStyle/>
          <a:p>
            <a:r>
              <a:rPr lang="en-US" dirty="0"/>
              <a:t>Introduction</a:t>
            </a:r>
          </a:p>
          <a:p>
            <a:r>
              <a:rPr lang="en-US" dirty="0"/>
              <a:t>Gathering ASRs from Requirements Documents</a:t>
            </a:r>
          </a:p>
          <a:p>
            <a:r>
              <a:rPr lang="en-US" dirty="0"/>
              <a:t>Gathering ASRs by Interviewing Stakeholders</a:t>
            </a:r>
          </a:p>
          <a:p>
            <a:r>
              <a:rPr lang="en-US" dirty="0"/>
              <a:t>Gathering ASRs by Understanding the Business Goals</a:t>
            </a:r>
          </a:p>
          <a:p>
            <a:r>
              <a:rPr lang="en-US" dirty="0"/>
              <a:t>Capturing ASRs in a Utility Tree</a:t>
            </a:r>
          </a:p>
          <a:p>
            <a:r>
              <a:rPr lang="en-US" dirty="0"/>
              <a:t>Change Happens </a:t>
            </a:r>
          </a:p>
          <a:p>
            <a:r>
              <a:rPr lang="en-US" dirty="0"/>
              <a:t>Summary </a:t>
            </a:r>
          </a:p>
          <a:p>
            <a:endParaRPr lang="en-US" dirty="0"/>
          </a:p>
        </p:txBody>
      </p:sp>
      <p:sp>
        <p:nvSpPr>
          <p:cNvPr id="3" name="Title 2">
            <a:extLst>
              <a:ext uri="{FF2B5EF4-FFF2-40B4-BE49-F238E27FC236}">
                <a16:creationId xmlns:a16="http://schemas.microsoft.com/office/drawing/2014/main" id="{DEA50FF4-3542-AD6D-6F54-5EF273AB4BF6}"/>
              </a:ext>
            </a:extLst>
          </p:cNvPr>
          <p:cNvSpPr>
            <a:spLocks noGrp="1"/>
          </p:cNvSpPr>
          <p:nvPr>
            <p:ph type="title"/>
          </p:nvPr>
        </p:nvSpPr>
        <p:spPr/>
        <p:txBody>
          <a:bodyPr/>
          <a:lstStyle/>
          <a:p>
            <a:r>
              <a:rPr lang="en-US" dirty="0"/>
              <a:t>Chapter Outline</a:t>
            </a:r>
          </a:p>
        </p:txBody>
      </p:sp>
      <p:sp>
        <p:nvSpPr>
          <p:cNvPr id="4" name="Slide Number Placeholder 3">
            <a:extLst>
              <a:ext uri="{FF2B5EF4-FFF2-40B4-BE49-F238E27FC236}">
                <a16:creationId xmlns:a16="http://schemas.microsoft.com/office/drawing/2014/main" id="{CF7B9C1B-F8C3-F07B-728F-B0949F03145A}"/>
              </a:ext>
            </a:extLst>
          </p:cNvPr>
          <p:cNvSpPr>
            <a:spLocks noGrp="1"/>
          </p:cNvSpPr>
          <p:nvPr>
            <p:ph type="sldNum" sz="quarter" idx="10"/>
          </p:nvPr>
        </p:nvSpPr>
        <p:spPr/>
        <p:txBody>
          <a:bodyPr/>
          <a:lstStyle/>
          <a:p>
            <a:fld id="{AE311D09-C3D9-45E8-99CE-78E12234EEAD}" type="slidenum">
              <a:rPr lang="en-US" smtClean="0"/>
              <a:pPr/>
              <a:t>4</a:t>
            </a:fld>
            <a:endParaRPr lang="en-US" dirty="0"/>
          </a:p>
        </p:txBody>
      </p:sp>
    </p:spTree>
    <p:extLst>
      <p:ext uri="{BB962C8B-B14F-4D97-AF65-F5344CB8AC3E}">
        <p14:creationId xmlns:p14="http://schemas.microsoft.com/office/powerpoint/2010/main" val="235582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B97532-9429-EE07-0A4D-1B613670D9CA}"/>
              </a:ext>
            </a:extLst>
          </p:cNvPr>
          <p:cNvSpPr>
            <a:spLocks noGrp="1"/>
          </p:cNvSpPr>
          <p:nvPr>
            <p:ph sz="half" idx="2"/>
          </p:nvPr>
        </p:nvSpPr>
        <p:spPr/>
        <p:txBody>
          <a:bodyPr/>
          <a:lstStyle/>
          <a:p>
            <a:r>
              <a:rPr lang="en-US" dirty="0"/>
              <a:t>Architectures exist to build systems that satisfy requirements. </a:t>
            </a:r>
          </a:p>
          <a:p>
            <a:r>
              <a:rPr lang="en-US" dirty="0"/>
              <a:t>To an architect, not all requirements are created equal. </a:t>
            </a:r>
          </a:p>
          <a:p>
            <a:r>
              <a:rPr lang="en-US" dirty="0"/>
              <a:t>An </a:t>
            </a:r>
            <a:r>
              <a:rPr lang="en-US" i="1" dirty="0">
                <a:solidFill>
                  <a:schemeClr val="accent1"/>
                </a:solidFill>
              </a:rPr>
              <a:t>architecturally significant requirement </a:t>
            </a:r>
            <a:r>
              <a:rPr lang="en-US" dirty="0"/>
              <a:t>(</a:t>
            </a:r>
            <a:r>
              <a:rPr lang="en-US" dirty="0">
                <a:solidFill>
                  <a:schemeClr val="accent1"/>
                </a:solidFill>
              </a:rPr>
              <a:t>ASR</a:t>
            </a:r>
            <a:r>
              <a:rPr lang="en-US" dirty="0"/>
              <a:t>) is a requirement that will have a profound effect on the architecture.</a:t>
            </a:r>
          </a:p>
          <a:p>
            <a:r>
              <a:rPr lang="en-US" dirty="0"/>
              <a:t>You cannot hope to design a successful architecture if you do not know the ASRs.</a:t>
            </a:r>
          </a:p>
          <a:p>
            <a:r>
              <a:rPr lang="en-US" dirty="0"/>
              <a:t>ASRs often, but not always, take the form of quality attribute requirements—the performance, security, modifiability, availability, usability, and so forth.</a:t>
            </a:r>
          </a:p>
          <a:p>
            <a:r>
              <a:rPr lang="en-US" dirty="0"/>
              <a:t>How do we find those?</a:t>
            </a:r>
          </a:p>
          <a:p>
            <a:endParaRPr lang="en-AU" dirty="0"/>
          </a:p>
          <a:p>
            <a:endParaRPr lang="en-US" dirty="0"/>
          </a:p>
        </p:txBody>
      </p:sp>
      <p:sp>
        <p:nvSpPr>
          <p:cNvPr id="3" name="Title 2">
            <a:extLst>
              <a:ext uri="{FF2B5EF4-FFF2-40B4-BE49-F238E27FC236}">
                <a16:creationId xmlns:a16="http://schemas.microsoft.com/office/drawing/2014/main" id="{B1057378-79F9-372E-6016-3BCD6356F3D0}"/>
              </a:ext>
            </a:extLst>
          </p:cNvPr>
          <p:cNvSpPr>
            <a:spLocks noGrp="1"/>
          </p:cNvSpPr>
          <p:nvPr>
            <p:ph type="title"/>
          </p:nvPr>
        </p:nvSpPr>
        <p:spPr/>
        <p:txBody>
          <a:bodyPr/>
          <a:lstStyle/>
          <a:p>
            <a:r>
              <a:rPr lang="en-AU" dirty="0"/>
              <a:t>Introduction</a:t>
            </a:r>
            <a:endParaRPr lang="en-US" dirty="0"/>
          </a:p>
        </p:txBody>
      </p:sp>
      <p:sp>
        <p:nvSpPr>
          <p:cNvPr id="4" name="Slide Number Placeholder 3">
            <a:extLst>
              <a:ext uri="{FF2B5EF4-FFF2-40B4-BE49-F238E27FC236}">
                <a16:creationId xmlns:a16="http://schemas.microsoft.com/office/drawing/2014/main" id="{DCA83186-BE58-90F0-300B-382300DB4127}"/>
              </a:ext>
            </a:extLst>
          </p:cNvPr>
          <p:cNvSpPr>
            <a:spLocks noGrp="1"/>
          </p:cNvSpPr>
          <p:nvPr>
            <p:ph type="sldNum" sz="quarter" idx="10"/>
          </p:nvPr>
        </p:nvSpPr>
        <p:spPr/>
        <p:txBody>
          <a:bodyPr/>
          <a:lstStyle/>
          <a:p>
            <a:fld id="{AE311D09-C3D9-45E8-99CE-78E12234EEAD}" type="slidenum">
              <a:rPr lang="en-US" smtClean="0"/>
              <a:pPr/>
              <a:t>5</a:t>
            </a:fld>
            <a:endParaRPr lang="en-US" dirty="0"/>
          </a:p>
        </p:txBody>
      </p:sp>
    </p:spTree>
    <p:extLst>
      <p:ext uri="{BB962C8B-B14F-4D97-AF65-F5344CB8AC3E}">
        <p14:creationId xmlns:p14="http://schemas.microsoft.com/office/powerpoint/2010/main" val="197853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D8837D-1496-84CD-FEF2-05C85D7CD495}"/>
              </a:ext>
            </a:extLst>
          </p:cNvPr>
          <p:cNvSpPr>
            <a:spLocks noGrp="1"/>
          </p:cNvSpPr>
          <p:nvPr>
            <p:ph sz="half" idx="2"/>
          </p:nvPr>
        </p:nvSpPr>
        <p:spPr/>
        <p:txBody>
          <a:bodyPr/>
          <a:lstStyle/>
          <a:p>
            <a:r>
              <a:rPr lang="en-US" dirty="0"/>
              <a:t>An obvious location to look for candidate ASRs is in the requirements documents or in user stories.</a:t>
            </a:r>
          </a:p>
          <a:p>
            <a:r>
              <a:rPr lang="en-US" dirty="0"/>
              <a:t>Requirements should be in requirements documents! </a:t>
            </a:r>
          </a:p>
          <a:p>
            <a:r>
              <a:rPr lang="en-US" dirty="0"/>
              <a:t>Unfortunately, this is not usually the case.</a:t>
            </a:r>
          </a:p>
          <a:p>
            <a:r>
              <a:rPr lang="en-US" dirty="0"/>
              <a:t>Why?</a:t>
            </a:r>
          </a:p>
          <a:p>
            <a:endParaRPr lang="en-US" dirty="0"/>
          </a:p>
        </p:txBody>
      </p:sp>
      <p:sp>
        <p:nvSpPr>
          <p:cNvPr id="3" name="Title 2">
            <a:extLst>
              <a:ext uri="{FF2B5EF4-FFF2-40B4-BE49-F238E27FC236}">
                <a16:creationId xmlns:a16="http://schemas.microsoft.com/office/drawing/2014/main" id="{AED15B01-A07D-AA52-1C1D-499A3B3DBAC0}"/>
              </a:ext>
            </a:extLst>
          </p:cNvPr>
          <p:cNvSpPr>
            <a:spLocks noGrp="1"/>
          </p:cNvSpPr>
          <p:nvPr>
            <p:ph type="title"/>
          </p:nvPr>
        </p:nvSpPr>
        <p:spPr/>
        <p:txBody>
          <a:bodyPr/>
          <a:lstStyle/>
          <a:p>
            <a:r>
              <a:rPr lang="en-US" dirty="0"/>
              <a:t>19.1 ASRs from Requirements Documents</a:t>
            </a:r>
          </a:p>
        </p:txBody>
      </p:sp>
      <p:sp>
        <p:nvSpPr>
          <p:cNvPr id="4" name="Slide Number Placeholder 3">
            <a:extLst>
              <a:ext uri="{FF2B5EF4-FFF2-40B4-BE49-F238E27FC236}">
                <a16:creationId xmlns:a16="http://schemas.microsoft.com/office/drawing/2014/main" id="{967A3232-E29C-2F48-AA46-51D429C2FF27}"/>
              </a:ext>
            </a:extLst>
          </p:cNvPr>
          <p:cNvSpPr>
            <a:spLocks noGrp="1"/>
          </p:cNvSpPr>
          <p:nvPr>
            <p:ph type="sldNum" sz="quarter" idx="10"/>
          </p:nvPr>
        </p:nvSpPr>
        <p:spPr/>
        <p:txBody>
          <a:bodyPr/>
          <a:lstStyle/>
          <a:p>
            <a:fld id="{AE311D09-C3D9-45E8-99CE-78E12234EEAD}" type="slidenum">
              <a:rPr lang="en-US" smtClean="0"/>
              <a:pPr/>
              <a:t>6</a:t>
            </a:fld>
            <a:endParaRPr lang="en-US" dirty="0"/>
          </a:p>
        </p:txBody>
      </p:sp>
    </p:spTree>
    <p:extLst>
      <p:ext uri="{BB962C8B-B14F-4D97-AF65-F5344CB8AC3E}">
        <p14:creationId xmlns:p14="http://schemas.microsoft.com/office/powerpoint/2010/main" val="169632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52918D-2B26-B107-BEB1-A876AE4E55F3}"/>
              </a:ext>
            </a:extLst>
          </p:cNvPr>
          <p:cNvSpPr>
            <a:spLocks noGrp="1"/>
          </p:cNvSpPr>
          <p:nvPr>
            <p:ph sz="half" idx="2"/>
          </p:nvPr>
        </p:nvSpPr>
        <p:spPr/>
        <p:txBody>
          <a:bodyPr/>
          <a:lstStyle/>
          <a:p>
            <a:r>
              <a:rPr lang="en-US" dirty="0"/>
              <a:t>Many projects don’t create or maintain the kind of requirements document that professors in classes love to prescribe.</a:t>
            </a:r>
          </a:p>
          <a:p>
            <a:r>
              <a:rPr lang="en-US" dirty="0"/>
              <a:t>No architect just sits and waits until the requirements are “finished” before starting work. The architect </a:t>
            </a:r>
            <a:r>
              <a:rPr lang="en-US" i="1" dirty="0"/>
              <a:t>must</a:t>
            </a:r>
            <a:r>
              <a:rPr lang="en-US" dirty="0"/>
              <a:t> begin while the requirements are still in flux.</a:t>
            </a:r>
          </a:p>
          <a:p>
            <a:r>
              <a:rPr lang="en-US" dirty="0"/>
              <a:t>The QA requirements are quite likely to be uncertain when the architect starts work.</a:t>
            </a:r>
          </a:p>
        </p:txBody>
      </p:sp>
      <p:sp>
        <p:nvSpPr>
          <p:cNvPr id="3" name="Title 2">
            <a:extLst>
              <a:ext uri="{FF2B5EF4-FFF2-40B4-BE49-F238E27FC236}">
                <a16:creationId xmlns:a16="http://schemas.microsoft.com/office/drawing/2014/main" id="{86BA97CE-C5E9-3129-56B4-09DAC9419472}"/>
              </a:ext>
            </a:extLst>
          </p:cNvPr>
          <p:cNvSpPr>
            <a:spLocks noGrp="1"/>
          </p:cNvSpPr>
          <p:nvPr>
            <p:ph type="title"/>
          </p:nvPr>
        </p:nvSpPr>
        <p:spPr/>
        <p:txBody>
          <a:bodyPr/>
          <a:lstStyle/>
          <a:p>
            <a:r>
              <a:rPr lang="en-US" dirty="0"/>
              <a:t>Don’t Get Your Hopes Up</a:t>
            </a:r>
          </a:p>
        </p:txBody>
      </p:sp>
      <p:sp>
        <p:nvSpPr>
          <p:cNvPr id="4" name="Slide Number Placeholder 3">
            <a:extLst>
              <a:ext uri="{FF2B5EF4-FFF2-40B4-BE49-F238E27FC236}">
                <a16:creationId xmlns:a16="http://schemas.microsoft.com/office/drawing/2014/main" id="{8A338184-F1E7-0696-4DBE-AE7C37424063}"/>
              </a:ext>
            </a:extLst>
          </p:cNvPr>
          <p:cNvSpPr>
            <a:spLocks noGrp="1"/>
          </p:cNvSpPr>
          <p:nvPr>
            <p:ph type="sldNum" sz="quarter" idx="10"/>
          </p:nvPr>
        </p:nvSpPr>
        <p:spPr/>
        <p:txBody>
          <a:bodyPr/>
          <a:lstStyle/>
          <a:p>
            <a:fld id="{AE311D09-C3D9-45E8-99CE-78E12234EEAD}" type="slidenum">
              <a:rPr lang="en-US" smtClean="0"/>
              <a:pPr/>
              <a:t>7</a:t>
            </a:fld>
            <a:endParaRPr lang="en-US" dirty="0"/>
          </a:p>
        </p:txBody>
      </p:sp>
    </p:spTree>
    <p:extLst>
      <p:ext uri="{BB962C8B-B14F-4D97-AF65-F5344CB8AC3E}">
        <p14:creationId xmlns:p14="http://schemas.microsoft.com/office/powerpoint/2010/main" val="107074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7EABD-5BBA-D9AF-0BD6-CE56C421F5E3}"/>
              </a:ext>
            </a:extLst>
          </p:cNvPr>
          <p:cNvSpPr>
            <a:spLocks noGrp="1"/>
          </p:cNvSpPr>
          <p:nvPr>
            <p:ph sz="half" idx="2"/>
          </p:nvPr>
        </p:nvSpPr>
        <p:spPr/>
        <p:txBody>
          <a:bodyPr/>
          <a:lstStyle/>
          <a:p>
            <a:r>
              <a:rPr lang="en-US" dirty="0"/>
              <a:t>Even where they exist and are stable, requirements documents often fail an architect in two ways:</a:t>
            </a:r>
          </a:p>
          <a:p>
            <a:r>
              <a:rPr lang="en-US" dirty="0"/>
              <a:t>Quality attributes, even when captured, are often captured poorly.</a:t>
            </a:r>
          </a:p>
          <a:p>
            <a:pPr lvl="1"/>
            <a:r>
              <a:rPr lang="en-US" dirty="0"/>
              <a:t>“The system shall be modular” </a:t>
            </a:r>
          </a:p>
          <a:p>
            <a:pPr lvl="1"/>
            <a:r>
              <a:rPr lang="en-US" dirty="0"/>
              <a:t>“The system shall exhibit high usability” </a:t>
            </a:r>
          </a:p>
          <a:p>
            <a:pPr lvl="1"/>
            <a:r>
              <a:rPr lang="en-US" dirty="0"/>
              <a:t>These are not useful requirements because they are not testable</a:t>
            </a:r>
          </a:p>
          <a:p>
            <a:r>
              <a:rPr lang="en-US" dirty="0"/>
              <a:t>Much of what is useful to an architect is not in even the best requirements document. </a:t>
            </a:r>
          </a:p>
          <a:p>
            <a:pPr lvl="1"/>
            <a:r>
              <a:rPr lang="en-US" dirty="0"/>
              <a:t>Stakeholders, the technical environment, and the organization itself all play a role in influencing architectures.</a:t>
            </a:r>
          </a:p>
          <a:p>
            <a:pPr lvl="1"/>
            <a:r>
              <a:rPr lang="en-US" dirty="0"/>
              <a:t>For example, you will rarely see a requirements document that describes teaming assumptions.</a:t>
            </a:r>
          </a:p>
        </p:txBody>
      </p:sp>
      <p:sp>
        <p:nvSpPr>
          <p:cNvPr id="3" name="Title 2">
            <a:extLst>
              <a:ext uri="{FF2B5EF4-FFF2-40B4-BE49-F238E27FC236}">
                <a16:creationId xmlns:a16="http://schemas.microsoft.com/office/drawing/2014/main" id="{FF241E29-49A2-9228-8DDF-405036ABB6C3}"/>
              </a:ext>
            </a:extLst>
          </p:cNvPr>
          <p:cNvSpPr>
            <a:spLocks noGrp="1"/>
          </p:cNvSpPr>
          <p:nvPr>
            <p:ph type="title"/>
          </p:nvPr>
        </p:nvSpPr>
        <p:spPr/>
        <p:txBody>
          <a:bodyPr/>
          <a:lstStyle/>
          <a:p>
            <a:r>
              <a:rPr lang="en-US" dirty="0"/>
              <a:t>Don’t Get Your Hopes Up</a:t>
            </a:r>
          </a:p>
        </p:txBody>
      </p:sp>
      <p:sp>
        <p:nvSpPr>
          <p:cNvPr id="4" name="Slide Number Placeholder 3">
            <a:extLst>
              <a:ext uri="{FF2B5EF4-FFF2-40B4-BE49-F238E27FC236}">
                <a16:creationId xmlns:a16="http://schemas.microsoft.com/office/drawing/2014/main" id="{2A5D2AD1-18EB-F728-9FB6-5D18ED6911CB}"/>
              </a:ext>
            </a:extLst>
          </p:cNvPr>
          <p:cNvSpPr>
            <a:spLocks noGrp="1"/>
          </p:cNvSpPr>
          <p:nvPr>
            <p:ph type="sldNum" sz="quarter" idx="10"/>
          </p:nvPr>
        </p:nvSpPr>
        <p:spPr/>
        <p:txBody>
          <a:bodyPr/>
          <a:lstStyle/>
          <a:p>
            <a:fld id="{AE311D09-C3D9-45E8-99CE-78E12234EEAD}" type="slidenum">
              <a:rPr lang="en-US" smtClean="0"/>
              <a:pPr/>
              <a:t>8</a:t>
            </a:fld>
            <a:endParaRPr lang="en-US" dirty="0"/>
          </a:p>
        </p:txBody>
      </p:sp>
    </p:spTree>
    <p:extLst>
      <p:ext uri="{BB962C8B-B14F-4D97-AF65-F5344CB8AC3E}">
        <p14:creationId xmlns:p14="http://schemas.microsoft.com/office/powerpoint/2010/main" val="193406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7D3045C-6E27-B893-D935-62D8387F3A49}"/>
              </a:ext>
            </a:extLst>
          </p:cNvPr>
          <p:cNvSpPr>
            <a:spLocks noGrp="1"/>
          </p:cNvSpPr>
          <p:nvPr>
            <p:ph sz="half" idx="2"/>
          </p:nvPr>
        </p:nvSpPr>
        <p:spPr/>
        <p:txBody>
          <a:bodyPr/>
          <a:lstStyle/>
          <a:p>
            <a:r>
              <a:rPr lang="en-US" dirty="0"/>
              <a:t>The architect should perform a bit of investigation to extract ASRs from Requirements Document.</a:t>
            </a:r>
          </a:p>
          <a:p>
            <a:r>
              <a:rPr lang="en-US" dirty="0"/>
              <a:t>Look for information like:</a:t>
            </a:r>
          </a:p>
          <a:p>
            <a:pPr lvl="1"/>
            <a:r>
              <a:rPr lang="en-US" dirty="0"/>
              <a:t>Plans for teaming, skill sets, team coordination. </a:t>
            </a:r>
          </a:p>
          <a:p>
            <a:pPr lvl="1"/>
            <a:r>
              <a:rPr lang="en-US" dirty="0"/>
              <a:t>Network properties and configurations.</a:t>
            </a:r>
          </a:p>
          <a:p>
            <a:pPr lvl="1"/>
            <a:r>
              <a:rPr lang="en-US" dirty="0"/>
              <a:t>User roles, permissions, authentication.</a:t>
            </a:r>
          </a:p>
          <a:p>
            <a:pPr lvl="1"/>
            <a:r>
              <a:rPr lang="en-US" dirty="0"/>
              <a:t>Hardware choices</a:t>
            </a:r>
          </a:p>
          <a:p>
            <a:pPr lvl="1"/>
            <a:r>
              <a:rPr lang="en-US" dirty="0"/>
              <a:t>Data persistence requirements</a:t>
            </a:r>
          </a:p>
        </p:txBody>
      </p:sp>
      <p:sp>
        <p:nvSpPr>
          <p:cNvPr id="3" name="Title 2">
            <a:extLst>
              <a:ext uri="{FF2B5EF4-FFF2-40B4-BE49-F238E27FC236}">
                <a16:creationId xmlns:a16="http://schemas.microsoft.com/office/drawing/2014/main" id="{2C5E397B-265B-86B2-0A56-2E84C143D0EA}"/>
              </a:ext>
            </a:extLst>
          </p:cNvPr>
          <p:cNvSpPr>
            <a:spLocks noGrp="1"/>
          </p:cNvSpPr>
          <p:nvPr>
            <p:ph type="title"/>
          </p:nvPr>
        </p:nvSpPr>
        <p:spPr>
          <a:xfrm>
            <a:off x="878889" y="153671"/>
            <a:ext cx="10436810" cy="641281"/>
          </a:xfrm>
        </p:spPr>
        <p:txBody>
          <a:bodyPr/>
          <a:lstStyle/>
          <a:p>
            <a:r>
              <a:rPr lang="en-US" dirty="0"/>
              <a:t>Sniffing Out ASRs</a:t>
            </a:r>
          </a:p>
        </p:txBody>
      </p:sp>
      <p:sp>
        <p:nvSpPr>
          <p:cNvPr id="4" name="Slide Number Placeholder 3">
            <a:extLst>
              <a:ext uri="{FF2B5EF4-FFF2-40B4-BE49-F238E27FC236}">
                <a16:creationId xmlns:a16="http://schemas.microsoft.com/office/drawing/2014/main" id="{95B0966A-4AD1-5751-80F8-60A9BEEA2D10}"/>
              </a:ext>
            </a:extLst>
          </p:cNvPr>
          <p:cNvSpPr>
            <a:spLocks noGrp="1"/>
          </p:cNvSpPr>
          <p:nvPr>
            <p:ph type="sldNum" sz="quarter" idx="10"/>
          </p:nvPr>
        </p:nvSpPr>
        <p:spPr>
          <a:xfrm>
            <a:off x="556149" y="153671"/>
            <a:ext cx="670079" cy="641281"/>
          </a:xfrm>
        </p:spPr>
        <p:txBody>
          <a:bodyPr/>
          <a:lstStyle/>
          <a:p>
            <a:fld id="{AE311D09-C3D9-45E8-99CE-78E12234EEAD}" type="slidenum">
              <a:rPr lang="en-US" smtClean="0"/>
              <a:pPr/>
              <a:t>9</a:t>
            </a:fld>
            <a:endParaRPr lang="en-US" dirty="0"/>
          </a:p>
        </p:txBody>
      </p:sp>
    </p:spTree>
    <p:extLst>
      <p:ext uri="{BB962C8B-B14F-4D97-AF65-F5344CB8AC3E}">
        <p14:creationId xmlns:p14="http://schemas.microsoft.com/office/powerpoint/2010/main" val="1275786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2410</TotalTime>
  <Words>1947</Words>
  <Application>Microsoft Office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Chapter Outline</vt:lpstr>
      <vt:lpstr>Introduction</vt:lpstr>
      <vt:lpstr>19.1 ASRs from Requirements Documents</vt:lpstr>
      <vt:lpstr>Don’t Get Your Hopes Up</vt:lpstr>
      <vt:lpstr>Don’t Get Your Hopes Up</vt:lpstr>
      <vt:lpstr>Sniffing Out ASRs</vt:lpstr>
      <vt:lpstr>19.2 ASRs from Interviewing Stakeholders</vt:lpstr>
      <vt:lpstr>19.3 ASRs From Business Goals</vt:lpstr>
      <vt:lpstr>PowerPoint Presentation</vt:lpstr>
      <vt:lpstr>Quality Attribute Workshop</vt:lpstr>
      <vt:lpstr>Quality Attribute Workshop</vt:lpstr>
      <vt:lpstr>Quality Attribute Workshop</vt:lpstr>
      <vt:lpstr>19.3 ASRs From Business Goals</vt:lpstr>
      <vt:lpstr>19.3 ASRs From Business Goals</vt:lpstr>
      <vt:lpstr>19.4 ASRs From Utility Tree</vt:lpstr>
      <vt:lpstr>19.4 ASRs From Utility Tree</vt:lpstr>
      <vt:lpstr>19.4 ASRs From Utility Tree</vt:lpstr>
      <vt:lpstr>PowerPoint Presentation</vt:lpstr>
      <vt:lpstr>19.5 Change Happens</vt:lpstr>
      <vt:lpstr>19.6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mohamad khorsandi</dc:creator>
  <cp:lastModifiedBy>mohamad khorsandi</cp:lastModifiedBy>
  <cp:revision>42</cp:revision>
  <dcterms:created xsi:type="dcterms:W3CDTF">2025-05-02T12:16:21Z</dcterms:created>
  <dcterms:modified xsi:type="dcterms:W3CDTF">2025-05-13T16:28:24Z</dcterms:modified>
</cp:coreProperties>
</file>