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9" r:id="rId2"/>
    <p:sldId id="264" r:id="rId3"/>
    <p:sldId id="268" r:id="rId4"/>
    <p:sldId id="266" r:id="rId5"/>
    <p:sldId id="267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4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77" autoAdjust="0"/>
  </p:normalViewPr>
  <p:slideViewPr>
    <p:cSldViewPr snapToGrid="0">
      <p:cViewPr varScale="1">
        <p:scale>
          <a:sx n="48" d="100"/>
          <a:sy n="48" d="100"/>
        </p:scale>
        <p:origin x="67" y="86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7429BB-B4AE-1FD4-40CA-11DEC06DF3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6E014-1DD4-A911-0818-2801CAFD99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28E3B-7122-43E6-B3BB-09448C56C96C}" type="datetimeFigureOut">
              <a:rPr lang="en-US" smtClean="0"/>
              <a:t>25/05/13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7225-126A-9CD2-B38B-89A64803DA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A47BA-80EE-701F-EBD0-8E5B9C8D04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22B76-F21B-401A-98B3-B52E9FD889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520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C9CAF-43DF-44BF-8016-DC193E4E594B}" type="datetimeFigureOut">
              <a:rPr lang="en-US" smtClean="0"/>
              <a:t>25/05/13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32D7-2694-4BD6-985B-15C23CEC77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440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اصل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D6440A-0326-4286-686D-DD69C6C2D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09" y="886414"/>
            <a:ext cx="3884007" cy="5085173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CA2AF927-30AA-7708-FA45-DC09B6C7A633}"/>
              </a:ext>
            </a:extLst>
          </p:cNvPr>
          <p:cNvSpPr txBox="1"/>
          <p:nvPr userDrawn="1"/>
        </p:nvSpPr>
        <p:spPr>
          <a:xfrm>
            <a:off x="4889288" y="1701625"/>
            <a:ext cx="66492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in Practice</a:t>
            </a:r>
          </a:p>
          <a:p>
            <a:pPr algn="ctr"/>
            <a:endParaRPr lang="en-US" sz="4400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A107B7A-E65E-6134-1507-F92CE52BA14D}"/>
              </a:ext>
            </a:extLst>
          </p:cNvPr>
          <p:cNvSpPr txBox="1"/>
          <p:nvPr userDrawn="1"/>
        </p:nvSpPr>
        <p:spPr>
          <a:xfrm>
            <a:off x="5241066" y="886414"/>
            <a:ext cx="59456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University Of Isfahan</a:t>
            </a:r>
          </a:p>
          <a:p>
            <a:pPr algn="ctr"/>
            <a:endParaRPr lang="en-US" sz="28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81D675CA-92B6-F987-200D-6735AB7A67AE}"/>
              </a:ext>
            </a:extLst>
          </p:cNvPr>
          <p:cNvSpPr txBox="1"/>
          <p:nvPr userDrawn="1"/>
        </p:nvSpPr>
        <p:spPr>
          <a:xfrm>
            <a:off x="5174480" y="5432903"/>
            <a:ext cx="6078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Dr. </a:t>
            </a:r>
            <a:r>
              <a:rPr lang="en-US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Mohammadreza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Sharbaf</a:t>
            </a:r>
          </a:p>
        </p:txBody>
      </p:sp>
    </p:spTree>
    <p:extLst>
      <p:ext uri="{BB962C8B-B14F-4D97-AF65-F5344CB8AC3E}">
        <p14:creationId xmlns:p14="http://schemas.microsoft.com/office/powerpoint/2010/main" val="175826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عرفی کتاب مرج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6C45E3-84FC-009E-B990-CC3128943DCF}"/>
              </a:ext>
            </a:extLst>
          </p:cNvPr>
          <p:cNvSpPr txBox="1"/>
          <p:nvPr userDrawn="1"/>
        </p:nvSpPr>
        <p:spPr>
          <a:xfrm>
            <a:off x="2790613" y="2167116"/>
            <a:ext cx="66107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in Practice</a:t>
            </a:r>
          </a:p>
          <a:p>
            <a:pPr algn="ctr"/>
            <a:endParaRPr lang="en-US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EE8E89-6157-D30C-AE9A-DE90DF72A3D5}"/>
              </a:ext>
            </a:extLst>
          </p:cNvPr>
          <p:cNvSpPr txBox="1"/>
          <p:nvPr userDrawn="1"/>
        </p:nvSpPr>
        <p:spPr>
          <a:xfrm>
            <a:off x="4996883" y="3059668"/>
            <a:ext cx="2293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latin typeface="+mj-lt"/>
              </a:rPr>
              <a:t>4th edition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1C09B0-F458-52CF-2E89-C839C21696FD}"/>
              </a:ext>
            </a:extLst>
          </p:cNvPr>
          <p:cNvSpPr txBox="1"/>
          <p:nvPr userDrawn="1"/>
        </p:nvSpPr>
        <p:spPr>
          <a:xfrm>
            <a:off x="3929577" y="5154362"/>
            <a:ext cx="4427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Len Bass, Paul Clements, Rick Kazman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466936-600E-E015-B971-BE7279402C11}"/>
              </a:ext>
            </a:extLst>
          </p:cNvPr>
          <p:cNvSpPr txBox="1"/>
          <p:nvPr userDrawn="1"/>
        </p:nvSpPr>
        <p:spPr>
          <a:xfrm>
            <a:off x="2714412" y="1782292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Text Book:</a:t>
            </a:r>
          </a:p>
        </p:txBody>
      </p:sp>
    </p:spTree>
    <p:extLst>
      <p:ext uri="{BB962C8B-B14F-4D97-AF65-F5344CB8AC3E}">
        <p14:creationId xmlns:p14="http://schemas.microsoft.com/office/powerpoint/2010/main" val="326386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763EB-F58C-2FDA-883E-D34AC3F89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BD9CD7-C12F-5578-3913-F6206D50C27B}"/>
              </a:ext>
            </a:extLst>
          </p:cNvPr>
          <p:cNvSpPr txBox="1"/>
          <p:nvPr userDrawn="1"/>
        </p:nvSpPr>
        <p:spPr>
          <a:xfrm>
            <a:off x="1859302" y="1303253"/>
            <a:ext cx="116806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b="1" dirty="0">
                <a:latin typeface="+mj-lt"/>
              </a:rPr>
              <a:t>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2C21CC-5ED0-E64B-EAB7-020E97E35EDD}"/>
              </a:ext>
            </a:extLst>
          </p:cNvPr>
          <p:cNvSpPr txBox="1"/>
          <p:nvPr userDrawn="1"/>
        </p:nvSpPr>
        <p:spPr>
          <a:xfrm>
            <a:off x="9205913" y="3698406"/>
            <a:ext cx="1168061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sz="6600" b="1" dirty="0">
                <a:latin typeface="+mj-lt"/>
              </a:rPr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CC271C3-2751-4DDA-C95D-61E65E2C40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27363" y="1627188"/>
            <a:ext cx="6178550" cy="26252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 i="1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F6E1FB4-261B-CA90-BDD6-924DC25663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27364" y="5229225"/>
            <a:ext cx="6178550" cy="711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35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45AABA7-8654-6E03-E01A-130CB74BE74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977" y="1015164"/>
            <a:ext cx="11058526" cy="5676247"/>
          </a:xfrm>
          <a:prstGeom prst="rect">
            <a:avLst/>
          </a:prstGeom>
        </p:spPr>
        <p:txBody>
          <a:bodyPr/>
          <a:lstStyle>
            <a:lvl1pPr marL="114300" indent="-3429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Clr>
                <a:schemeClr val="tx1"/>
              </a:buClr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286000" indent="0">
              <a:buNone/>
              <a:defRPr/>
            </a:lvl6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r>
              <a:rPr lang="en-US" dirty="0" err="1"/>
              <a:t>Asdfasdfasdfasdff</a:t>
            </a:r>
            <a:endParaRPr lang="en-US" dirty="0"/>
          </a:p>
          <a:p>
            <a:pPr marL="411480" marR="0" lvl="1" indent="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Second level</a:t>
            </a:r>
          </a:p>
          <a:p>
            <a:pPr marL="1005840" marR="0" lvl="2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Times New Roman" panose="02020603050405020304" pitchFamily="18" charset="0"/>
              <a:buChar char="‣"/>
              <a:tabLst/>
              <a:defRPr/>
            </a:pPr>
            <a:r>
              <a:rPr lang="en-US" dirty="0"/>
              <a:t>Third level</a:t>
            </a:r>
          </a:p>
          <a:p>
            <a:pPr marL="1645920" marR="0" lvl="4" indent="-22860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Tx/>
              <a:buSzPct val="100000"/>
              <a:buFont typeface="Times New Roman" panose="02020603050405020304" pitchFamily="18" charset="0"/>
              <a:buChar char="‣"/>
              <a:tabLst/>
              <a:defRPr/>
            </a:pPr>
            <a:endParaRPr lang="en-US" dirty="0"/>
          </a:p>
          <a:p>
            <a:pPr lvl="4"/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6EA75A14-EC44-C947-19E0-5B86DE32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9150B68-8BC2-8C77-3FFC-2A2ADED55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7153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 بخش‌ه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D3C09-A831-571A-01CB-A6534B0A75D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630968"/>
            <a:ext cx="10515600" cy="257452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spc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Name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B62D3E-5146-2D84-53F5-BB186CCBF3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492375"/>
            <a:ext cx="10515600" cy="93662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SECTION #</a:t>
            </a:r>
          </a:p>
        </p:txBody>
      </p:sp>
    </p:spTree>
    <p:extLst>
      <p:ext uri="{BB962C8B-B14F-4D97-AF65-F5344CB8AC3E}">
        <p14:creationId xmlns:p14="http://schemas.microsoft.com/office/powerpoint/2010/main" val="82591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 و توضیح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581ADF6-1F4F-CE66-F068-D1A26D9E8A64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09426" y="1031785"/>
            <a:ext cx="5826425" cy="31527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4D2E4CAB-BEBB-3707-3FA1-D084FAEA841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56149" y="1031785"/>
            <a:ext cx="5081171" cy="3159650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Clr>
                <a:schemeClr val="tx1"/>
              </a:buClr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buClr>
                <a:schemeClr val="tx1"/>
              </a:buCl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Master text styles Click to edit Master text styles Click to edit Master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33701F9-BC79-B1F2-F33F-566DE40E958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56148" y="4349324"/>
            <a:ext cx="11079703" cy="2355005"/>
          </a:xfrm>
          <a:prstGeom prst="rect">
            <a:avLst/>
          </a:prstGeom>
        </p:spPr>
        <p:txBody>
          <a:bodyPr/>
          <a:lstStyle>
            <a:lvl1pPr marL="0" indent="228600">
              <a:lnSpc>
                <a:spcPct val="100000"/>
              </a:lnSpc>
              <a:spcBef>
                <a:spcPts val="2000"/>
              </a:spcBef>
              <a:buClr>
                <a:schemeClr val="tx1"/>
              </a:buCl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11480" indent="22860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5840" indent="-228600">
              <a:spcBef>
                <a:spcPts val="600"/>
              </a:spcBef>
              <a:buClr>
                <a:schemeClr val="tx1"/>
              </a:buClr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371600" indent="-228600">
              <a:spcBef>
                <a:spcPts val="200"/>
              </a:spcBef>
              <a:buSzPct val="100000"/>
              <a:buFont typeface="Times New Roman" panose="02020603050405020304" pitchFamily="18" charset="0"/>
              <a:buChar char="‣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645920">
              <a:spcBef>
                <a:spcPts val="200"/>
              </a:spcBef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id="{A1248D6A-2F31-7DAE-E178-90148578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84E279C-06EF-FA3D-FB33-057EDCA7E79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41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ک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4413EB-9324-9312-01D4-01212668D4CA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650709" y="518312"/>
            <a:ext cx="8890581" cy="500095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DC52E4-EE13-112F-7A75-20D1103E8E3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625" y="5683250"/>
            <a:ext cx="11036300" cy="8789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 i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AA41ADF-5ADB-4478-F3AE-A908B05F64E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45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350306-1A92-387D-FEA6-25A51B678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149" y="153671"/>
            <a:ext cx="670079" cy="641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D09-C3D9-45E8-99CE-78E12234EE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A8C8BAA5-76D7-C8B1-7A71-D70A776A6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89" y="153671"/>
            <a:ext cx="10436810" cy="6412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1.1 Definition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18509-0EE4-08D3-489F-C7109F42C06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546" y="166588"/>
            <a:ext cx="640305" cy="64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82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0" r:id="rId4"/>
    <p:sldLayoutId id="2147483651" r:id="rId5"/>
    <p:sldLayoutId id="2147483652" r:id="rId6"/>
    <p:sldLayoutId id="2147483653" r:id="rId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444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C77B4-BC48-76BC-D426-F894A03FA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Designing an Architecture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69401E-3D2B-47A5-6D3F-CCE137706A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20</a:t>
            </a:r>
          </a:p>
        </p:txBody>
      </p:sp>
    </p:spTree>
    <p:extLst>
      <p:ext uri="{BB962C8B-B14F-4D97-AF65-F5344CB8AC3E}">
        <p14:creationId xmlns:p14="http://schemas.microsoft.com/office/powerpoint/2010/main" val="702636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08ED7A-E858-9048-A2EE-70B0CAEFB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9505E-138C-BEFA-F1DA-E22DF7575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200" b="0" dirty="0"/>
              <a:t>A designer knows he has achieved perfection not when there is nothing left to add, but when there is nothing left to take away.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87A4A-CF6B-713C-5025-563FAA7773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—Antoine de Saint-Exupéry</a:t>
            </a:r>
          </a:p>
        </p:txBody>
      </p:sp>
    </p:spTree>
    <p:extLst>
      <p:ext uri="{BB962C8B-B14F-4D97-AF65-F5344CB8AC3E}">
        <p14:creationId xmlns:p14="http://schemas.microsoft.com/office/powerpoint/2010/main" val="15621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82658-2BE8-68DC-2E49-3E16AB1B08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A50FF4-3542-AD6D-6F54-5EF273AB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9C1B-F8C3-F07B-728F-B0949F031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74794A-DA90-6330-B83C-B0E5662B45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Design—including architectural design—is a complex activity to perform.</a:t>
            </a:r>
          </a:p>
          <a:p>
            <a:r>
              <a:rPr lang="en-US" dirty="0"/>
              <a:t>A systematic method provides guidance in performing this complex activity so that it can be learned and capably performed by mere mortals.</a:t>
            </a:r>
          </a:p>
          <a:p>
            <a:r>
              <a:rPr lang="en-US" dirty="0"/>
              <a:t>In this chapter, we provide a detailed discussion of the method </a:t>
            </a:r>
            <a:r>
              <a:rPr lang="en-US" dirty="0">
                <a:solidFill>
                  <a:schemeClr val="accent1"/>
                </a:solidFill>
              </a:rPr>
              <a:t>Attribute-Driven Design </a:t>
            </a:r>
            <a:r>
              <a:rPr lang="en-US" dirty="0"/>
              <a:t>(ADD) that allows an architecture to be designed in a systematic, repeatable, and cost-effective way.</a:t>
            </a:r>
          </a:p>
          <a:p>
            <a:r>
              <a:rPr lang="en-US" dirty="0"/>
              <a:t>We begin by providing an overview of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and its steps. This overview is followed by more detailed discussions of some of the key steps.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32DDD7-3C0D-2FC5-3EB5-231E4EFF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CDE1-1A75-200E-CF80-5E551678CB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37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C094F3-1D28-BC4F-5620-982AB0E71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F65237-48C6-B239-AC17-741AB415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20.1 Attribute-Driven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7F7D-9405-1B7B-62F7-12BB456498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11D09-C3D9-45E8-99CE-78E12234EE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3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2064</TotalTime>
  <Words>142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Chapter Outline</vt:lpstr>
      <vt:lpstr>Introduction</vt:lpstr>
      <vt:lpstr>20.1 Attribute-Driven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mohamad khorsandi</dc:creator>
  <cp:lastModifiedBy>mohamad khorsandi</cp:lastModifiedBy>
  <cp:revision>38</cp:revision>
  <dcterms:created xsi:type="dcterms:W3CDTF">2025-05-02T12:16:21Z</dcterms:created>
  <dcterms:modified xsi:type="dcterms:W3CDTF">2025-05-13T16:51:56Z</dcterms:modified>
</cp:coreProperties>
</file>