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9" r:id="rId2"/>
    <p:sldId id="258" r:id="rId3"/>
    <p:sldId id="264" r:id="rId4"/>
    <p:sldId id="265" r:id="rId5"/>
    <p:sldId id="262"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61" autoAdjust="0"/>
    <p:restoredTop sz="94660"/>
  </p:normalViewPr>
  <p:slideViewPr>
    <p:cSldViewPr snapToGrid="0">
      <p:cViewPr varScale="1">
        <p:scale>
          <a:sx n="81" d="100"/>
          <a:sy n="81" d="100"/>
        </p:scale>
        <p:origin x="1003" y="53"/>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7429BB-B4AE-1FD4-40CA-11DEC06DF3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36E014-1DD4-A911-0818-2801CAFD99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928E3B-7122-43E6-B3BB-09448C56C96C}" type="datetimeFigureOut">
              <a:rPr lang="en-US" smtClean="0"/>
              <a:t>25/05/07</a:t>
            </a:fld>
            <a:endParaRPr lang="en-US"/>
          </a:p>
        </p:txBody>
      </p:sp>
      <p:sp>
        <p:nvSpPr>
          <p:cNvPr id="4" name="Footer Placeholder 3">
            <a:extLst>
              <a:ext uri="{FF2B5EF4-FFF2-40B4-BE49-F238E27FC236}">
                <a16:creationId xmlns:a16="http://schemas.microsoft.com/office/drawing/2014/main" id="{77507225-126A-9CD2-B38B-89A64803DA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9A47BA-80EE-701F-EBD0-8E5B9C8D04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22B76-F21B-401A-98B3-B52E9FD889BC}" type="slidenum">
              <a:rPr lang="en-US" smtClean="0"/>
              <a:t>‹#›</a:t>
            </a:fld>
            <a:endParaRPr lang="en-US"/>
          </a:p>
        </p:txBody>
      </p:sp>
    </p:spTree>
    <p:extLst>
      <p:ext uri="{BB962C8B-B14F-4D97-AF65-F5344CB8AC3E}">
        <p14:creationId xmlns:p14="http://schemas.microsoft.com/office/powerpoint/2010/main" val="40681520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C9CAF-43DF-44BF-8016-DC193E4E594B}" type="datetimeFigureOut">
              <a:rPr lang="en-US" smtClean="0"/>
              <a:t>25/05/07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232D7-2694-4BD6-985B-15C23CEC77DD}" type="slidenum">
              <a:rPr lang="en-US" smtClean="0"/>
              <a:t>‹#›</a:t>
            </a:fld>
            <a:endParaRPr lang="en-US"/>
          </a:p>
        </p:txBody>
      </p:sp>
    </p:spTree>
    <p:extLst>
      <p:ext uri="{BB962C8B-B14F-4D97-AF65-F5344CB8AC3E}">
        <p14:creationId xmlns:p14="http://schemas.microsoft.com/office/powerpoint/2010/main" val="31189440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232D7-2694-4BD6-985B-15C23CEC77DD}" type="slidenum">
              <a:rPr lang="en-US" smtClean="0"/>
              <a:t>10</a:t>
            </a:fld>
            <a:endParaRPr lang="en-US"/>
          </a:p>
        </p:txBody>
      </p:sp>
    </p:spTree>
    <p:extLst>
      <p:ext uri="{BB962C8B-B14F-4D97-AF65-F5344CB8AC3E}">
        <p14:creationId xmlns:p14="http://schemas.microsoft.com/office/powerpoint/2010/main" val="318972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232D7-2694-4BD6-985B-15C23CEC77DD}" type="slidenum">
              <a:rPr lang="en-US" smtClean="0"/>
              <a:t>11</a:t>
            </a:fld>
            <a:endParaRPr lang="en-US"/>
          </a:p>
        </p:txBody>
      </p:sp>
    </p:spTree>
    <p:extLst>
      <p:ext uri="{BB962C8B-B14F-4D97-AF65-F5344CB8AC3E}">
        <p14:creationId xmlns:p14="http://schemas.microsoft.com/office/powerpoint/2010/main" val="90243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عنوان اصلی">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D6440A-0326-4286-686D-DD69C6C2D0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9395" y="1055728"/>
            <a:ext cx="3884007" cy="5085173"/>
          </a:xfrm>
          <a:prstGeom prst="rect">
            <a:avLst/>
          </a:prstGeom>
        </p:spPr>
      </p:pic>
      <p:sp>
        <p:nvSpPr>
          <p:cNvPr id="4" name="TextBox 3">
            <a:extLst>
              <a:ext uri="{FF2B5EF4-FFF2-40B4-BE49-F238E27FC236}">
                <a16:creationId xmlns:a16="http://schemas.microsoft.com/office/drawing/2014/main" id="{CA2AF927-30AA-7708-FA45-DC09B6C7A633}"/>
              </a:ext>
            </a:extLst>
          </p:cNvPr>
          <p:cNvSpPr txBox="1"/>
          <p:nvPr userDrawn="1"/>
        </p:nvSpPr>
        <p:spPr>
          <a:xfrm>
            <a:off x="5065174" y="1870939"/>
            <a:ext cx="6649203" cy="2246769"/>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Software Architecture in Practice</a:t>
            </a:r>
          </a:p>
          <a:p>
            <a:pPr algn="ctr"/>
            <a:endParaRPr lang="en-US" sz="4400" dirty="0"/>
          </a:p>
        </p:txBody>
      </p:sp>
      <p:sp>
        <p:nvSpPr>
          <p:cNvPr id="5" name="TextBox 4">
            <a:extLst>
              <a:ext uri="{FF2B5EF4-FFF2-40B4-BE49-F238E27FC236}">
                <a16:creationId xmlns:a16="http://schemas.microsoft.com/office/drawing/2014/main" id="{0A107B7A-E65E-6134-1507-F92CE52BA14D}"/>
              </a:ext>
            </a:extLst>
          </p:cNvPr>
          <p:cNvSpPr txBox="1"/>
          <p:nvPr userDrawn="1"/>
        </p:nvSpPr>
        <p:spPr>
          <a:xfrm>
            <a:off x="5416952" y="1055728"/>
            <a:ext cx="5945653" cy="954107"/>
          </a:xfrm>
          <a:prstGeom prst="rect">
            <a:avLst/>
          </a:prstGeom>
          <a:noFill/>
        </p:spPr>
        <p:txBody>
          <a:bodyPr wrap="square" rtlCol="0">
            <a:spAutoFit/>
          </a:bodyPr>
          <a:lstStyle/>
          <a:p>
            <a:pPr algn="ctr"/>
            <a:r>
              <a:rPr lang="en-US" sz="2800" i="1" dirty="0">
                <a:solidFill>
                  <a:schemeClr val="tx1">
                    <a:lumMod val="50000"/>
                    <a:lumOff val="50000"/>
                  </a:schemeClr>
                </a:solidFill>
                <a:latin typeface="+mj-lt"/>
              </a:rPr>
              <a:t>University Of Isfahan</a:t>
            </a:r>
          </a:p>
          <a:p>
            <a:pPr algn="ctr"/>
            <a:endParaRPr lang="en-US" sz="2800" dirty="0"/>
          </a:p>
        </p:txBody>
      </p:sp>
      <p:sp>
        <p:nvSpPr>
          <p:cNvPr id="6" name="TextBox 5">
            <a:extLst>
              <a:ext uri="{FF2B5EF4-FFF2-40B4-BE49-F238E27FC236}">
                <a16:creationId xmlns:a16="http://schemas.microsoft.com/office/drawing/2014/main" id="{81D675CA-92B6-F987-200D-6735AB7A67AE}"/>
              </a:ext>
            </a:extLst>
          </p:cNvPr>
          <p:cNvSpPr txBox="1"/>
          <p:nvPr userDrawn="1"/>
        </p:nvSpPr>
        <p:spPr>
          <a:xfrm>
            <a:off x="5350366" y="5602217"/>
            <a:ext cx="6078818" cy="400110"/>
          </a:xfrm>
          <a:prstGeom prst="rect">
            <a:avLst/>
          </a:prstGeom>
          <a:noFill/>
        </p:spPr>
        <p:txBody>
          <a:bodyPr wrap="square" rtlCol="0">
            <a:spAutoFit/>
          </a:bodyPr>
          <a:lstStyle/>
          <a:p>
            <a:pPr marL="0" indent="0" algn="ctr">
              <a:buNone/>
            </a:pPr>
            <a:r>
              <a:rPr lang="en-US" sz="1800" i="1" dirty="0">
                <a:solidFill>
                  <a:schemeClr val="tx1">
                    <a:lumMod val="50000"/>
                    <a:lumOff val="50000"/>
                  </a:schemeClr>
                </a:solidFill>
                <a:latin typeface="+mj-lt"/>
              </a:rPr>
              <a:t>Dr. </a:t>
            </a:r>
            <a:r>
              <a:rPr lang="en-US" sz="2000" i="1" dirty="0">
                <a:solidFill>
                  <a:schemeClr val="tx1">
                    <a:lumMod val="50000"/>
                    <a:lumOff val="50000"/>
                  </a:schemeClr>
                </a:solidFill>
                <a:latin typeface="+mj-lt"/>
              </a:rPr>
              <a:t>Mohammadreza</a:t>
            </a:r>
            <a:r>
              <a:rPr lang="en-US" sz="1800" i="1" dirty="0">
                <a:solidFill>
                  <a:schemeClr val="tx1">
                    <a:lumMod val="50000"/>
                    <a:lumOff val="50000"/>
                  </a:schemeClr>
                </a:solidFill>
                <a:latin typeface="+mj-lt"/>
              </a:rPr>
              <a:t> Sharbaf</a:t>
            </a:r>
          </a:p>
        </p:txBody>
      </p:sp>
    </p:spTree>
    <p:extLst>
      <p:ext uri="{BB962C8B-B14F-4D97-AF65-F5344CB8AC3E}">
        <p14:creationId xmlns:p14="http://schemas.microsoft.com/office/powerpoint/2010/main" val="175826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عنوان بخش‌ها">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4D3C09-A831-571A-01CB-A6534B0A75DE}"/>
              </a:ext>
            </a:extLst>
          </p:cNvPr>
          <p:cNvSpPr>
            <a:spLocks noGrp="1"/>
          </p:cNvSpPr>
          <p:nvPr>
            <p:ph type="body" idx="1" hasCustomPrompt="1"/>
          </p:nvPr>
        </p:nvSpPr>
        <p:spPr>
          <a:xfrm>
            <a:off x="838200" y="3630968"/>
            <a:ext cx="10515600" cy="2574523"/>
          </a:xfrm>
          <a:prstGeom prst="rect">
            <a:avLst/>
          </a:prstGeom>
        </p:spPr>
        <p:txBody>
          <a:bodyPr anchor="ctr"/>
          <a:lstStyle>
            <a:lvl1pPr marL="0" indent="0" algn="ctr">
              <a:buNone/>
              <a:defRPr sz="3600" b="1" spc="0">
                <a:solidFill>
                  <a:schemeClr val="tx1">
                    <a:lumMod val="65000"/>
                    <a:lumOff val="3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Name</a:t>
            </a:r>
          </a:p>
        </p:txBody>
      </p:sp>
      <p:sp>
        <p:nvSpPr>
          <p:cNvPr id="9" name="Text Placeholder 8">
            <a:extLst>
              <a:ext uri="{FF2B5EF4-FFF2-40B4-BE49-F238E27FC236}">
                <a16:creationId xmlns:a16="http://schemas.microsoft.com/office/drawing/2014/main" id="{AAB62D3E-5146-2D84-53F5-BB186CCBF355}"/>
              </a:ext>
            </a:extLst>
          </p:cNvPr>
          <p:cNvSpPr>
            <a:spLocks noGrp="1"/>
          </p:cNvSpPr>
          <p:nvPr>
            <p:ph type="body" sz="quarter" idx="12" hasCustomPrompt="1"/>
          </p:nvPr>
        </p:nvSpPr>
        <p:spPr>
          <a:xfrm>
            <a:off x="838200" y="2492375"/>
            <a:ext cx="10515600" cy="936625"/>
          </a:xfrm>
          <a:prstGeom prst="rect">
            <a:avLst/>
          </a:prstGeom>
        </p:spPr>
        <p:txBody>
          <a:bodyPr anchor="ctr"/>
          <a:lstStyle>
            <a:lvl1pPr marL="0" indent="0" algn="ctr">
              <a:buNone/>
              <a:defRPr sz="4000">
                <a:latin typeface="+mj-lt"/>
              </a:defRPr>
            </a:lvl1pPr>
          </a:lstStyle>
          <a:p>
            <a:pPr lvl="0"/>
            <a:r>
              <a:rPr lang="en-US" dirty="0"/>
              <a:t>SECTION #</a:t>
            </a:r>
          </a:p>
        </p:txBody>
      </p:sp>
    </p:spTree>
    <p:extLst>
      <p:ext uri="{BB962C8B-B14F-4D97-AF65-F5344CB8AC3E}">
        <p14:creationId xmlns:p14="http://schemas.microsoft.com/office/powerpoint/2010/main" val="82591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صفحه توضیحات">
    <p:spTree>
      <p:nvGrpSpPr>
        <p:cNvPr id="1" name=""/>
        <p:cNvGrpSpPr/>
        <p:nvPr/>
      </p:nvGrpSpPr>
      <p:grpSpPr>
        <a:xfrm>
          <a:off x="0" y="0"/>
          <a:ext cx="0" cy="0"/>
          <a:chOff x="0" y="0"/>
          <a:chExt cx="0" cy="0"/>
        </a:xfrm>
      </p:grpSpPr>
      <p:sp>
        <p:nvSpPr>
          <p:cNvPr id="8" name="Content Placeholder 3">
            <a:extLst>
              <a:ext uri="{FF2B5EF4-FFF2-40B4-BE49-F238E27FC236}">
                <a16:creationId xmlns:a16="http://schemas.microsoft.com/office/drawing/2014/main" id="{745AABA7-8654-6E03-E01A-130CB74BE741}"/>
              </a:ext>
            </a:extLst>
          </p:cNvPr>
          <p:cNvSpPr>
            <a:spLocks noGrp="1"/>
          </p:cNvSpPr>
          <p:nvPr>
            <p:ph sz="half" idx="2" hasCustomPrompt="1"/>
          </p:nvPr>
        </p:nvSpPr>
        <p:spPr>
          <a:xfrm>
            <a:off x="588977" y="1015164"/>
            <a:ext cx="11058526" cy="5676247"/>
          </a:xfrm>
          <a:prstGeom prst="rect">
            <a:avLst/>
          </a:prstGeom>
        </p:spPr>
        <p:txBody>
          <a:bodyPr/>
          <a:lstStyle>
            <a:lvl1pPr marL="0" indent="228600">
              <a:lnSpc>
                <a:spcPct val="100000"/>
              </a:lnSpc>
              <a:spcBef>
                <a:spcPts val="2000"/>
              </a:spcBef>
              <a:defRPr sz="2400">
                <a:latin typeface="Times New Roman" panose="02020603050405020304" pitchFamily="18" charset="0"/>
                <a:cs typeface="Times New Roman" panose="02020603050405020304" pitchFamily="18" charset="0"/>
              </a:defRPr>
            </a:lvl1pPr>
            <a:lvl2pPr marL="411480" indent="228600">
              <a:lnSpc>
                <a:spcPct val="100000"/>
              </a:lnSpc>
              <a:spcBef>
                <a:spcPts val="1000"/>
              </a:spcBef>
              <a:buFont typeface="Wingdings" panose="05000000000000000000" pitchFamily="2" charset="2"/>
              <a:buChar char="§"/>
              <a:defRPr sz="2000">
                <a:solidFill>
                  <a:schemeClr val="tx1">
                    <a:lumMod val="95000"/>
                    <a:lumOff val="5000"/>
                  </a:schemeClr>
                </a:solidFill>
                <a:latin typeface="Times New Roman" panose="02020603050405020304" pitchFamily="18" charset="0"/>
                <a:cs typeface="Times New Roman" panose="02020603050405020304" pitchFamily="18" charset="0"/>
              </a:defRPr>
            </a:lvl2pPr>
            <a:lvl3pPr marL="1005840" indent="-228600">
              <a:spcBef>
                <a:spcPts val="600"/>
              </a:spcBef>
              <a:buFont typeface="Times New Roman" panose="02020603050405020304" pitchFamily="18" charset="0"/>
              <a:buChar char="‣"/>
              <a:defRPr sz="2000">
                <a:solidFill>
                  <a:schemeClr val="tx1">
                    <a:lumMod val="75000"/>
                    <a:lumOff val="25000"/>
                  </a:schemeClr>
                </a:solidFill>
                <a:latin typeface="Times New Roman" panose="02020603050405020304" pitchFamily="18" charset="0"/>
                <a:cs typeface="Times New Roman" panose="02020603050405020304" pitchFamily="18" charset="0"/>
              </a:defRPr>
            </a:lvl3pPr>
            <a:lvl4pPr marL="1371600" indent="-228600">
              <a:spcBef>
                <a:spcPts val="200"/>
              </a:spcBef>
              <a:buSzPct val="100000"/>
              <a:buFont typeface="Times New Roman" panose="02020603050405020304" pitchFamily="18" charset="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4pPr>
            <a:lvl5pPr marL="1645920">
              <a:spcBef>
                <a:spcPts val="200"/>
              </a:spcBef>
              <a:defRPr>
                <a:solidFill>
                  <a:schemeClr val="tx1">
                    <a:lumMod val="65000"/>
                    <a:lumOff val="35000"/>
                  </a:schemeClr>
                </a:solidFill>
                <a:latin typeface="Times New Roman" panose="02020603050405020304" pitchFamily="18" charset="0"/>
                <a:cs typeface="Times New Roman" panose="02020603050405020304" pitchFamily="18" charset="0"/>
              </a:defRPr>
            </a:lvl5pPr>
          </a:lstStyle>
          <a:p>
            <a:pPr marL="228600" marR="0" lvl="0" indent="-228600"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a:pPr>
            <a:r>
              <a:rPr lang="en-US" dirty="0"/>
              <a:t>Click to edit Master text styles Click to edit Master text styles Click to edit Master text </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6" name="Title 15">
            <a:extLst>
              <a:ext uri="{FF2B5EF4-FFF2-40B4-BE49-F238E27FC236}">
                <a16:creationId xmlns:a16="http://schemas.microsoft.com/office/drawing/2014/main" id="{6EA75A14-EC44-C947-19E0-5B86DE32AE01}"/>
              </a:ext>
            </a:extLst>
          </p:cNvPr>
          <p:cNvSpPr>
            <a:spLocks noGrp="1"/>
          </p:cNvSpPr>
          <p:nvPr>
            <p:ph type="title"/>
          </p:nvPr>
        </p:nvSpPr>
        <p:spPr/>
        <p:txBody>
          <a:bodyPr/>
          <a:lstStyle/>
          <a:p>
            <a:r>
              <a:rPr lang="en-US"/>
              <a:t>Click to edit Master title style</a:t>
            </a:r>
          </a:p>
        </p:txBody>
      </p:sp>
      <p:sp>
        <p:nvSpPr>
          <p:cNvPr id="17" name="Slide Number Placeholder 16">
            <a:extLst>
              <a:ext uri="{FF2B5EF4-FFF2-40B4-BE49-F238E27FC236}">
                <a16:creationId xmlns:a16="http://schemas.microsoft.com/office/drawing/2014/main" id="{29150B68-8BC2-8C77-3FFC-2A2ADED5585F}"/>
              </a:ext>
            </a:extLst>
          </p:cNvPr>
          <p:cNvSpPr>
            <a:spLocks noGrp="1"/>
          </p:cNvSpPr>
          <p:nvPr>
            <p:ph type="sldNum" sz="quarter" idx="10"/>
          </p:nvPr>
        </p:nvSpPr>
        <p:spPr/>
        <p:txBody>
          <a:bodyPr/>
          <a:lstStyle/>
          <a:p>
            <a:fld id="{AE311D09-C3D9-45E8-99CE-78E12234EEAD}" type="slidenum">
              <a:rPr lang="en-US" smtClean="0"/>
              <a:pPr/>
              <a:t>‹#›</a:t>
            </a:fld>
            <a:endParaRPr lang="en-US" dirty="0"/>
          </a:p>
        </p:txBody>
      </p:sp>
    </p:spTree>
    <p:extLst>
      <p:ext uri="{BB962C8B-B14F-4D97-AF65-F5344CB8AC3E}">
        <p14:creationId xmlns:p14="http://schemas.microsoft.com/office/powerpoint/2010/main" val="6077153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عکس و توضیحات">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581ADF6-1F4F-CE66-F068-D1A26D9E8A64}"/>
              </a:ext>
            </a:extLst>
          </p:cNvPr>
          <p:cNvSpPr>
            <a:spLocks noGrp="1" noChangeAspect="1"/>
          </p:cNvSpPr>
          <p:nvPr>
            <p:ph type="pic" sz="quarter" idx="11"/>
          </p:nvPr>
        </p:nvSpPr>
        <p:spPr>
          <a:xfrm>
            <a:off x="5809426" y="1031785"/>
            <a:ext cx="5826425" cy="3152748"/>
          </a:xfrm>
          <a:prstGeom prst="rect">
            <a:avLst/>
          </a:prstGeom>
        </p:spPr>
        <p:txBody>
          <a:bodyPr/>
          <a:lstStyle/>
          <a:p>
            <a:endParaRPr lang="en-US"/>
          </a:p>
        </p:txBody>
      </p:sp>
      <p:sp>
        <p:nvSpPr>
          <p:cNvPr id="21" name="Content Placeholder 3">
            <a:extLst>
              <a:ext uri="{FF2B5EF4-FFF2-40B4-BE49-F238E27FC236}">
                <a16:creationId xmlns:a16="http://schemas.microsoft.com/office/drawing/2014/main" id="{4D2E4CAB-BEBB-3707-3FA1-D084FAEA841F}"/>
              </a:ext>
            </a:extLst>
          </p:cNvPr>
          <p:cNvSpPr>
            <a:spLocks noGrp="1"/>
          </p:cNvSpPr>
          <p:nvPr>
            <p:ph sz="half" idx="2" hasCustomPrompt="1"/>
          </p:nvPr>
        </p:nvSpPr>
        <p:spPr>
          <a:xfrm>
            <a:off x="556149" y="1031785"/>
            <a:ext cx="5081171" cy="3159650"/>
          </a:xfrm>
          <a:prstGeom prst="rect">
            <a:avLst/>
          </a:prstGeom>
        </p:spPr>
        <p:txBody>
          <a:bodyPr/>
          <a:lstStyle>
            <a:lvl1pPr marL="0" indent="228600">
              <a:lnSpc>
                <a:spcPct val="100000"/>
              </a:lnSpc>
              <a:spcBef>
                <a:spcPts val="2000"/>
              </a:spcBef>
              <a:defRPr sz="2400">
                <a:latin typeface="Times New Roman" panose="02020603050405020304" pitchFamily="18" charset="0"/>
                <a:cs typeface="Times New Roman" panose="02020603050405020304" pitchFamily="18" charset="0"/>
              </a:defRPr>
            </a:lvl1pPr>
            <a:lvl2pPr marL="411480" indent="228600">
              <a:lnSpc>
                <a:spcPct val="100000"/>
              </a:lnSpc>
              <a:spcBef>
                <a:spcPts val="1000"/>
              </a:spcBef>
              <a:buFont typeface="Wingdings" panose="05000000000000000000" pitchFamily="2" charset="2"/>
              <a:buChar char="§"/>
              <a:defRPr sz="2000">
                <a:solidFill>
                  <a:schemeClr val="tx1">
                    <a:lumMod val="95000"/>
                    <a:lumOff val="5000"/>
                  </a:schemeClr>
                </a:solidFill>
                <a:latin typeface="Times New Roman" panose="02020603050405020304" pitchFamily="18" charset="0"/>
                <a:cs typeface="Times New Roman" panose="02020603050405020304" pitchFamily="18" charset="0"/>
              </a:defRPr>
            </a:lvl2pPr>
            <a:lvl3pPr marL="1005840" indent="-228600">
              <a:spcBef>
                <a:spcPts val="600"/>
              </a:spcBef>
              <a:buFont typeface="Times New Roman" panose="02020603050405020304" pitchFamily="18" charset="0"/>
              <a:buChar char="‣"/>
              <a:defRPr sz="2000">
                <a:solidFill>
                  <a:schemeClr val="tx1">
                    <a:lumMod val="75000"/>
                    <a:lumOff val="25000"/>
                  </a:schemeClr>
                </a:solidFill>
                <a:latin typeface="Times New Roman" panose="02020603050405020304" pitchFamily="18" charset="0"/>
                <a:cs typeface="Times New Roman" panose="02020603050405020304" pitchFamily="18" charset="0"/>
              </a:defRPr>
            </a:lvl3pPr>
            <a:lvl4pPr marL="1371600" indent="-228600">
              <a:spcBef>
                <a:spcPts val="200"/>
              </a:spcBef>
              <a:buSzPct val="100000"/>
              <a:buFont typeface="Times New Roman" panose="02020603050405020304" pitchFamily="18" charset="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4pPr>
            <a:lvl5pPr marL="1645920">
              <a:spcBef>
                <a:spcPts val="200"/>
              </a:spcBef>
              <a:defRPr>
                <a:solidFill>
                  <a:schemeClr val="tx1">
                    <a:lumMod val="65000"/>
                    <a:lumOff val="35000"/>
                  </a:schemeClr>
                </a:solidFill>
                <a:latin typeface="Times New Roman" panose="02020603050405020304" pitchFamily="18" charset="0"/>
                <a:cs typeface="Times New Roman" panose="02020603050405020304" pitchFamily="18" charset="0"/>
              </a:defRPr>
            </a:lvl5pPr>
          </a:lstStyle>
          <a:p>
            <a:pPr marL="228600" marR="0" lvl="0" indent="-228600" algn="l" defTabSz="914400" rtl="0" eaLnBrk="1" fontAlgn="auto" latinLnBrk="0" hangingPunct="1">
              <a:lnSpc>
                <a:spcPct val="100000"/>
              </a:lnSpc>
              <a:spcBef>
                <a:spcPts val="1800"/>
              </a:spcBef>
              <a:spcAft>
                <a:spcPts val="0"/>
              </a:spcAft>
              <a:buClrTx/>
              <a:buSzTx/>
              <a:buFont typeface="Arial" panose="020B0604020202020204" pitchFamily="34" charset="0"/>
              <a:buChar char="•"/>
              <a:tabLst/>
              <a:defRPr/>
            </a:pPr>
            <a:r>
              <a:rPr lang="en-US" dirty="0"/>
              <a:t>Click to edit Master text styles Click to edit Master text styles Click to edit Master text </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2" name="Content Placeholder 3">
            <a:extLst>
              <a:ext uri="{FF2B5EF4-FFF2-40B4-BE49-F238E27FC236}">
                <a16:creationId xmlns:a16="http://schemas.microsoft.com/office/drawing/2014/main" id="{D33701F9-BC79-B1F2-F33F-566DE40E9585}"/>
              </a:ext>
            </a:extLst>
          </p:cNvPr>
          <p:cNvSpPr>
            <a:spLocks noGrp="1"/>
          </p:cNvSpPr>
          <p:nvPr>
            <p:ph sz="half" idx="12"/>
          </p:nvPr>
        </p:nvSpPr>
        <p:spPr>
          <a:xfrm>
            <a:off x="556148" y="4349324"/>
            <a:ext cx="11079703" cy="2355005"/>
          </a:xfrm>
          <a:prstGeom prst="rect">
            <a:avLst/>
          </a:prstGeom>
        </p:spPr>
        <p:txBody>
          <a:bodyPr/>
          <a:lstStyle>
            <a:lvl1pPr marL="0" indent="228600">
              <a:lnSpc>
                <a:spcPct val="100000"/>
              </a:lnSpc>
              <a:spcBef>
                <a:spcPts val="2000"/>
              </a:spcBef>
              <a:defRPr sz="2400">
                <a:latin typeface="Times New Roman" panose="02020603050405020304" pitchFamily="18" charset="0"/>
                <a:cs typeface="Times New Roman" panose="02020603050405020304" pitchFamily="18" charset="0"/>
              </a:defRPr>
            </a:lvl1pPr>
            <a:lvl2pPr marL="411480" indent="228600">
              <a:lnSpc>
                <a:spcPct val="100000"/>
              </a:lnSpc>
              <a:spcBef>
                <a:spcPts val="1000"/>
              </a:spcBef>
              <a:buFont typeface="Wingdings" panose="05000000000000000000" pitchFamily="2" charset="2"/>
              <a:buChar char="§"/>
              <a:defRPr sz="2000">
                <a:solidFill>
                  <a:schemeClr val="tx1">
                    <a:lumMod val="95000"/>
                    <a:lumOff val="5000"/>
                  </a:schemeClr>
                </a:solidFill>
                <a:latin typeface="Times New Roman" panose="02020603050405020304" pitchFamily="18" charset="0"/>
                <a:cs typeface="Times New Roman" panose="02020603050405020304" pitchFamily="18" charset="0"/>
              </a:defRPr>
            </a:lvl2pPr>
            <a:lvl3pPr marL="1005840" indent="-228600">
              <a:spcBef>
                <a:spcPts val="600"/>
              </a:spcBef>
              <a:buFont typeface="Times New Roman" panose="02020603050405020304" pitchFamily="18" charset="0"/>
              <a:buChar char="‣"/>
              <a:defRPr sz="2000">
                <a:solidFill>
                  <a:schemeClr val="tx1">
                    <a:lumMod val="75000"/>
                    <a:lumOff val="25000"/>
                  </a:schemeClr>
                </a:solidFill>
                <a:latin typeface="Times New Roman" panose="02020603050405020304" pitchFamily="18" charset="0"/>
                <a:cs typeface="Times New Roman" panose="02020603050405020304" pitchFamily="18" charset="0"/>
              </a:defRPr>
            </a:lvl3pPr>
            <a:lvl4pPr marL="1371600" indent="-228600">
              <a:spcBef>
                <a:spcPts val="200"/>
              </a:spcBef>
              <a:buSzPct val="100000"/>
              <a:buFont typeface="Times New Roman" panose="02020603050405020304" pitchFamily="18" charset="0"/>
              <a:buChar char="‣"/>
              <a:defRPr sz="2000">
                <a:solidFill>
                  <a:schemeClr val="tx1">
                    <a:lumMod val="65000"/>
                    <a:lumOff val="35000"/>
                  </a:schemeClr>
                </a:solidFill>
                <a:latin typeface="Times New Roman" panose="02020603050405020304" pitchFamily="18" charset="0"/>
                <a:cs typeface="Times New Roman" panose="02020603050405020304" pitchFamily="18" charset="0"/>
              </a:defRPr>
            </a:lvl4pPr>
            <a:lvl5pPr marL="1645920">
              <a:spcBef>
                <a:spcPts val="200"/>
              </a:spcBef>
              <a:defRPr>
                <a:solidFill>
                  <a:schemeClr val="tx1">
                    <a:lumMod val="65000"/>
                    <a:lumOff val="35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25" name="Title 24">
            <a:extLst>
              <a:ext uri="{FF2B5EF4-FFF2-40B4-BE49-F238E27FC236}">
                <a16:creationId xmlns:a16="http://schemas.microsoft.com/office/drawing/2014/main" id="{A1248D6A-2F31-7DAE-E178-90148578B0E3}"/>
              </a:ext>
            </a:extLst>
          </p:cNvPr>
          <p:cNvSpPr>
            <a:spLocks noGrp="1"/>
          </p:cNvSpPr>
          <p:nvPr>
            <p:ph type="title"/>
          </p:nvPr>
        </p:nvSpPr>
        <p:spPr/>
        <p:txBody>
          <a:bodyPr/>
          <a:lstStyle/>
          <a:p>
            <a:r>
              <a:rPr lang="en-US"/>
              <a:t>Click to edit Master title style</a:t>
            </a:r>
          </a:p>
        </p:txBody>
      </p:sp>
      <p:sp>
        <p:nvSpPr>
          <p:cNvPr id="26" name="Slide Number Placeholder 25">
            <a:extLst>
              <a:ext uri="{FF2B5EF4-FFF2-40B4-BE49-F238E27FC236}">
                <a16:creationId xmlns:a16="http://schemas.microsoft.com/office/drawing/2014/main" id="{C84E279C-06EF-FA3D-FB33-057EDCA7E792}"/>
              </a:ext>
            </a:extLst>
          </p:cNvPr>
          <p:cNvSpPr>
            <a:spLocks noGrp="1"/>
          </p:cNvSpPr>
          <p:nvPr>
            <p:ph type="sldNum" sz="quarter" idx="13"/>
          </p:nvPr>
        </p:nvSpPr>
        <p:spPr/>
        <p:txBody>
          <a:bodyPr/>
          <a:lstStyle/>
          <a:p>
            <a:fld id="{AE311D09-C3D9-45E8-99CE-78E12234EEAD}" type="slidenum">
              <a:rPr lang="en-US" smtClean="0"/>
              <a:pPr/>
              <a:t>‹#›</a:t>
            </a:fld>
            <a:endParaRPr lang="en-US" dirty="0"/>
          </a:p>
        </p:txBody>
      </p:sp>
    </p:spTree>
    <p:extLst>
      <p:ext uri="{BB962C8B-B14F-4D97-AF65-F5344CB8AC3E}">
        <p14:creationId xmlns:p14="http://schemas.microsoft.com/office/powerpoint/2010/main" val="248674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عکس">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4413EB-9324-9312-01D4-01212668D4CA}"/>
              </a:ext>
            </a:extLst>
          </p:cNvPr>
          <p:cNvSpPr>
            <a:spLocks noGrp="1" noChangeAspect="1"/>
          </p:cNvSpPr>
          <p:nvPr>
            <p:ph type="pic" sz="quarter" idx="11"/>
          </p:nvPr>
        </p:nvSpPr>
        <p:spPr>
          <a:xfrm>
            <a:off x="1969351" y="930363"/>
            <a:ext cx="8208847" cy="4617476"/>
          </a:xfrm>
          <a:prstGeom prst="rect">
            <a:avLst/>
          </a:prstGeom>
        </p:spPr>
        <p:txBody>
          <a:bodyPr/>
          <a:lstStyle/>
          <a:p>
            <a:endParaRPr lang="en-US"/>
          </a:p>
        </p:txBody>
      </p:sp>
      <p:sp>
        <p:nvSpPr>
          <p:cNvPr id="9" name="Text Placeholder 8">
            <a:extLst>
              <a:ext uri="{FF2B5EF4-FFF2-40B4-BE49-F238E27FC236}">
                <a16:creationId xmlns:a16="http://schemas.microsoft.com/office/drawing/2014/main" id="{A7DC52E4-EE13-112F-7A75-20D1103E8E3D}"/>
              </a:ext>
            </a:extLst>
          </p:cNvPr>
          <p:cNvSpPr>
            <a:spLocks noGrp="1"/>
          </p:cNvSpPr>
          <p:nvPr>
            <p:ph type="body" sz="quarter" idx="12" hasCustomPrompt="1"/>
          </p:nvPr>
        </p:nvSpPr>
        <p:spPr>
          <a:xfrm>
            <a:off x="555625" y="5683250"/>
            <a:ext cx="11036300" cy="878915"/>
          </a:xfrm>
          <a:prstGeom prst="rect">
            <a:avLst/>
          </a:prstGeom>
        </p:spPr>
        <p:txBody>
          <a:bodyPr anchor="ctr"/>
          <a:lstStyle>
            <a:lvl1pPr marL="0" indent="0" algn="ctr">
              <a:buNone/>
              <a:defRPr sz="2000" i="1">
                <a:solidFill>
                  <a:schemeClr val="tx1">
                    <a:lumMod val="75000"/>
                    <a:lumOff val="2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caption</a:t>
            </a:r>
          </a:p>
        </p:txBody>
      </p:sp>
      <p:sp>
        <p:nvSpPr>
          <p:cNvPr id="11" name="Title 10">
            <a:extLst>
              <a:ext uri="{FF2B5EF4-FFF2-40B4-BE49-F238E27FC236}">
                <a16:creationId xmlns:a16="http://schemas.microsoft.com/office/drawing/2014/main" id="{91C07686-1AF9-40D9-1247-1E4018C0F060}"/>
              </a:ext>
            </a:extLst>
          </p:cNvPr>
          <p:cNvSpPr>
            <a:spLocks noGrp="1"/>
          </p:cNvSpPr>
          <p:nvPr>
            <p:ph type="title"/>
          </p:nvPr>
        </p:nvSpPr>
        <p:spPr/>
        <p:txBody>
          <a:bodyPr/>
          <a:lstStyle/>
          <a:p>
            <a:r>
              <a:rPr lang="en-US"/>
              <a:t>Click to edit Master title style</a:t>
            </a:r>
          </a:p>
        </p:txBody>
      </p:sp>
      <p:sp>
        <p:nvSpPr>
          <p:cNvPr id="12" name="Slide Number Placeholder 11">
            <a:extLst>
              <a:ext uri="{FF2B5EF4-FFF2-40B4-BE49-F238E27FC236}">
                <a16:creationId xmlns:a16="http://schemas.microsoft.com/office/drawing/2014/main" id="{4AA41ADF-5ADB-4478-F3AE-A908B05F64EF}"/>
              </a:ext>
            </a:extLst>
          </p:cNvPr>
          <p:cNvSpPr>
            <a:spLocks noGrp="1"/>
          </p:cNvSpPr>
          <p:nvPr>
            <p:ph type="sldNum" sz="quarter" idx="13"/>
          </p:nvPr>
        </p:nvSpPr>
        <p:spPr/>
        <p:txBody>
          <a:bodyPr/>
          <a:lstStyle/>
          <a:p>
            <a:fld id="{AE311D09-C3D9-45E8-99CE-78E12234EEAD}" type="slidenum">
              <a:rPr lang="en-US" smtClean="0"/>
              <a:pPr/>
              <a:t>‹#›</a:t>
            </a:fld>
            <a:endParaRPr lang="en-US" dirty="0"/>
          </a:p>
        </p:txBody>
      </p:sp>
    </p:spTree>
    <p:extLst>
      <p:ext uri="{BB962C8B-B14F-4D97-AF65-F5344CB8AC3E}">
        <p14:creationId xmlns:p14="http://schemas.microsoft.com/office/powerpoint/2010/main" val="2856445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0350306-1A92-387D-FEA6-25A51B678C66}"/>
              </a:ext>
            </a:extLst>
          </p:cNvPr>
          <p:cNvSpPr>
            <a:spLocks noGrp="1"/>
          </p:cNvSpPr>
          <p:nvPr>
            <p:ph type="sldNum" sz="quarter" idx="4"/>
          </p:nvPr>
        </p:nvSpPr>
        <p:spPr>
          <a:xfrm>
            <a:off x="556149" y="153671"/>
            <a:ext cx="670079" cy="641281"/>
          </a:xfrm>
          <a:prstGeom prst="rect">
            <a:avLst/>
          </a:prstGeom>
        </p:spPr>
        <p:txBody>
          <a:bodyPr vert="horz" lIns="91440" tIns="45720" rIns="91440" bIns="45720" rtlCol="0" anchor="ctr"/>
          <a:lstStyle>
            <a:lvl1pPr algn="l">
              <a:defRPr sz="1200">
                <a:solidFill>
                  <a:schemeClr val="tx1">
                    <a:tint val="75000"/>
                  </a:schemeClr>
                </a:solidFill>
              </a:defRPr>
            </a:lvl1pPr>
          </a:lstStyle>
          <a:p>
            <a:fld id="{AE311D09-C3D9-45E8-99CE-78E12234EEAD}" type="slidenum">
              <a:rPr lang="en-US" smtClean="0"/>
              <a:pPr/>
              <a:t>‹#›</a:t>
            </a:fld>
            <a:endParaRPr lang="en-US" dirty="0"/>
          </a:p>
        </p:txBody>
      </p:sp>
      <p:sp>
        <p:nvSpPr>
          <p:cNvPr id="12" name="Title Placeholder 11">
            <a:extLst>
              <a:ext uri="{FF2B5EF4-FFF2-40B4-BE49-F238E27FC236}">
                <a16:creationId xmlns:a16="http://schemas.microsoft.com/office/drawing/2014/main" id="{A8C8BAA5-76D7-C8B1-7A71-D70A776A65AF}"/>
              </a:ext>
            </a:extLst>
          </p:cNvPr>
          <p:cNvSpPr>
            <a:spLocks noGrp="1"/>
          </p:cNvSpPr>
          <p:nvPr>
            <p:ph type="title"/>
          </p:nvPr>
        </p:nvSpPr>
        <p:spPr>
          <a:xfrm>
            <a:off x="878889" y="153671"/>
            <a:ext cx="10436810" cy="641281"/>
          </a:xfrm>
          <a:prstGeom prst="rect">
            <a:avLst/>
          </a:prstGeom>
        </p:spPr>
        <p:txBody>
          <a:bodyPr vert="horz" lIns="91440" tIns="45720" rIns="91440" bIns="45720" rtlCol="0" anchor="ctr">
            <a:normAutofit/>
          </a:bodyPr>
          <a:lstStyle/>
          <a:p>
            <a:r>
              <a:rPr lang="en-US" dirty="0"/>
              <a:t>1.1 Definition</a:t>
            </a:r>
          </a:p>
        </p:txBody>
      </p:sp>
      <p:pic>
        <p:nvPicPr>
          <p:cNvPr id="13" name="Picture 12">
            <a:extLst>
              <a:ext uri="{FF2B5EF4-FFF2-40B4-BE49-F238E27FC236}">
                <a16:creationId xmlns:a16="http://schemas.microsoft.com/office/drawing/2014/main" id="{19A18509-0EE4-08D3-489F-C7109F42C06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95546" y="166588"/>
            <a:ext cx="640305" cy="640305"/>
          </a:xfrm>
          <a:prstGeom prst="rect">
            <a:avLst/>
          </a:prstGeom>
        </p:spPr>
      </p:pic>
    </p:spTree>
    <p:extLst>
      <p:ext uri="{BB962C8B-B14F-4D97-AF65-F5344CB8AC3E}">
        <p14:creationId xmlns:p14="http://schemas.microsoft.com/office/powerpoint/2010/main" val="285482967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hf hdr="0" ftr="0" dt="0"/>
  <p:txStyles>
    <p:titleStyle>
      <a:lvl1pPr algn="ctr" defTabSz="914400" rtl="0" eaLnBrk="1" latinLnBrk="0" hangingPunct="1">
        <a:lnSpc>
          <a:spcPct val="90000"/>
        </a:lnSpc>
        <a:spcBef>
          <a:spcPct val="0"/>
        </a:spcBef>
        <a:buNone/>
        <a:defRPr sz="36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44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BE4F43-6C50-F6A0-5FCA-8AAA16F7E7C4}"/>
              </a:ext>
            </a:extLst>
          </p:cNvPr>
          <p:cNvSpPr>
            <a:spLocks noGrp="1"/>
          </p:cNvSpPr>
          <p:nvPr>
            <p:ph sz="half" idx="2"/>
          </p:nvPr>
        </p:nvSpPr>
        <p:spPr>
          <a:xfrm>
            <a:off x="588977" y="1015164"/>
            <a:ext cx="11058526" cy="5676247"/>
          </a:xfrm>
        </p:spPr>
        <p:txBody>
          <a:bodyPr/>
          <a:lstStyle/>
          <a:p>
            <a:r>
              <a:rPr lang="en-US" dirty="0"/>
              <a:t>As software grows and changes over time, the interfaces may also need to change. </a:t>
            </a:r>
          </a:p>
          <a:p>
            <a:r>
              <a:rPr lang="en-US" dirty="0"/>
              <a:t>The software itself is free to evolve without impact to the elements that use this interface as long as the interface itself does not change.</a:t>
            </a:r>
          </a:p>
          <a:p>
            <a:r>
              <a:rPr lang="en-US" dirty="0"/>
              <a:t>An interface, however, is a contract between an element and its actors so software interfaces should be changed with care. Here are three techniques change an interface:</a:t>
            </a:r>
          </a:p>
          <a:p>
            <a:pPr lvl="1"/>
            <a:r>
              <a:rPr lang="en-US" dirty="0">
                <a:solidFill>
                  <a:schemeClr val="accent1"/>
                </a:solidFill>
              </a:rPr>
              <a:t>Deprecation</a:t>
            </a:r>
            <a:r>
              <a:rPr lang="en-US" dirty="0"/>
              <a:t>: Deprecation means removing an interface.</a:t>
            </a:r>
          </a:p>
          <a:p>
            <a:pPr lvl="2"/>
            <a:r>
              <a:rPr lang="en-US" dirty="0"/>
              <a:t>When deprecating an interface, the actors of the element should be noticed. </a:t>
            </a:r>
          </a:p>
          <a:p>
            <a:pPr lvl="1"/>
            <a:r>
              <a:rPr lang="en-US" dirty="0">
                <a:solidFill>
                  <a:schemeClr val="accent1"/>
                </a:solidFill>
              </a:rPr>
              <a:t>Versioning</a:t>
            </a:r>
            <a:r>
              <a:rPr lang="en-US" dirty="0"/>
              <a:t>: This means you keep the old version and add a new one.</a:t>
            </a:r>
          </a:p>
          <a:p>
            <a:pPr lvl="2"/>
            <a:r>
              <a:rPr lang="en-US" dirty="0"/>
              <a:t>You can later remove the old version when it’s no longer needed.</a:t>
            </a:r>
          </a:p>
          <a:p>
            <a:pPr lvl="1"/>
            <a:r>
              <a:rPr lang="en-US" dirty="0">
                <a:solidFill>
                  <a:schemeClr val="accent1"/>
                </a:solidFill>
              </a:rPr>
              <a:t>Extension: </a:t>
            </a:r>
            <a:r>
              <a:rPr lang="en-US" dirty="0"/>
              <a:t>add new features to the interface without changing the old ones.</a:t>
            </a:r>
          </a:p>
          <a:p>
            <a:pPr lvl="2"/>
            <a:r>
              <a:rPr lang="en-US" dirty="0"/>
              <a:t>There are two ways to do this:</a:t>
            </a:r>
            <a:r>
              <a:rPr lang="en-US" b="1" dirty="0"/>
              <a:t> </a:t>
            </a:r>
            <a:r>
              <a:rPr lang="en-US" dirty="0"/>
              <a:t>Compatible Extension and Incompatible Extension</a:t>
            </a:r>
          </a:p>
          <a:p>
            <a:pPr lvl="1"/>
            <a:endParaRPr lang="en-US" dirty="0"/>
          </a:p>
        </p:txBody>
      </p:sp>
      <p:sp>
        <p:nvSpPr>
          <p:cNvPr id="4" name="Title 3">
            <a:extLst>
              <a:ext uri="{FF2B5EF4-FFF2-40B4-BE49-F238E27FC236}">
                <a16:creationId xmlns:a16="http://schemas.microsoft.com/office/drawing/2014/main" id="{37821AE5-1935-967D-F36D-3ED4FC97332F}"/>
              </a:ext>
            </a:extLst>
          </p:cNvPr>
          <p:cNvSpPr>
            <a:spLocks noGrp="1"/>
          </p:cNvSpPr>
          <p:nvPr>
            <p:ph type="title"/>
          </p:nvPr>
        </p:nvSpPr>
        <p:spPr>
          <a:xfrm>
            <a:off x="924018" y="166589"/>
            <a:ext cx="10343964" cy="641280"/>
          </a:xfrm>
        </p:spPr>
        <p:txBody>
          <a:bodyPr/>
          <a:lstStyle/>
          <a:p>
            <a:r>
              <a:rPr lang="en-US" dirty="0"/>
              <a:t>Interface Evolution</a:t>
            </a:r>
          </a:p>
        </p:txBody>
      </p:sp>
      <p:sp>
        <p:nvSpPr>
          <p:cNvPr id="5" name="Slide Number Placeholder 4">
            <a:extLst>
              <a:ext uri="{FF2B5EF4-FFF2-40B4-BE49-F238E27FC236}">
                <a16:creationId xmlns:a16="http://schemas.microsoft.com/office/drawing/2014/main" id="{45AFFCAF-659A-FC28-E814-32490A136A64}"/>
              </a:ext>
            </a:extLst>
          </p:cNvPr>
          <p:cNvSpPr>
            <a:spLocks noGrp="1"/>
          </p:cNvSpPr>
          <p:nvPr>
            <p:ph type="sldNum" sz="quarter" idx="10"/>
          </p:nvPr>
        </p:nvSpPr>
        <p:spPr/>
        <p:txBody>
          <a:bodyPr/>
          <a:lstStyle/>
          <a:p>
            <a:fld id="{AE311D09-C3D9-45E8-99CE-78E12234EEAD}" type="slidenum">
              <a:rPr lang="en-US" smtClean="0"/>
              <a:pPr/>
              <a:t>10</a:t>
            </a:fld>
            <a:endParaRPr lang="en-US" dirty="0"/>
          </a:p>
        </p:txBody>
      </p:sp>
    </p:spTree>
    <p:extLst>
      <p:ext uri="{BB962C8B-B14F-4D97-AF65-F5344CB8AC3E}">
        <p14:creationId xmlns:p14="http://schemas.microsoft.com/office/powerpoint/2010/main" val="153212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Placeholder 44">
            <a:extLst>
              <a:ext uri="{FF2B5EF4-FFF2-40B4-BE49-F238E27FC236}">
                <a16:creationId xmlns:a16="http://schemas.microsoft.com/office/drawing/2014/main" id="{283B809E-BE8F-77CE-7E45-708FA8C75894}"/>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6905" b="-6905"/>
          <a:stretch/>
        </p:blipFill>
        <p:spPr>
          <a:xfrm>
            <a:off x="5809426" y="1031785"/>
            <a:ext cx="5826425" cy="3152748"/>
          </a:xfrm>
        </p:spPr>
      </p:pic>
      <p:sp>
        <p:nvSpPr>
          <p:cNvPr id="21" name="Text Placeholder 20">
            <a:extLst>
              <a:ext uri="{FF2B5EF4-FFF2-40B4-BE49-F238E27FC236}">
                <a16:creationId xmlns:a16="http://schemas.microsoft.com/office/drawing/2014/main" id="{76D26DE6-A7D2-94A0-9E74-DA58526F31CC}"/>
              </a:ext>
            </a:extLst>
          </p:cNvPr>
          <p:cNvSpPr>
            <a:spLocks noGrp="1"/>
          </p:cNvSpPr>
          <p:nvPr>
            <p:ph sz="half" idx="2"/>
          </p:nvPr>
        </p:nvSpPr>
        <p:spPr>
          <a:xfrm>
            <a:off x="556149" y="1031785"/>
            <a:ext cx="5081171" cy="3159650"/>
          </a:xfrm>
        </p:spPr>
        <p:txBody>
          <a:bodyPr/>
          <a:lstStyle/>
          <a:p>
            <a:r>
              <a:rPr lang="en-US" dirty="0"/>
              <a:t>Figure (a) shows the original interface. </a:t>
            </a:r>
          </a:p>
          <a:p>
            <a:r>
              <a:rPr lang="en-US" dirty="0"/>
              <a:t>If the extension does not contain any incompatibilities with the original interface, then the element can implement the external interface directly, as shown in Figure (b).</a:t>
            </a:r>
          </a:p>
          <a:p>
            <a:endParaRPr lang="en-US" dirty="0"/>
          </a:p>
        </p:txBody>
      </p:sp>
      <p:sp>
        <p:nvSpPr>
          <p:cNvPr id="22" name="Text Placeholder 21">
            <a:extLst>
              <a:ext uri="{FF2B5EF4-FFF2-40B4-BE49-F238E27FC236}">
                <a16:creationId xmlns:a16="http://schemas.microsoft.com/office/drawing/2014/main" id="{8843994A-9848-9714-BBB7-A948E2A4E8E2}"/>
              </a:ext>
            </a:extLst>
          </p:cNvPr>
          <p:cNvSpPr>
            <a:spLocks noGrp="1"/>
          </p:cNvSpPr>
          <p:nvPr>
            <p:ph sz="half" idx="12"/>
          </p:nvPr>
        </p:nvSpPr>
        <p:spPr>
          <a:xfrm>
            <a:off x="556148" y="4349324"/>
            <a:ext cx="11079703" cy="2355005"/>
          </a:xfrm>
        </p:spPr>
        <p:txBody>
          <a:bodyPr/>
          <a:lstStyle/>
          <a:p>
            <a:r>
              <a:rPr lang="en-US" dirty="0"/>
              <a:t>If the extension introduces some incompatibilities, it’s necessary to add a mediator to translate between the external interface and the internal interface, as shown in Figure (c).</a:t>
            </a:r>
          </a:p>
          <a:p>
            <a:endParaRPr lang="en-US" dirty="0"/>
          </a:p>
        </p:txBody>
      </p:sp>
      <p:sp>
        <p:nvSpPr>
          <p:cNvPr id="4" name="Title 3">
            <a:extLst>
              <a:ext uri="{FF2B5EF4-FFF2-40B4-BE49-F238E27FC236}">
                <a16:creationId xmlns:a16="http://schemas.microsoft.com/office/drawing/2014/main" id="{ED36DE51-A5C8-6740-BC74-3DDA5EAC2997}"/>
              </a:ext>
            </a:extLst>
          </p:cNvPr>
          <p:cNvSpPr>
            <a:spLocks noGrp="1"/>
          </p:cNvSpPr>
          <p:nvPr>
            <p:ph type="title"/>
          </p:nvPr>
        </p:nvSpPr>
        <p:spPr>
          <a:xfrm>
            <a:off x="878889" y="153671"/>
            <a:ext cx="10436810" cy="641281"/>
          </a:xfrm>
        </p:spPr>
        <p:txBody>
          <a:bodyPr/>
          <a:lstStyle/>
          <a:p>
            <a:r>
              <a:rPr lang="en-US" dirty="0"/>
              <a:t>Interface Evolution</a:t>
            </a:r>
          </a:p>
        </p:txBody>
      </p:sp>
      <p:sp>
        <p:nvSpPr>
          <p:cNvPr id="51" name="Slide Number Placeholder 50">
            <a:extLst>
              <a:ext uri="{FF2B5EF4-FFF2-40B4-BE49-F238E27FC236}">
                <a16:creationId xmlns:a16="http://schemas.microsoft.com/office/drawing/2014/main" id="{F3236A40-8759-BDBC-5103-DA98D7D94623}"/>
              </a:ext>
            </a:extLst>
          </p:cNvPr>
          <p:cNvSpPr>
            <a:spLocks noGrp="1"/>
          </p:cNvSpPr>
          <p:nvPr>
            <p:ph type="sldNum" sz="quarter" idx="13"/>
          </p:nvPr>
        </p:nvSpPr>
        <p:spPr/>
        <p:txBody>
          <a:bodyPr/>
          <a:lstStyle/>
          <a:p>
            <a:fld id="{AE311D09-C3D9-45E8-99CE-78E12234EEAD}" type="slidenum">
              <a:rPr lang="en-US" smtClean="0"/>
              <a:pPr/>
              <a:t>11</a:t>
            </a:fld>
            <a:endParaRPr lang="en-US" dirty="0"/>
          </a:p>
        </p:txBody>
      </p:sp>
    </p:spTree>
    <p:extLst>
      <p:ext uri="{BB962C8B-B14F-4D97-AF65-F5344CB8AC3E}">
        <p14:creationId xmlns:p14="http://schemas.microsoft.com/office/powerpoint/2010/main" val="46046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EE35E-7876-6545-A7B4-71FC284CEFA5}"/>
              </a:ext>
            </a:extLst>
          </p:cNvPr>
          <p:cNvSpPr>
            <a:spLocks noGrp="1"/>
          </p:cNvSpPr>
          <p:nvPr>
            <p:ph sz="half" idx="2"/>
          </p:nvPr>
        </p:nvSpPr>
        <p:spPr/>
        <p:txBody>
          <a:bodyPr/>
          <a:lstStyle/>
          <a:p>
            <a:r>
              <a:rPr lang="en-US" dirty="0"/>
              <a:t>Here we discuss some design principles for interfaces:</a:t>
            </a:r>
          </a:p>
          <a:p>
            <a:pPr lvl="1"/>
            <a:r>
              <a:rPr lang="en-US" dirty="0">
                <a:solidFill>
                  <a:schemeClr val="accent1"/>
                </a:solidFill>
              </a:rPr>
              <a:t>Resources stability</a:t>
            </a:r>
            <a:r>
              <a:rPr lang="en-US" dirty="0"/>
              <a:t>: Once a resource is publicly available, it cannot be changed or removed. Otherwise, it would break users' systems.</a:t>
            </a:r>
          </a:p>
          <a:p>
            <a:pPr lvl="1"/>
            <a:r>
              <a:rPr lang="en-US" dirty="0">
                <a:solidFill>
                  <a:schemeClr val="accent1"/>
                </a:solidFill>
              </a:rPr>
              <a:t>Principle of Least Surprise</a:t>
            </a:r>
            <a:r>
              <a:rPr lang="en-US" dirty="0"/>
              <a:t>: Make sure the interface behaves the way the users expect it to. For example, name resources correctly.</a:t>
            </a:r>
          </a:p>
          <a:p>
            <a:pPr lvl="1"/>
            <a:r>
              <a:rPr lang="en-US" dirty="0">
                <a:solidFill>
                  <a:schemeClr val="accent1"/>
                </a:solidFill>
              </a:rPr>
              <a:t>Small interfaces principle</a:t>
            </a:r>
            <a:r>
              <a:rPr lang="en-US" dirty="0"/>
              <a:t>: If two elements need to interact, have them exchange as little information as possible.</a:t>
            </a:r>
          </a:p>
          <a:p>
            <a:pPr lvl="1"/>
            <a:r>
              <a:rPr lang="en-US" dirty="0">
                <a:solidFill>
                  <a:schemeClr val="accent1"/>
                </a:solidFill>
              </a:rPr>
              <a:t>Uniform access principle:</a:t>
            </a:r>
            <a:r>
              <a:rPr lang="en-US" dirty="0"/>
              <a:t> Avoid leaking implementation details through the interface.</a:t>
            </a:r>
          </a:p>
          <a:p>
            <a:pPr lvl="1"/>
            <a:r>
              <a:rPr lang="en-US" dirty="0">
                <a:solidFill>
                  <a:schemeClr val="accent1"/>
                </a:solidFill>
              </a:rPr>
              <a:t>Don’t repeat yourself principle:</a:t>
            </a:r>
            <a:r>
              <a:rPr lang="en-US" dirty="0"/>
              <a:t> Interfaces should offer a set of composable primitives as opposed to many redundant ways to achieve the same goal.</a:t>
            </a:r>
          </a:p>
          <a:p>
            <a:pPr lvl="1"/>
            <a:r>
              <a:rPr lang="en-US" dirty="0">
                <a:solidFill>
                  <a:schemeClr val="accent1"/>
                </a:solidFill>
              </a:rPr>
              <a:t>Consistency</a:t>
            </a:r>
            <a:r>
              <a:rPr lang="en-US" dirty="0"/>
              <a:t>: Consistency is an important aspect of designing clear interfaces. As an architect, you should establish and follow conventions on how resources are named, how API parameters are ordered, and how errors should be handled.</a:t>
            </a:r>
          </a:p>
        </p:txBody>
      </p:sp>
      <p:sp>
        <p:nvSpPr>
          <p:cNvPr id="4" name="Title 3">
            <a:extLst>
              <a:ext uri="{FF2B5EF4-FFF2-40B4-BE49-F238E27FC236}">
                <a16:creationId xmlns:a16="http://schemas.microsoft.com/office/drawing/2014/main" id="{6234A69B-A995-0DF3-8050-DA41B5983032}"/>
              </a:ext>
            </a:extLst>
          </p:cNvPr>
          <p:cNvSpPr>
            <a:spLocks noGrp="1"/>
          </p:cNvSpPr>
          <p:nvPr>
            <p:ph type="title"/>
          </p:nvPr>
        </p:nvSpPr>
        <p:spPr>
          <a:xfrm>
            <a:off x="924018" y="166589"/>
            <a:ext cx="10343964" cy="641280"/>
          </a:xfrm>
        </p:spPr>
        <p:txBody>
          <a:bodyPr/>
          <a:lstStyle/>
          <a:p>
            <a:r>
              <a:rPr lang="en-US" dirty="0"/>
              <a:t>15.2 Designing an Interface</a:t>
            </a:r>
          </a:p>
        </p:txBody>
      </p:sp>
      <p:sp>
        <p:nvSpPr>
          <p:cNvPr id="5" name="Slide Number Placeholder 4">
            <a:extLst>
              <a:ext uri="{FF2B5EF4-FFF2-40B4-BE49-F238E27FC236}">
                <a16:creationId xmlns:a16="http://schemas.microsoft.com/office/drawing/2014/main" id="{2839BFFF-AEA0-6738-5A38-AF95E88843BE}"/>
              </a:ext>
            </a:extLst>
          </p:cNvPr>
          <p:cNvSpPr>
            <a:spLocks noGrp="1"/>
          </p:cNvSpPr>
          <p:nvPr>
            <p:ph type="sldNum" sz="quarter" idx="10"/>
          </p:nvPr>
        </p:nvSpPr>
        <p:spPr/>
        <p:txBody>
          <a:bodyPr/>
          <a:lstStyle/>
          <a:p>
            <a:fld id="{AE311D09-C3D9-45E8-99CE-78E12234EEAD}" type="slidenum">
              <a:rPr lang="en-US" smtClean="0"/>
              <a:pPr/>
              <a:t>12</a:t>
            </a:fld>
            <a:endParaRPr lang="en-US" dirty="0"/>
          </a:p>
        </p:txBody>
      </p:sp>
    </p:spTree>
    <p:extLst>
      <p:ext uri="{BB962C8B-B14F-4D97-AF65-F5344CB8AC3E}">
        <p14:creationId xmlns:p14="http://schemas.microsoft.com/office/powerpoint/2010/main" val="193346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0B0C7-ACDB-484E-097D-7527E9F3ADA0}"/>
              </a:ext>
            </a:extLst>
          </p:cNvPr>
          <p:cNvSpPr>
            <a:spLocks noGrp="1"/>
          </p:cNvSpPr>
          <p:nvPr>
            <p:ph sz="half" idx="2"/>
          </p:nvPr>
        </p:nvSpPr>
        <p:spPr/>
        <p:txBody>
          <a:bodyPr/>
          <a:lstStyle/>
          <a:p>
            <a:r>
              <a:rPr lang="en-US" dirty="0"/>
              <a:t>A successful interaction with an interface requires agreement on the following aspects:</a:t>
            </a:r>
          </a:p>
          <a:p>
            <a:pPr marL="868680" lvl="1" indent="-457200">
              <a:buFont typeface="+mj-lt"/>
              <a:buAutoNum type="arabicPeriod"/>
            </a:pPr>
            <a:r>
              <a:rPr lang="en-US" dirty="0"/>
              <a:t>Interface scope</a:t>
            </a:r>
          </a:p>
          <a:p>
            <a:pPr marL="868680" lvl="1" indent="-457200">
              <a:buFont typeface="+mj-lt"/>
              <a:buAutoNum type="arabicPeriod"/>
            </a:pPr>
            <a:r>
              <a:rPr lang="en-US" dirty="0"/>
              <a:t>Interaction style</a:t>
            </a:r>
          </a:p>
          <a:p>
            <a:pPr marL="868680" lvl="1" indent="-457200">
              <a:buFont typeface="+mj-lt"/>
              <a:buAutoNum type="arabicPeriod"/>
            </a:pPr>
            <a:r>
              <a:rPr lang="en-US" dirty="0"/>
              <a:t>Representation and structure of the exchanged data</a:t>
            </a:r>
          </a:p>
          <a:p>
            <a:pPr marL="868680" lvl="1" indent="-457200">
              <a:buFont typeface="+mj-lt"/>
              <a:buAutoNum type="arabicPeriod"/>
            </a:pPr>
            <a:r>
              <a:rPr lang="en-US" dirty="0"/>
              <a:t>Error handling</a:t>
            </a:r>
          </a:p>
          <a:p>
            <a:r>
              <a:rPr lang="en-US" dirty="0"/>
              <a:t>Each of these constitutes an important aspect of designing an interface. We’ll cover each in turn.</a:t>
            </a:r>
          </a:p>
        </p:txBody>
      </p:sp>
      <p:sp>
        <p:nvSpPr>
          <p:cNvPr id="4" name="Title 3">
            <a:extLst>
              <a:ext uri="{FF2B5EF4-FFF2-40B4-BE49-F238E27FC236}">
                <a16:creationId xmlns:a16="http://schemas.microsoft.com/office/drawing/2014/main" id="{2BB9D99B-1E0A-0BFC-B817-76E0D68A319D}"/>
              </a:ext>
            </a:extLst>
          </p:cNvPr>
          <p:cNvSpPr>
            <a:spLocks noGrp="1"/>
          </p:cNvSpPr>
          <p:nvPr>
            <p:ph type="title"/>
          </p:nvPr>
        </p:nvSpPr>
        <p:spPr>
          <a:xfrm>
            <a:off x="924018" y="166589"/>
            <a:ext cx="10343964" cy="641280"/>
          </a:xfrm>
        </p:spPr>
        <p:txBody>
          <a:bodyPr/>
          <a:lstStyle/>
          <a:p>
            <a:r>
              <a:rPr lang="en-US" dirty="0"/>
              <a:t>15.2 Designing an Interface</a:t>
            </a:r>
          </a:p>
        </p:txBody>
      </p:sp>
      <p:sp>
        <p:nvSpPr>
          <p:cNvPr id="5" name="Slide Number Placeholder 4">
            <a:extLst>
              <a:ext uri="{FF2B5EF4-FFF2-40B4-BE49-F238E27FC236}">
                <a16:creationId xmlns:a16="http://schemas.microsoft.com/office/drawing/2014/main" id="{BFE6D6C6-4585-D7C0-D74E-681171560F90}"/>
              </a:ext>
            </a:extLst>
          </p:cNvPr>
          <p:cNvSpPr>
            <a:spLocks noGrp="1"/>
          </p:cNvSpPr>
          <p:nvPr>
            <p:ph type="sldNum" sz="quarter" idx="10"/>
          </p:nvPr>
        </p:nvSpPr>
        <p:spPr/>
        <p:txBody>
          <a:bodyPr/>
          <a:lstStyle/>
          <a:p>
            <a:fld id="{AE311D09-C3D9-45E8-99CE-78E12234EEAD}" type="slidenum">
              <a:rPr lang="en-US" smtClean="0"/>
              <a:pPr/>
              <a:t>13</a:t>
            </a:fld>
            <a:endParaRPr lang="en-US" dirty="0"/>
          </a:p>
        </p:txBody>
      </p:sp>
    </p:spTree>
    <p:extLst>
      <p:ext uri="{BB962C8B-B14F-4D97-AF65-F5344CB8AC3E}">
        <p14:creationId xmlns:p14="http://schemas.microsoft.com/office/powerpoint/2010/main" val="261145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6C2040-722B-17F0-2591-B68DF5D5B36E}"/>
              </a:ext>
            </a:extLst>
          </p:cNvPr>
          <p:cNvSpPr>
            <a:spLocks noGrp="1"/>
          </p:cNvSpPr>
          <p:nvPr>
            <p:ph sz="half" idx="2"/>
          </p:nvPr>
        </p:nvSpPr>
        <p:spPr/>
        <p:txBody>
          <a:bodyPr/>
          <a:lstStyle/>
          <a:p>
            <a:r>
              <a:rPr lang="en-US" dirty="0"/>
              <a:t>The scope defines which resources are available to the actors. As a designer, you can limit access to specific resources or actors.</a:t>
            </a:r>
          </a:p>
          <a:p>
            <a:r>
              <a:rPr lang="en-US" dirty="0"/>
              <a:t>A common way to control access is by using a </a:t>
            </a:r>
            <a:r>
              <a:rPr lang="en-US" dirty="0">
                <a:solidFill>
                  <a:schemeClr val="accent1"/>
                </a:solidFill>
              </a:rPr>
              <a:t>gateway </a:t>
            </a:r>
            <a:r>
              <a:rPr lang="en-US" dirty="0"/>
              <a:t>element. A gateway translates actor requests into requests for the target element’s resources. This is useful when:</a:t>
            </a:r>
          </a:p>
          <a:p>
            <a:pPr lvl="1">
              <a:buFont typeface="Arial" panose="020B0604020202020204" pitchFamily="34" charset="0"/>
              <a:buChar char="•"/>
            </a:pPr>
            <a:r>
              <a:rPr lang="en-US" dirty="0"/>
              <a:t>The granularity of resources provided by an element may be different than an actor needs. A gateway can translate between elements and actors.</a:t>
            </a:r>
          </a:p>
          <a:p>
            <a:pPr lvl="1">
              <a:buFont typeface="Arial" panose="020B0604020202020204" pitchFamily="34" charset="0"/>
              <a:buChar char="•"/>
            </a:pPr>
            <a:r>
              <a:rPr lang="en-US" dirty="0"/>
              <a:t>The actor needs access to only a subset of resources.</a:t>
            </a:r>
          </a:p>
          <a:p>
            <a:pPr lvl="1">
              <a:buFont typeface="Arial" panose="020B0604020202020204" pitchFamily="34" charset="0"/>
              <a:buChar char="•"/>
            </a:pPr>
            <a:r>
              <a:rPr lang="en-US" dirty="0"/>
              <a:t>The details of resources (like number, protocol, location) change over time. The gateway can provide a stable interface.</a:t>
            </a:r>
          </a:p>
          <a:p>
            <a:endParaRPr lang="en-US" dirty="0"/>
          </a:p>
        </p:txBody>
      </p:sp>
      <p:sp>
        <p:nvSpPr>
          <p:cNvPr id="4" name="Title 3">
            <a:extLst>
              <a:ext uri="{FF2B5EF4-FFF2-40B4-BE49-F238E27FC236}">
                <a16:creationId xmlns:a16="http://schemas.microsoft.com/office/drawing/2014/main" id="{9FCF0F00-8201-6F0D-D28C-DE4E04E16255}"/>
              </a:ext>
            </a:extLst>
          </p:cNvPr>
          <p:cNvSpPr>
            <a:spLocks noGrp="1"/>
          </p:cNvSpPr>
          <p:nvPr>
            <p:ph type="title"/>
          </p:nvPr>
        </p:nvSpPr>
        <p:spPr>
          <a:xfrm>
            <a:off x="924018" y="166589"/>
            <a:ext cx="10343964" cy="641280"/>
          </a:xfrm>
        </p:spPr>
        <p:txBody>
          <a:bodyPr/>
          <a:lstStyle/>
          <a:p>
            <a:r>
              <a:rPr lang="en-US" dirty="0"/>
              <a:t>Interface Scope</a:t>
            </a:r>
          </a:p>
        </p:txBody>
      </p:sp>
      <p:sp>
        <p:nvSpPr>
          <p:cNvPr id="5" name="Slide Number Placeholder 4">
            <a:extLst>
              <a:ext uri="{FF2B5EF4-FFF2-40B4-BE49-F238E27FC236}">
                <a16:creationId xmlns:a16="http://schemas.microsoft.com/office/drawing/2014/main" id="{42B6A080-5FE6-C491-D6A5-E650299C2E9D}"/>
              </a:ext>
            </a:extLst>
          </p:cNvPr>
          <p:cNvSpPr>
            <a:spLocks noGrp="1"/>
          </p:cNvSpPr>
          <p:nvPr>
            <p:ph type="sldNum" sz="quarter" idx="10"/>
          </p:nvPr>
        </p:nvSpPr>
        <p:spPr/>
        <p:txBody>
          <a:bodyPr/>
          <a:lstStyle/>
          <a:p>
            <a:fld id="{AE311D09-C3D9-45E8-99CE-78E12234EEAD}" type="slidenum">
              <a:rPr lang="en-US" smtClean="0"/>
              <a:pPr/>
              <a:t>14</a:t>
            </a:fld>
            <a:endParaRPr lang="en-US" dirty="0"/>
          </a:p>
        </p:txBody>
      </p:sp>
    </p:spTree>
    <p:extLst>
      <p:ext uri="{BB962C8B-B14F-4D97-AF65-F5344CB8AC3E}">
        <p14:creationId xmlns:p14="http://schemas.microsoft.com/office/powerpoint/2010/main" val="355974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3317592-1B5C-5F56-5D93-C39696C6AEDA}"/>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58" r="258"/>
          <a:stretch/>
        </p:blipFill>
        <p:spPr>
          <a:xfrm>
            <a:off x="1969351" y="930363"/>
            <a:ext cx="8208847" cy="4617476"/>
          </a:xfrm>
        </p:spPr>
      </p:pic>
      <p:sp>
        <p:nvSpPr>
          <p:cNvPr id="11" name="Text Placeholder 10">
            <a:extLst>
              <a:ext uri="{FF2B5EF4-FFF2-40B4-BE49-F238E27FC236}">
                <a16:creationId xmlns:a16="http://schemas.microsoft.com/office/drawing/2014/main" id="{FB583BBE-BDF6-ED2A-A095-81E9E0421481}"/>
              </a:ext>
            </a:extLst>
          </p:cNvPr>
          <p:cNvSpPr>
            <a:spLocks noGrp="1"/>
          </p:cNvSpPr>
          <p:nvPr>
            <p:ph type="body" sz="quarter" idx="12"/>
          </p:nvPr>
        </p:nvSpPr>
        <p:spPr>
          <a:xfrm>
            <a:off x="555625" y="5683250"/>
            <a:ext cx="11036300" cy="878915"/>
          </a:xfrm>
        </p:spPr>
        <p:txBody>
          <a:bodyPr/>
          <a:lstStyle/>
          <a:p>
            <a:r>
              <a:rPr lang="en-US" dirty="0"/>
              <a:t>Figure of a gateway that provides access to a variety of different resources.</a:t>
            </a:r>
          </a:p>
        </p:txBody>
      </p:sp>
      <p:sp>
        <p:nvSpPr>
          <p:cNvPr id="2" name="Title 1">
            <a:extLst>
              <a:ext uri="{FF2B5EF4-FFF2-40B4-BE49-F238E27FC236}">
                <a16:creationId xmlns:a16="http://schemas.microsoft.com/office/drawing/2014/main" id="{913A2349-22E9-C86B-96F4-ECC26AE9FD10}"/>
              </a:ext>
            </a:extLst>
          </p:cNvPr>
          <p:cNvSpPr>
            <a:spLocks noGrp="1"/>
          </p:cNvSpPr>
          <p:nvPr>
            <p:ph type="title"/>
          </p:nvPr>
        </p:nvSpPr>
        <p:spPr>
          <a:xfrm>
            <a:off x="878889" y="153671"/>
            <a:ext cx="10436810" cy="641281"/>
          </a:xfrm>
        </p:spPr>
        <p:txBody>
          <a:bodyPr/>
          <a:lstStyle/>
          <a:p>
            <a:r>
              <a:rPr lang="en-US" dirty="0"/>
              <a:t>Interface Scope</a:t>
            </a:r>
          </a:p>
        </p:txBody>
      </p:sp>
      <p:sp>
        <p:nvSpPr>
          <p:cNvPr id="20" name="Slide Number Placeholder 19">
            <a:extLst>
              <a:ext uri="{FF2B5EF4-FFF2-40B4-BE49-F238E27FC236}">
                <a16:creationId xmlns:a16="http://schemas.microsoft.com/office/drawing/2014/main" id="{A9826927-3527-352D-99EC-F3B0FF45E921}"/>
              </a:ext>
            </a:extLst>
          </p:cNvPr>
          <p:cNvSpPr>
            <a:spLocks noGrp="1"/>
          </p:cNvSpPr>
          <p:nvPr>
            <p:ph type="sldNum" sz="quarter" idx="13"/>
          </p:nvPr>
        </p:nvSpPr>
        <p:spPr/>
        <p:txBody>
          <a:bodyPr/>
          <a:lstStyle/>
          <a:p>
            <a:fld id="{AE311D09-C3D9-45E8-99CE-78E12234EEAD}" type="slidenum">
              <a:rPr lang="en-US" smtClean="0"/>
              <a:pPr/>
              <a:t>15</a:t>
            </a:fld>
            <a:endParaRPr lang="en-US" dirty="0"/>
          </a:p>
        </p:txBody>
      </p:sp>
    </p:spTree>
    <p:extLst>
      <p:ext uri="{BB962C8B-B14F-4D97-AF65-F5344CB8AC3E}">
        <p14:creationId xmlns:p14="http://schemas.microsoft.com/office/powerpoint/2010/main" val="2973490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3C74A9-D06B-0619-9F9B-5AFA083C7642}"/>
              </a:ext>
            </a:extLst>
          </p:cNvPr>
          <p:cNvSpPr>
            <a:spLocks noGrp="1"/>
          </p:cNvSpPr>
          <p:nvPr>
            <p:ph sz="half" idx="2"/>
          </p:nvPr>
        </p:nvSpPr>
        <p:spPr/>
        <p:txBody>
          <a:bodyPr/>
          <a:lstStyle/>
          <a:p>
            <a:r>
              <a:rPr lang="en-US" dirty="0"/>
              <a:t>Interfaces are meant to be connected together. There are many ways for such interaction depending on will be co-located or remotely deployed. For example:</a:t>
            </a:r>
          </a:p>
          <a:p>
            <a:pPr lvl="1"/>
            <a:r>
              <a:rPr lang="en-US" dirty="0">
                <a:solidFill>
                  <a:schemeClr val="accent1"/>
                </a:solidFill>
              </a:rPr>
              <a:t>co-located elements: </a:t>
            </a:r>
            <a:r>
              <a:rPr lang="en-US" dirty="0"/>
              <a:t>may provide access to large quantities of data via local shared memory buffers.</a:t>
            </a:r>
          </a:p>
          <a:p>
            <a:pPr lvl="1"/>
            <a:r>
              <a:rPr lang="en-US" dirty="0">
                <a:solidFill>
                  <a:schemeClr val="accent1"/>
                </a:solidFill>
              </a:rPr>
              <a:t>Elements that are expected to be available at the same time: </a:t>
            </a:r>
            <a:r>
              <a:rPr lang="en-US" dirty="0"/>
              <a:t>can use synchronous calls</a:t>
            </a:r>
            <a:r>
              <a:rPr lang="en-US" dirty="0">
                <a:solidFill>
                  <a:schemeClr val="tx1"/>
                </a:solidFill>
              </a:rPr>
              <a:t>.</a:t>
            </a:r>
            <a:endParaRPr lang="en-US" dirty="0">
              <a:solidFill>
                <a:schemeClr val="accent1"/>
              </a:solidFill>
            </a:endParaRPr>
          </a:p>
          <a:p>
            <a:pPr lvl="1"/>
            <a:r>
              <a:rPr lang="en-US" dirty="0">
                <a:solidFill>
                  <a:schemeClr val="accent1"/>
                </a:solidFill>
              </a:rPr>
              <a:t>Elements deployed in an unreliable distributed environment: </a:t>
            </a:r>
            <a:r>
              <a:rPr lang="en-US" dirty="0">
                <a:solidFill>
                  <a:schemeClr val="tx1"/>
                </a:solidFill>
              </a:rPr>
              <a:t>should</a:t>
            </a:r>
            <a:r>
              <a:rPr lang="en-US" dirty="0"/>
              <a:t> use asynchronous interactions</a:t>
            </a:r>
            <a:endParaRPr lang="en-US" dirty="0">
              <a:solidFill>
                <a:schemeClr val="accent1"/>
              </a:solidFill>
            </a:endParaRPr>
          </a:p>
          <a:p>
            <a:pPr>
              <a:spcBef>
                <a:spcPts val="2000"/>
              </a:spcBef>
            </a:pPr>
            <a:r>
              <a:rPr lang="en-US" dirty="0"/>
              <a:t>Many different interaction styles exist, but we will focus on two of the most widely used: </a:t>
            </a:r>
            <a:r>
              <a:rPr lang="en-US" dirty="0">
                <a:solidFill>
                  <a:schemeClr val="accent1"/>
                </a:solidFill>
              </a:rPr>
              <a:t>RPC</a:t>
            </a:r>
            <a:r>
              <a:rPr lang="en-US" dirty="0"/>
              <a:t> and </a:t>
            </a:r>
            <a:r>
              <a:rPr lang="en-US" dirty="0">
                <a:solidFill>
                  <a:schemeClr val="accent1"/>
                </a:solidFill>
              </a:rPr>
              <a:t>REST</a:t>
            </a:r>
          </a:p>
          <a:p>
            <a:r>
              <a:rPr lang="en-US" dirty="0">
                <a:solidFill>
                  <a:schemeClr val="accent1"/>
                </a:solidFill>
              </a:rPr>
              <a:t>Remote Procedure Call </a:t>
            </a:r>
            <a:r>
              <a:rPr lang="en-US" dirty="0"/>
              <a:t>(RPC)</a:t>
            </a:r>
          </a:p>
          <a:p>
            <a:pPr lvl="1"/>
            <a:r>
              <a:rPr lang="en-US" dirty="0"/>
              <a:t>RPC is modeled on procedure calls in imperative languages, except that the called procedure is located elsewhere on a network.</a:t>
            </a:r>
          </a:p>
          <a:p>
            <a:pPr lvl="1"/>
            <a:r>
              <a:rPr lang="en-US" dirty="0"/>
              <a:t>The early versions of this protocol were synchronous, with the parameters of the message being sent as text. The most recent RPC version, called gRPC, transfers parameters in binary, is asynchronous, and supports authentication, cancellation, timeouts and many more.</a:t>
            </a:r>
            <a:endParaRPr lang="en-US" dirty="0">
              <a:solidFill>
                <a:schemeClr val="tx1"/>
              </a:solidFill>
            </a:endParaRPr>
          </a:p>
        </p:txBody>
      </p:sp>
      <p:sp>
        <p:nvSpPr>
          <p:cNvPr id="4" name="Title 3">
            <a:extLst>
              <a:ext uri="{FF2B5EF4-FFF2-40B4-BE49-F238E27FC236}">
                <a16:creationId xmlns:a16="http://schemas.microsoft.com/office/drawing/2014/main" id="{2704D851-23C1-F39D-E7CE-B5845DDE325A}"/>
              </a:ext>
            </a:extLst>
          </p:cNvPr>
          <p:cNvSpPr>
            <a:spLocks noGrp="1"/>
          </p:cNvSpPr>
          <p:nvPr>
            <p:ph type="title"/>
          </p:nvPr>
        </p:nvSpPr>
        <p:spPr>
          <a:xfrm>
            <a:off x="924018" y="166589"/>
            <a:ext cx="10343964" cy="641280"/>
          </a:xfrm>
        </p:spPr>
        <p:txBody>
          <a:bodyPr/>
          <a:lstStyle/>
          <a:p>
            <a:r>
              <a:rPr lang="en-US" dirty="0"/>
              <a:t>Interaction Styles</a:t>
            </a:r>
          </a:p>
        </p:txBody>
      </p:sp>
      <p:sp>
        <p:nvSpPr>
          <p:cNvPr id="5" name="Slide Number Placeholder 4">
            <a:extLst>
              <a:ext uri="{FF2B5EF4-FFF2-40B4-BE49-F238E27FC236}">
                <a16:creationId xmlns:a16="http://schemas.microsoft.com/office/drawing/2014/main" id="{7783A6C3-09C4-FC38-1FAB-FFC9C3AB36B7}"/>
              </a:ext>
            </a:extLst>
          </p:cNvPr>
          <p:cNvSpPr>
            <a:spLocks noGrp="1"/>
          </p:cNvSpPr>
          <p:nvPr>
            <p:ph type="sldNum" sz="quarter" idx="10"/>
          </p:nvPr>
        </p:nvSpPr>
        <p:spPr/>
        <p:txBody>
          <a:bodyPr/>
          <a:lstStyle/>
          <a:p>
            <a:fld id="{AE311D09-C3D9-45E8-99CE-78E12234EEAD}" type="slidenum">
              <a:rPr lang="en-US" smtClean="0"/>
              <a:pPr/>
              <a:t>16</a:t>
            </a:fld>
            <a:endParaRPr lang="en-US" dirty="0"/>
          </a:p>
        </p:txBody>
      </p:sp>
    </p:spTree>
    <p:extLst>
      <p:ext uri="{BB962C8B-B14F-4D97-AF65-F5344CB8AC3E}">
        <p14:creationId xmlns:p14="http://schemas.microsoft.com/office/powerpoint/2010/main" val="222007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1FEB8-DEEA-A6D4-3CB6-6EF134F8B5C9}"/>
              </a:ext>
            </a:extLst>
          </p:cNvPr>
          <p:cNvSpPr>
            <a:spLocks noGrp="1"/>
          </p:cNvSpPr>
          <p:nvPr>
            <p:ph sz="half" idx="2"/>
          </p:nvPr>
        </p:nvSpPr>
        <p:spPr/>
        <p:txBody>
          <a:bodyPr/>
          <a:lstStyle/>
          <a:p>
            <a:r>
              <a:rPr lang="en-US" dirty="0">
                <a:solidFill>
                  <a:schemeClr val="accent1"/>
                </a:solidFill>
              </a:rPr>
              <a:t>Representational State Transfer </a:t>
            </a:r>
            <a:r>
              <a:rPr lang="en-US" dirty="0"/>
              <a:t>(REST)</a:t>
            </a:r>
          </a:p>
          <a:p>
            <a:pPr lvl="1"/>
            <a:r>
              <a:rPr lang="en-US" dirty="0"/>
              <a:t>REST is a protocol for web services.</a:t>
            </a:r>
          </a:p>
          <a:p>
            <a:pPr lvl="1"/>
            <a:r>
              <a:rPr lang="en-US" dirty="0"/>
              <a:t>REST comprises a set of six constraints on the interactions between elements:</a:t>
            </a:r>
            <a:endParaRPr lang="fa-IR" dirty="0"/>
          </a:p>
          <a:p>
            <a:pPr lvl="2"/>
            <a:r>
              <a:rPr lang="en-US" dirty="0">
                <a:solidFill>
                  <a:schemeClr val="accent1"/>
                </a:solidFill>
              </a:rPr>
              <a:t>Uniform interface</a:t>
            </a:r>
            <a:r>
              <a:rPr lang="fa-IR" dirty="0">
                <a:solidFill>
                  <a:schemeClr val="accent1"/>
                </a:solidFill>
              </a:rPr>
              <a:t>:</a:t>
            </a:r>
            <a:r>
              <a:rPr lang="en-US" dirty="0"/>
              <a:t> All interactions use the same form (typically HTTP). Resources on the providing side of the interface are specified via URIs</a:t>
            </a:r>
            <a:r>
              <a:rPr lang="fa-IR" dirty="0"/>
              <a:t>. </a:t>
            </a:r>
            <a:r>
              <a:rPr lang="en-US" dirty="0"/>
              <a:t>Naming conventions should be consistent</a:t>
            </a:r>
            <a:r>
              <a:rPr lang="fa-IR" dirty="0"/>
              <a:t>. </a:t>
            </a:r>
            <a:r>
              <a:rPr lang="en-US" dirty="0"/>
              <a:t>in general, the principle of least surprise should be followed.</a:t>
            </a:r>
            <a:endParaRPr lang="fa-IR" dirty="0"/>
          </a:p>
          <a:p>
            <a:pPr lvl="2"/>
            <a:r>
              <a:rPr lang="en-US" dirty="0">
                <a:solidFill>
                  <a:schemeClr val="accent1"/>
                </a:solidFill>
              </a:rPr>
              <a:t>Client-server</a:t>
            </a:r>
            <a:r>
              <a:rPr lang="fa-IR" dirty="0">
                <a:solidFill>
                  <a:schemeClr val="accent1"/>
                </a:solidFill>
              </a:rPr>
              <a:t>:</a:t>
            </a:r>
            <a:r>
              <a:rPr lang="en-US" dirty="0">
                <a:solidFill>
                  <a:schemeClr val="accent1"/>
                </a:solidFill>
              </a:rPr>
              <a:t> </a:t>
            </a:r>
            <a:r>
              <a:rPr lang="en-US" dirty="0"/>
              <a:t>The actors are clients and the resource providers are servers</a:t>
            </a:r>
            <a:r>
              <a:rPr lang="fa-IR" dirty="0"/>
              <a:t>.</a:t>
            </a:r>
          </a:p>
          <a:p>
            <a:pPr lvl="2"/>
            <a:r>
              <a:rPr lang="en-US" dirty="0">
                <a:solidFill>
                  <a:schemeClr val="accent1"/>
                </a:solidFill>
              </a:rPr>
              <a:t>Stateless</a:t>
            </a:r>
            <a:r>
              <a:rPr lang="fa-IR" dirty="0">
                <a:solidFill>
                  <a:schemeClr val="accent1"/>
                </a:solidFill>
              </a:rPr>
              <a:t>:</a:t>
            </a:r>
            <a:r>
              <a:rPr lang="en-US" dirty="0"/>
              <a:t> All client-server interactions are stateless. That is, the client should not assume that the server has retained any information about the client’s last request. In consequence, interactions such as authorization are encoded into a token and the token is passed with each request. </a:t>
            </a:r>
            <a:endParaRPr lang="fa-IR" dirty="0"/>
          </a:p>
          <a:p>
            <a:pPr lvl="2"/>
            <a:r>
              <a:rPr lang="en-US" dirty="0">
                <a:solidFill>
                  <a:schemeClr val="accent1"/>
                </a:solidFill>
              </a:rPr>
              <a:t>Cacheable</a:t>
            </a:r>
            <a:r>
              <a:rPr lang="fa-IR" dirty="0">
                <a:solidFill>
                  <a:schemeClr val="accent1"/>
                </a:solidFill>
              </a:rPr>
              <a:t>:</a:t>
            </a:r>
            <a:r>
              <a:rPr lang="en-US" dirty="0"/>
              <a:t> Caching is applied to resources when applicable.</a:t>
            </a:r>
            <a:endParaRPr lang="fa-IR" dirty="0"/>
          </a:p>
          <a:p>
            <a:pPr lvl="2"/>
            <a:r>
              <a:rPr lang="en-US" dirty="0">
                <a:solidFill>
                  <a:schemeClr val="accent1"/>
                </a:solidFill>
              </a:rPr>
              <a:t>Tiered system architecture</a:t>
            </a:r>
            <a:r>
              <a:rPr lang="fa-IR" dirty="0">
                <a:solidFill>
                  <a:schemeClr val="accent1"/>
                </a:solidFill>
              </a:rPr>
              <a:t>:</a:t>
            </a:r>
            <a:r>
              <a:rPr lang="en-US" dirty="0">
                <a:solidFill>
                  <a:schemeClr val="accent1"/>
                </a:solidFill>
              </a:rPr>
              <a:t> </a:t>
            </a:r>
            <a:r>
              <a:rPr lang="en-US" dirty="0"/>
              <a:t>The “server” can be broken into multiple independent elements, which may be deployed independently. For example, the business logic and the database can be deployed independently.</a:t>
            </a:r>
            <a:endParaRPr lang="fa-IR" dirty="0"/>
          </a:p>
          <a:p>
            <a:pPr lvl="2"/>
            <a:r>
              <a:rPr lang="en-US" dirty="0">
                <a:solidFill>
                  <a:schemeClr val="accent1"/>
                </a:solidFill>
              </a:rPr>
              <a:t>Code on demand: </a:t>
            </a:r>
            <a:r>
              <a:rPr lang="en-US" dirty="0"/>
              <a:t>(optional) It is possible for the server to provide code to the client to be executed. JavaScript is an example.</a:t>
            </a:r>
          </a:p>
        </p:txBody>
      </p:sp>
      <p:sp>
        <p:nvSpPr>
          <p:cNvPr id="3" name="Title 2">
            <a:extLst>
              <a:ext uri="{FF2B5EF4-FFF2-40B4-BE49-F238E27FC236}">
                <a16:creationId xmlns:a16="http://schemas.microsoft.com/office/drawing/2014/main" id="{E5018CFA-08E6-0CB6-E03F-787F948691D5}"/>
              </a:ext>
            </a:extLst>
          </p:cNvPr>
          <p:cNvSpPr>
            <a:spLocks noGrp="1"/>
          </p:cNvSpPr>
          <p:nvPr>
            <p:ph type="title"/>
          </p:nvPr>
        </p:nvSpPr>
        <p:spPr/>
        <p:txBody>
          <a:bodyPr/>
          <a:lstStyle/>
          <a:p>
            <a:r>
              <a:rPr lang="en-US" dirty="0"/>
              <a:t>Interaction Styles</a:t>
            </a:r>
          </a:p>
        </p:txBody>
      </p:sp>
      <p:sp>
        <p:nvSpPr>
          <p:cNvPr id="4" name="Slide Number Placeholder 3">
            <a:extLst>
              <a:ext uri="{FF2B5EF4-FFF2-40B4-BE49-F238E27FC236}">
                <a16:creationId xmlns:a16="http://schemas.microsoft.com/office/drawing/2014/main" id="{B7B3E09D-6FA8-6EB4-B326-37F550B7E4FE}"/>
              </a:ext>
            </a:extLst>
          </p:cNvPr>
          <p:cNvSpPr>
            <a:spLocks noGrp="1"/>
          </p:cNvSpPr>
          <p:nvPr>
            <p:ph type="sldNum" sz="quarter" idx="10"/>
          </p:nvPr>
        </p:nvSpPr>
        <p:spPr/>
        <p:txBody>
          <a:bodyPr/>
          <a:lstStyle/>
          <a:p>
            <a:fld id="{AE311D09-C3D9-45E8-99CE-78E12234EEAD}" type="slidenum">
              <a:rPr lang="en-US" smtClean="0"/>
              <a:pPr/>
              <a:t>17</a:t>
            </a:fld>
            <a:endParaRPr lang="en-US" dirty="0"/>
          </a:p>
        </p:txBody>
      </p:sp>
    </p:spTree>
    <p:extLst>
      <p:ext uri="{BB962C8B-B14F-4D97-AF65-F5344CB8AC3E}">
        <p14:creationId xmlns:p14="http://schemas.microsoft.com/office/powerpoint/2010/main" val="120015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47C1-FE2B-039B-9B38-556A69AB147F}"/>
              </a:ext>
            </a:extLst>
          </p:cNvPr>
          <p:cNvSpPr>
            <a:spLocks noGrp="1"/>
          </p:cNvSpPr>
          <p:nvPr>
            <p:ph sz="half" idx="2"/>
          </p:nvPr>
        </p:nvSpPr>
        <p:spPr/>
        <p:txBody>
          <a:bodyPr/>
          <a:lstStyle/>
          <a:p>
            <a:r>
              <a:rPr lang="en-US" dirty="0"/>
              <a:t>Interfaces gives you a chance to hide the internal details of how data is stored inside a program.</a:t>
            </a:r>
          </a:p>
          <a:p>
            <a:pPr lvl="1"/>
            <a:r>
              <a:rPr lang="en-US" dirty="0"/>
              <a:t>Instead of directly sharing these internal data structures, we convert them into a form that can be easily sent over a network or used by another program written in a different language. </a:t>
            </a:r>
          </a:p>
          <a:p>
            <a:pPr lvl="1"/>
            <a:r>
              <a:rPr lang="en-US" dirty="0"/>
              <a:t>This process of converting the internal format into a shareable one is called: </a:t>
            </a:r>
            <a:r>
              <a:rPr lang="en-US" dirty="0">
                <a:solidFill>
                  <a:schemeClr val="accent1"/>
                </a:solidFill>
              </a:rPr>
              <a:t>serialization</a:t>
            </a:r>
            <a:r>
              <a:rPr lang="en-US" dirty="0">
                <a:solidFill>
                  <a:schemeClr val="tx1"/>
                </a:solidFill>
              </a:rPr>
              <a:t>,</a:t>
            </a:r>
            <a:r>
              <a:rPr lang="en-US" dirty="0"/>
              <a:t> </a:t>
            </a:r>
            <a:r>
              <a:rPr lang="en-US" dirty="0">
                <a:solidFill>
                  <a:schemeClr val="accent1"/>
                </a:solidFill>
              </a:rPr>
              <a:t>marshaling</a:t>
            </a:r>
            <a:r>
              <a:rPr lang="fa-IR" dirty="0">
                <a:solidFill>
                  <a:schemeClr val="accent1"/>
                </a:solidFill>
              </a:rPr>
              <a:t> </a:t>
            </a:r>
            <a:r>
              <a:rPr lang="en-US" dirty="0">
                <a:solidFill>
                  <a:schemeClr val="tx1"/>
                </a:solidFill>
              </a:rPr>
              <a:t>or</a:t>
            </a:r>
            <a:r>
              <a:rPr lang="en-US" dirty="0">
                <a:solidFill>
                  <a:schemeClr val="accent1"/>
                </a:solidFill>
              </a:rPr>
              <a:t> translation.</a:t>
            </a:r>
          </a:p>
          <a:p>
            <a:pPr>
              <a:spcBef>
                <a:spcPts val="2000"/>
              </a:spcBef>
            </a:pPr>
            <a:r>
              <a:rPr lang="en-US" dirty="0"/>
              <a:t>we focus on the selection of a data interchange format or representation for sending information over a network. This decision is based on the following concerns:</a:t>
            </a:r>
          </a:p>
          <a:p>
            <a:pPr lvl="1"/>
            <a:r>
              <a:rPr lang="en-US" i="1" dirty="0">
                <a:solidFill>
                  <a:schemeClr val="accent1"/>
                </a:solidFill>
              </a:rPr>
              <a:t>Expressiveness</a:t>
            </a:r>
            <a:r>
              <a:rPr lang="en-US" i="1" dirty="0">
                <a:solidFill>
                  <a:schemeClr val="tx1"/>
                </a:solidFill>
              </a:rPr>
              <a:t>: </a:t>
            </a:r>
            <a:r>
              <a:rPr lang="en-US" dirty="0">
                <a:solidFill>
                  <a:schemeClr val="tx1"/>
                </a:solidFill>
              </a:rPr>
              <a:t>data</a:t>
            </a:r>
            <a:r>
              <a:rPr lang="en-US" i="1" dirty="0">
                <a:solidFill>
                  <a:schemeClr val="tx1"/>
                </a:solidFill>
              </a:rPr>
              <a:t> </a:t>
            </a:r>
            <a:r>
              <a:rPr lang="en-US" dirty="0"/>
              <a:t>representation power</a:t>
            </a:r>
            <a:endParaRPr lang="en-US" i="1" dirty="0">
              <a:solidFill>
                <a:schemeClr val="tx1"/>
              </a:solidFill>
            </a:endParaRPr>
          </a:p>
          <a:p>
            <a:pPr lvl="1"/>
            <a:r>
              <a:rPr lang="en-US" i="1" dirty="0">
                <a:solidFill>
                  <a:schemeClr val="accent1"/>
                </a:solidFill>
              </a:rPr>
              <a:t>Interoperability</a:t>
            </a:r>
            <a:r>
              <a:rPr lang="en-US" i="1" dirty="0">
                <a:solidFill>
                  <a:schemeClr val="tx1"/>
                </a:solidFill>
              </a:rPr>
              <a:t>:</a:t>
            </a:r>
            <a:r>
              <a:rPr lang="en-US" i="1" dirty="0">
                <a:solidFill>
                  <a:schemeClr val="accent1"/>
                </a:solidFill>
              </a:rPr>
              <a:t> </a:t>
            </a:r>
            <a:r>
              <a:rPr lang="en-US" dirty="0"/>
              <a:t>Does the representation match what its actors expect and know how to parse?</a:t>
            </a:r>
            <a:endParaRPr lang="en-US" i="1" u="sng" dirty="0"/>
          </a:p>
          <a:p>
            <a:pPr lvl="1"/>
            <a:r>
              <a:rPr lang="en-US" i="1" dirty="0">
                <a:solidFill>
                  <a:schemeClr val="accent1"/>
                </a:solidFill>
              </a:rPr>
              <a:t>Performance</a:t>
            </a:r>
            <a:r>
              <a:rPr lang="en-US" dirty="0"/>
              <a:t>: bandwidth usage, complexity of parsing and marshaling the representation. </a:t>
            </a:r>
          </a:p>
          <a:p>
            <a:pPr lvl="1"/>
            <a:r>
              <a:rPr lang="en-US" i="1" dirty="0">
                <a:solidFill>
                  <a:schemeClr val="accent1"/>
                </a:solidFill>
              </a:rPr>
              <a:t>Implicit coupling</a:t>
            </a:r>
            <a:r>
              <a:rPr lang="en-US" dirty="0">
                <a:solidFill>
                  <a:schemeClr val="tx1"/>
                </a:solidFill>
              </a:rPr>
              <a:t>:</a:t>
            </a:r>
            <a:r>
              <a:rPr lang="en-US" dirty="0"/>
              <a:t> shared assumptions that could lead to errors when decoding messages.</a:t>
            </a:r>
          </a:p>
          <a:p>
            <a:pPr lvl="1"/>
            <a:r>
              <a:rPr lang="en-US" i="1" dirty="0">
                <a:solidFill>
                  <a:schemeClr val="accent1"/>
                </a:solidFill>
              </a:rPr>
              <a:t>Transparency</a:t>
            </a:r>
            <a:r>
              <a:rPr lang="en-US" dirty="0"/>
              <a:t>: possibility of intercepting messages and observe the content. (a double-edged sword)</a:t>
            </a:r>
          </a:p>
          <a:p>
            <a:pPr>
              <a:buNone/>
            </a:pPr>
            <a:endParaRPr lang="en-US" dirty="0"/>
          </a:p>
          <a:p>
            <a:endParaRPr lang="en-US" dirty="0"/>
          </a:p>
        </p:txBody>
      </p:sp>
      <p:sp>
        <p:nvSpPr>
          <p:cNvPr id="3" name="Title 2">
            <a:extLst>
              <a:ext uri="{FF2B5EF4-FFF2-40B4-BE49-F238E27FC236}">
                <a16:creationId xmlns:a16="http://schemas.microsoft.com/office/drawing/2014/main" id="{75C1FF97-ACD1-9DA9-F50E-85DC3BA3D5C2}"/>
              </a:ext>
            </a:extLst>
          </p:cNvPr>
          <p:cNvSpPr>
            <a:spLocks noGrp="1"/>
          </p:cNvSpPr>
          <p:nvPr>
            <p:ph type="title"/>
          </p:nvPr>
        </p:nvSpPr>
        <p:spPr/>
        <p:txBody>
          <a:bodyPr/>
          <a:lstStyle/>
          <a:p>
            <a:r>
              <a:rPr lang="en-US" dirty="0"/>
              <a:t>Representation and Structure of Exchanged Data</a:t>
            </a:r>
          </a:p>
        </p:txBody>
      </p:sp>
      <p:sp>
        <p:nvSpPr>
          <p:cNvPr id="4" name="Slide Number Placeholder 3">
            <a:extLst>
              <a:ext uri="{FF2B5EF4-FFF2-40B4-BE49-F238E27FC236}">
                <a16:creationId xmlns:a16="http://schemas.microsoft.com/office/drawing/2014/main" id="{8C2D6830-8778-30B7-8228-7C484EB45B31}"/>
              </a:ext>
            </a:extLst>
          </p:cNvPr>
          <p:cNvSpPr>
            <a:spLocks noGrp="1"/>
          </p:cNvSpPr>
          <p:nvPr>
            <p:ph type="sldNum" sz="quarter" idx="10"/>
          </p:nvPr>
        </p:nvSpPr>
        <p:spPr/>
        <p:txBody>
          <a:bodyPr/>
          <a:lstStyle/>
          <a:p>
            <a:fld id="{AE311D09-C3D9-45E8-99CE-78E12234EEAD}" type="slidenum">
              <a:rPr lang="en-US" smtClean="0"/>
              <a:pPr/>
              <a:t>18</a:t>
            </a:fld>
            <a:endParaRPr lang="en-US" dirty="0"/>
          </a:p>
        </p:txBody>
      </p:sp>
    </p:spTree>
    <p:extLst>
      <p:ext uri="{BB962C8B-B14F-4D97-AF65-F5344CB8AC3E}">
        <p14:creationId xmlns:p14="http://schemas.microsoft.com/office/powerpoint/2010/main" val="112117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D5C8BD-DC5D-2A7B-1452-69AB8AF46340}"/>
              </a:ext>
            </a:extLst>
          </p:cNvPr>
          <p:cNvSpPr>
            <a:spLocks noGrp="1"/>
          </p:cNvSpPr>
          <p:nvPr>
            <p:ph sz="half" idx="2"/>
          </p:nvPr>
        </p:nvSpPr>
        <p:spPr/>
        <p:txBody>
          <a:bodyPr/>
          <a:lstStyle/>
          <a:p>
            <a:r>
              <a:rPr lang="en-US" dirty="0"/>
              <a:t>Here are the most common data representation styles:</a:t>
            </a:r>
          </a:p>
          <a:p>
            <a:pPr lvl="1"/>
            <a:r>
              <a:rPr lang="en-US" dirty="0">
                <a:solidFill>
                  <a:schemeClr val="accent1"/>
                </a:solidFill>
              </a:rPr>
              <a:t>EXtensible Markup Language </a:t>
            </a:r>
            <a:r>
              <a:rPr lang="en-US" dirty="0"/>
              <a:t>(XML)</a:t>
            </a:r>
          </a:p>
          <a:p>
            <a:pPr lvl="2"/>
            <a:r>
              <a:rPr lang="en-US" dirty="0"/>
              <a:t>XML is a meta-language that allows you to define your own markup for structuring data using tags and attributes.</a:t>
            </a:r>
          </a:p>
          <a:p>
            <a:pPr lvl="2"/>
            <a:r>
              <a:rPr lang="en-US" dirty="0"/>
              <a:t>It supports validation through schemas but is verbose and costly in terms of parsing and performance.</a:t>
            </a:r>
          </a:p>
          <a:p>
            <a:pPr lvl="1"/>
            <a:r>
              <a:rPr lang="en-US" dirty="0">
                <a:solidFill>
                  <a:schemeClr val="accent1"/>
                </a:solidFill>
              </a:rPr>
              <a:t>JavaScript Object Notation </a:t>
            </a:r>
            <a:r>
              <a:rPr lang="en-US" dirty="0"/>
              <a:t>(JSON)</a:t>
            </a:r>
          </a:p>
          <a:p>
            <a:pPr lvl="2"/>
            <a:r>
              <a:rPr lang="en-US" dirty="0"/>
              <a:t>JSON uses nested name/value pairs and arrays to represent data in a lightweight, readable format.</a:t>
            </a:r>
          </a:p>
          <a:p>
            <a:pPr lvl="2"/>
            <a:r>
              <a:rPr lang="en-US" dirty="0"/>
              <a:t>It's less verbose than XML, faster to parse, and widely used in web applications.</a:t>
            </a:r>
          </a:p>
          <a:p>
            <a:pPr lvl="1"/>
            <a:r>
              <a:rPr lang="en-US" dirty="0">
                <a:solidFill>
                  <a:schemeClr val="accent1"/>
                </a:solidFill>
              </a:rPr>
              <a:t>Protocol Buffers</a:t>
            </a:r>
          </a:p>
          <a:p>
            <a:pPr lvl="2"/>
            <a:r>
              <a:rPr lang="en-US" dirty="0"/>
              <a:t>Protocol Buffers are a compact, binary serialization format developed by Google with high performance and low bandwidth usage.</a:t>
            </a:r>
          </a:p>
          <a:p>
            <a:pPr lvl="2"/>
            <a:r>
              <a:rPr lang="en-US" dirty="0"/>
              <a:t>They require schema definitions and language-specific compilers, and are commonly used with gRPC.</a:t>
            </a:r>
            <a:endParaRPr lang="en-US" dirty="0">
              <a:solidFill>
                <a:schemeClr val="accent1"/>
              </a:solidFill>
            </a:endParaRPr>
          </a:p>
        </p:txBody>
      </p:sp>
      <p:sp>
        <p:nvSpPr>
          <p:cNvPr id="3" name="Title 2">
            <a:extLst>
              <a:ext uri="{FF2B5EF4-FFF2-40B4-BE49-F238E27FC236}">
                <a16:creationId xmlns:a16="http://schemas.microsoft.com/office/drawing/2014/main" id="{34A8EFFF-A263-36A4-8E97-0D1759E5583A}"/>
              </a:ext>
            </a:extLst>
          </p:cNvPr>
          <p:cNvSpPr>
            <a:spLocks noGrp="1"/>
          </p:cNvSpPr>
          <p:nvPr>
            <p:ph type="title"/>
          </p:nvPr>
        </p:nvSpPr>
        <p:spPr/>
        <p:txBody>
          <a:bodyPr/>
          <a:lstStyle/>
          <a:p>
            <a:r>
              <a:rPr lang="en-US" dirty="0"/>
              <a:t>Representation and Structure of Exchanged Data</a:t>
            </a:r>
          </a:p>
        </p:txBody>
      </p:sp>
      <p:sp>
        <p:nvSpPr>
          <p:cNvPr id="4" name="Slide Number Placeholder 3">
            <a:extLst>
              <a:ext uri="{FF2B5EF4-FFF2-40B4-BE49-F238E27FC236}">
                <a16:creationId xmlns:a16="http://schemas.microsoft.com/office/drawing/2014/main" id="{C8A960E0-CCF0-C933-F817-99EB1F6F4399}"/>
              </a:ext>
            </a:extLst>
          </p:cNvPr>
          <p:cNvSpPr>
            <a:spLocks noGrp="1"/>
          </p:cNvSpPr>
          <p:nvPr>
            <p:ph type="sldNum" sz="quarter" idx="10"/>
          </p:nvPr>
        </p:nvSpPr>
        <p:spPr/>
        <p:txBody>
          <a:bodyPr/>
          <a:lstStyle/>
          <a:p>
            <a:fld id="{AE311D09-C3D9-45E8-99CE-78E12234EEAD}" type="slidenum">
              <a:rPr lang="en-US" smtClean="0"/>
              <a:pPr/>
              <a:t>19</a:t>
            </a:fld>
            <a:endParaRPr lang="en-US" dirty="0"/>
          </a:p>
        </p:txBody>
      </p:sp>
    </p:spTree>
    <p:extLst>
      <p:ext uri="{BB962C8B-B14F-4D97-AF65-F5344CB8AC3E}">
        <p14:creationId xmlns:p14="http://schemas.microsoft.com/office/powerpoint/2010/main" val="37285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4A8F39-49A1-87BB-0A1A-85AD47625AAF}"/>
              </a:ext>
            </a:extLst>
          </p:cNvPr>
          <p:cNvSpPr>
            <a:spLocks noGrp="1"/>
          </p:cNvSpPr>
          <p:nvPr>
            <p:ph type="body" idx="1"/>
          </p:nvPr>
        </p:nvSpPr>
        <p:spPr>
          <a:xfrm>
            <a:off x="838200" y="3630968"/>
            <a:ext cx="10515600" cy="2574523"/>
          </a:xfrm>
        </p:spPr>
        <p:txBody>
          <a:bodyPr>
            <a:normAutofit/>
          </a:bodyPr>
          <a:lstStyle/>
          <a:p>
            <a:r>
              <a:rPr lang="en-US" dirty="0"/>
              <a:t>Architectural Solutions</a:t>
            </a:r>
          </a:p>
        </p:txBody>
      </p:sp>
      <p:sp>
        <p:nvSpPr>
          <p:cNvPr id="6" name="Text Placeholder 5">
            <a:extLst>
              <a:ext uri="{FF2B5EF4-FFF2-40B4-BE49-F238E27FC236}">
                <a16:creationId xmlns:a16="http://schemas.microsoft.com/office/drawing/2014/main" id="{F26B35C0-6027-3735-D11D-85D97110EEFB}"/>
              </a:ext>
            </a:extLst>
          </p:cNvPr>
          <p:cNvSpPr>
            <a:spLocks noGrp="1"/>
          </p:cNvSpPr>
          <p:nvPr>
            <p:ph type="body" sz="quarter" idx="12"/>
          </p:nvPr>
        </p:nvSpPr>
        <p:spPr>
          <a:xfrm>
            <a:off x="838200" y="2492375"/>
            <a:ext cx="10515600" cy="936625"/>
          </a:xfrm>
        </p:spPr>
        <p:txBody>
          <a:bodyPr/>
          <a:lstStyle/>
          <a:p>
            <a:r>
              <a:rPr lang="en-US" dirty="0"/>
              <a:t>PART 3</a:t>
            </a:r>
          </a:p>
        </p:txBody>
      </p:sp>
    </p:spTree>
    <p:extLst>
      <p:ext uri="{BB962C8B-B14F-4D97-AF65-F5344CB8AC3E}">
        <p14:creationId xmlns:p14="http://schemas.microsoft.com/office/powerpoint/2010/main" val="97603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097032-7A8C-DE7E-7150-3D4CF0A45D76}"/>
              </a:ext>
            </a:extLst>
          </p:cNvPr>
          <p:cNvSpPr>
            <a:spLocks noGrp="1"/>
          </p:cNvSpPr>
          <p:nvPr>
            <p:ph sz="half" idx="2"/>
          </p:nvPr>
        </p:nvSpPr>
        <p:spPr/>
        <p:txBody>
          <a:bodyPr/>
          <a:lstStyle/>
          <a:p>
            <a:r>
              <a:rPr lang="en-US" dirty="0"/>
              <a:t>The interface documentation indicates what other developers need to know about an interface to use it in combination with other elements </a:t>
            </a:r>
          </a:p>
          <a:p>
            <a:r>
              <a:rPr lang="en-US" dirty="0"/>
              <a:t>Also, different people need to know different kinds of information about the interface. You may have to include separate sections in the interface documentation that accommodate different stakeholders of the interface. keep the following stakeholder roles in mind:</a:t>
            </a:r>
          </a:p>
          <a:p>
            <a:pPr lvl="1"/>
            <a:r>
              <a:rPr lang="en-US" i="1" dirty="0">
                <a:solidFill>
                  <a:schemeClr val="tx1"/>
                </a:solidFill>
              </a:rPr>
              <a:t>Developer of the element</a:t>
            </a:r>
          </a:p>
          <a:p>
            <a:pPr lvl="1"/>
            <a:r>
              <a:rPr lang="en-US" i="1" dirty="0">
                <a:solidFill>
                  <a:schemeClr val="tx1"/>
                </a:solidFill>
              </a:rPr>
              <a:t>Maintainer</a:t>
            </a:r>
            <a:r>
              <a:rPr lang="en-US" dirty="0">
                <a:solidFill>
                  <a:schemeClr val="tx1"/>
                </a:solidFill>
              </a:rPr>
              <a:t> (A special kind of developer who makes assigned changes to the element and its interface)</a:t>
            </a:r>
          </a:p>
          <a:p>
            <a:pPr lvl="1"/>
            <a:r>
              <a:rPr lang="en-US" i="1" dirty="0">
                <a:solidFill>
                  <a:schemeClr val="tx1"/>
                </a:solidFill>
              </a:rPr>
              <a:t>Developer of an element using the interface</a:t>
            </a:r>
          </a:p>
          <a:p>
            <a:pPr lvl="1"/>
            <a:r>
              <a:rPr lang="en-US" i="1" dirty="0">
                <a:solidFill>
                  <a:schemeClr val="tx1"/>
                </a:solidFill>
              </a:rPr>
              <a:t>Systems integrator and tester:</a:t>
            </a:r>
          </a:p>
          <a:p>
            <a:pPr lvl="1"/>
            <a:r>
              <a:rPr lang="en-US" i="1" dirty="0">
                <a:solidFill>
                  <a:schemeClr val="tx1"/>
                </a:solidFill>
              </a:rPr>
              <a:t>Analyst</a:t>
            </a:r>
          </a:p>
          <a:p>
            <a:pPr lvl="1"/>
            <a:r>
              <a:rPr lang="en-US" i="1" dirty="0">
                <a:solidFill>
                  <a:schemeClr val="tx1"/>
                </a:solidFill>
              </a:rPr>
              <a:t>Architect looking for assets to reuse in a new system</a:t>
            </a:r>
          </a:p>
        </p:txBody>
      </p:sp>
      <p:sp>
        <p:nvSpPr>
          <p:cNvPr id="3" name="Title 2">
            <a:extLst>
              <a:ext uri="{FF2B5EF4-FFF2-40B4-BE49-F238E27FC236}">
                <a16:creationId xmlns:a16="http://schemas.microsoft.com/office/drawing/2014/main" id="{75F8BB06-5D84-7E2C-0F07-C5A1FBAD7C73}"/>
              </a:ext>
            </a:extLst>
          </p:cNvPr>
          <p:cNvSpPr>
            <a:spLocks noGrp="1"/>
          </p:cNvSpPr>
          <p:nvPr>
            <p:ph type="title"/>
          </p:nvPr>
        </p:nvSpPr>
        <p:spPr/>
        <p:txBody>
          <a:bodyPr/>
          <a:lstStyle/>
          <a:p>
            <a:r>
              <a:rPr lang="en-US" dirty="0"/>
              <a:t>15.3 Documenting the Interface</a:t>
            </a:r>
          </a:p>
        </p:txBody>
      </p:sp>
      <p:sp>
        <p:nvSpPr>
          <p:cNvPr id="4" name="Slide Number Placeholder 3">
            <a:extLst>
              <a:ext uri="{FF2B5EF4-FFF2-40B4-BE49-F238E27FC236}">
                <a16:creationId xmlns:a16="http://schemas.microsoft.com/office/drawing/2014/main" id="{BF818165-84CF-09C3-B3DA-B5643528AC6F}"/>
              </a:ext>
            </a:extLst>
          </p:cNvPr>
          <p:cNvSpPr>
            <a:spLocks noGrp="1"/>
          </p:cNvSpPr>
          <p:nvPr>
            <p:ph type="sldNum" sz="quarter" idx="10"/>
          </p:nvPr>
        </p:nvSpPr>
        <p:spPr/>
        <p:txBody>
          <a:bodyPr/>
          <a:lstStyle/>
          <a:p>
            <a:fld id="{AE311D09-C3D9-45E8-99CE-78E12234EEAD}" type="slidenum">
              <a:rPr lang="en-US" smtClean="0"/>
              <a:pPr/>
              <a:t>20</a:t>
            </a:fld>
            <a:endParaRPr lang="en-US" dirty="0"/>
          </a:p>
        </p:txBody>
      </p:sp>
    </p:spTree>
    <p:extLst>
      <p:ext uri="{BB962C8B-B14F-4D97-AF65-F5344CB8AC3E}">
        <p14:creationId xmlns:p14="http://schemas.microsoft.com/office/powerpoint/2010/main" val="336879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1FC77B4-BC48-76BC-D426-F894A03FAA1E}"/>
              </a:ext>
            </a:extLst>
          </p:cNvPr>
          <p:cNvSpPr>
            <a:spLocks noGrp="1"/>
          </p:cNvSpPr>
          <p:nvPr>
            <p:ph type="body" idx="1"/>
          </p:nvPr>
        </p:nvSpPr>
        <p:spPr>
          <a:xfrm>
            <a:off x="838200" y="3630968"/>
            <a:ext cx="10515600" cy="2574523"/>
          </a:xfrm>
        </p:spPr>
        <p:txBody>
          <a:bodyPr/>
          <a:lstStyle/>
          <a:p>
            <a:r>
              <a:rPr lang="en-US" dirty="0"/>
              <a:t>Software Interfaces</a:t>
            </a:r>
          </a:p>
        </p:txBody>
      </p:sp>
      <p:sp>
        <p:nvSpPr>
          <p:cNvPr id="6" name="Text Placeholder 5">
            <a:extLst>
              <a:ext uri="{FF2B5EF4-FFF2-40B4-BE49-F238E27FC236}">
                <a16:creationId xmlns:a16="http://schemas.microsoft.com/office/drawing/2014/main" id="{8A69401E-3D2B-47A5-6D3F-CCE137706A37}"/>
              </a:ext>
            </a:extLst>
          </p:cNvPr>
          <p:cNvSpPr>
            <a:spLocks noGrp="1"/>
          </p:cNvSpPr>
          <p:nvPr>
            <p:ph type="body" sz="quarter" idx="12"/>
          </p:nvPr>
        </p:nvSpPr>
        <p:spPr>
          <a:xfrm>
            <a:off x="838200" y="2492375"/>
            <a:ext cx="10515600" cy="936625"/>
          </a:xfrm>
        </p:spPr>
        <p:txBody>
          <a:bodyPr/>
          <a:lstStyle/>
          <a:p>
            <a:r>
              <a:rPr lang="en-US" dirty="0"/>
              <a:t>CHAPTER 15</a:t>
            </a:r>
          </a:p>
        </p:txBody>
      </p:sp>
    </p:spTree>
    <p:extLst>
      <p:ext uri="{BB962C8B-B14F-4D97-AF65-F5344CB8AC3E}">
        <p14:creationId xmlns:p14="http://schemas.microsoft.com/office/powerpoint/2010/main" val="70263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6B76F5-C3BA-B83A-0E6E-69F2C71CF998}"/>
              </a:ext>
            </a:extLst>
          </p:cNvPr>
          <p:cNvSpPr>
            <a:spLocks noGrp="1"/>
          </p:cNvSpPr>
          <p:nvPr>
            <p:ph sz="half" idx="2"/>
          </p:nvPr>
        </p:nvSpPr>
        <p:spPr>
          <a:xfrm>
            <a:off x="588977" y="1015164"/>
            <a:ext cx="11058526" cy="5676247"/>
          </a:xfrm>
        </p:spPr>
        <p:txBody>
          <a:bodyPr/>
          <a:lstStyle/>
          <a:p>
            <a:r>
              <a:rPr lang="en-US" dirty="0"/>
              <a:t>In Chapter 1, we defined architecture in terms of elements and their relationships. In this chapter, we focus on one type of relationship.</a:t>
            </a:r>
          </a:p>
          <a:p>
            <a:r>
              <a:rPr lang="en-US" dirty="0"/>
              <a:t>An interface is a boundary across which elements interact. Interfaces control access to element’s internals. </a:t>
            </a:r>
          </a:p>
          <a:p>
            <a:r>
              <a:rPr lang="en-US" dirty="0"/>
              <a:t>Interfaces have large impact on a system’s modifiability, usability, testability, performance, integrability, and more. </a:t>
            </a:r>
          </a:p>
          <a:p>
            <a:r>
              <a:rPr lang="en-US" dirty="0"/>
              <a:t>For a given element’s interface, there can be one or more implementations, each of which might have different performance, scalability, or availability guarantees.</a:t>
            </a:r>
          </a:p>
        </p:txBody>
      </p:sp>
      <p:sp>
        <p:nvSpPr>
          <p:cNvPr id="12" name="Title 11">
            <a:extLst>
              <a:ext uri="{FF2B5EF4-FFF2-40B4-BE49-F238E27FC236}">
                <a16:creationId xmlns:a16="http://schemas.microsoft.com/office/drawing/2014/main" id="{AEEDF9F1-682C-2082-6F8E-75323A696C79}"/>
              </a:ext>
            </a:extLst>
          </p:cNvPr>
          <p:cNvSpPr>
            <a:spLocks noGrp="1"/>
          </p:cNvSpPr>
          <p:nvPr>
            <p:ph type="title"/>
          </p:nvPr>
        </p:nvSpPr>
        <p:spPr>
          <a:xfrm>
            <a:off x="878889" y="153671"/>
            <a:ext cx="10436810" cy="641281"/>
          </a:xfrm>
        </p:spPr>
        <p:txBody>
          <a:bodyPr>
            <a:normAutofit/>
          </a:bodyPr>
          <a:lstStyle/>
          <a:p>
            <a:r>
              <a:rPr lang="en-US" dirty="0"/>
              <a:t>Introduction</a:t>
            </a:r>
          </a:p>
        </p:txBody>
      </p:sp>
      <p:sp>
        <p:nvSpPr>
          <p:cNvPr id="6" name="Slide Number Placeholder 5">
            <a:extLst>
              <a:ext uri="{FF2B5EF4-FFF2-40B4-BE49-F238E27FC236}">
                <a16:creationId xmlns:a16="http://schemas.microsoft.com/office/drawing/2014/main" id="{F705D05B-C573-4938-9216-2AA7ACB5D421}"/>
              </a:ext>
            </a:extLst>
          </p:cNvPr>
          <p:cNvSpPr>
            <a:spLocks noGrp="1"/>
          </p:cNvSpPr>
          <p:nvPr>
            <p:ph type="sldNum" sz="quarter" idx="10"/>
          </p:nvPr>
        </p:nvSpPr>
        <p:spPr/>
        <p:txBody>
          <a:bodyPr/>
          <a:lstStyle/>
          <a:p>
            <a:fld id="{AE311D09-C3D9-45E8-99CE-78E12234EEAD}" type="slidenum">
              <a:rPr lang="en-US" smtClean="0"/>
              <a:pPr/>
              <a:t>4</a:t>
            </a:fld>
            <a:endParaRPr lang="en-US" dirty="0"/>
          </a:p>
        </p:txBody>
      </p:sp>
    </p:spTree>
    <p:extLst>
      <p:ext uri="{BB962C8B-B14F-4D97-AF65-F5344CB8AC3E}">
        <p14:creationId xmlns:p14="http://schemas.microsoft.com/office/powerpoint/2010/main" val="38273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31398-F039-3C55-7566-E7ABD6DC5BAB}"/>
              </a:ext>
            </a:extLst>
          </p:cNvPr>
          <p:cNvSpPr>
            <a:spLocks noGrp="1"/>
          </p:cNvSpPr>
          <p:nvPr>
            <p:ph sz="half" idx="2"/>
          </p:nvPr>
        </p:nvSpPr>
        <p:spPr>
          <a:xfrm>
            <a:off x="588977" y="1015164"/>
            <a:ext cx="11058526" cy="5676247"/>
          </a:xfrm>
        </p:spPr>
        <p:txBody>
          <a:bodyPr>
            <a:normAutofit/>
          </a:bodyPr>
          <a:lstStyle/>
          <a:p>
            <a:r>
              <a:rPr lang="en-US" dirty="0"/>
              <a:t>Interface terminology:</a:t>
            </a:r>
          </a:p>
          <a:p>
            <a:pPr lvl="1"/>
            <a:r>
              <a:rPr lang="en-US" dirty="0"/>
              <a:t>Element actors: users, or systems with which it interacts.</a:t>
            </a:r>
          </a:p>
          <a:p>
            <a:pPr lvl="1"/>
            <a:r>
              <a:rPr lang="en-US" dirty="0"/>
              <a:t>Environment of the element: The collection of actors with which an element interacts.</a:t>
            </a:r>
            <a:endParaRPr lang="fa-IR" dirty="0"/>
          </a:p>
          <a:p>
            <a:pPr lvl="1"/>
            <a:r>
              <a:rPr lang="en-US" dirty="0"/>
              <a:t>Resources: These constructs that provide points of direct interaction with an element(such as pr procedure calls and message passing</a:t>
            </a:r>
          </a:p>
          <a:p>
            <a:r>
              <a:rPr lang="en-US" dirty="0"/>
              <a:t>Three points are implied by the discussion thus far:</a:t>
            </a:r>
          </a:p>
          <a:p>
            <a:pPr lvl="1"/>
            <a:r>
              <a:rPr lang="en-US" dirty="0">
                <a:solidFill>
                  <a:schemeClr val="tx1">
                    <a:lumMod val="95000"/>
                    <a:lumOff val="5000"/>
                  </a:schemeClr>
                </a:solidFill>
              </a:rPr>
              <a:t>All elements have interfaces;</a:t>
            </a:r>
          </a:p>
          <a:p>
            <a:pPr lvl="2"/>
            <a:r>
              <a:rPr lang="en-US" dirty="0"/>
              <a:t>otherwise, what is the point of the element’s existence?</a:t>
            </a:r>
          </a:p>
          <a:p>
            <a:pPr lvl="1"/>
            <a:r>
              <a:rPr lang="en-US" dirty="0"/>
              <a:t>Interfaces are two-way</a:t>
            </a:r>
          </a:p>
          <a:p>
            <a:pPr lvl="2"/>
            <a:r>
              <a:rPr lang="en-US" dirty="0"/>
              <a:t>Interface is not just about what an element provides, it is also about what it uses. </a:t>
            </a:r>
          </a:p>
          <a:p>
            <a:pPr lvl="1"/>
            <a:r>
              <a:rPr lang="en-US" dirty="0"/>
              <a:t>An element can interact with more than one actor through the same interface.</a:t>
            </a:r>
          </a:p>
          <a:p>
            <a:pPr lvl="2"/>
            <a:r>
              <a:rPr lang="en-US" dirty="0"/>
              <a:t>For example, web servers often restrict the number of HTTP connections that can be open simultaneously.</a:t>
            </a:r>
          </a:p>
          <a:p>
            <a:pPr lvl="2"/>
            <a:endParaRPr lang="en-US" dirty="0"/>
          </a:p>
        </p:txBody>
      </p:sp>
      <p:sp>
        <p:nvSpPr>
          <p:cNvPr id="2" name="Title 1">
            <a:extLst>
              <a:ext uri="{FF2B5EF4-FFF2-40B4-BE49-F238E27FC236}">
                <a16:creationId xmlns:a16="http://schemas.microsoft.com/office/drawing/2014/main" id="{799F372A-5E1D-1879-5D54-0B0E08C9D677}"/>
              </a:ext>
            </a:extLst>
          </p:cNvPr>
          <p:cNvSpPr>
            <a:spLocks noGrp="1"/>
          </p:cNvSpPr>
          <p:nvPr>
            <p:ph type="title"/>
          </p:nvPr>
        </p:nvSpPr>
        <p:spPr>
          <a:xfrm>
            <a:off x="924018" y="166589"/>
            <a:ext cx="10343964" cy="641280"/>
          </a:xfrm>
        </p:spPr>
        <p:txBody>
          <a:bodyPr>
            <a:normAutofit/>
          </a:bodyPr>
          <a:lstStyle/>
          <a:p>
            <a:r>
              <a:rPr lang="en-US" sz="3600" dirty="0"/>
              <a:t>Introduction</a:t>
            </a:r>
            <a:endParaRPr lang="en-US" dirty="0"/>
          </a:p>
        </p:txBody>
      </p:sp>
      <p:sp>
        <p:nvSpPr>
          <p:cNvPr id="5" name="Slide Number Placeholder 4">
            <a:extLst>
              <a:ext uri="{FF2B5EF4-FFF2-40B4-BE49-F238E27FC236}">
                <a16:creationId xmlns:a16="http://schemas.microsoft.com/office/drawing/2014/main" id="{227059F2-AF30-C5A9-BBCF-A1C27A68D827}"/>
              </a:ext>
            </a:extLst>
          </p:cNvPr>
          <p:cNvSpPr>
            <a:spLocks noGrp="1"/>
          </p:cNvSpPr>
          <p:nvPr>
            <p:ph type="sldNum" sz="quarter" idx="10"/>
          </p:nvPr>
        </p:nvSpPr>
        <p:spPr/>
        <p:txBody>
          <a:bodyPr/>
          <a:lstStyle/>
          <a:p>
            <a:fld id="{AE311D09-C3D9-45E8-99CE-78E12234EEAD}" type="slidenum">
              <a:rPr lang="en-US" smtClean="0"/>
              <a:pPr/>
              <a:t>5</a:t>
            </a:fld>
            <a:endParaRPr lang="en-US" dirty="0"/>
          </a:p>
        </p:txBody>
      </p:sp>
    </p:spTree>
    <p:extLst>
      <p:ext uri="{BB962C8B-B14F-4D97-AF65-F5344CB8AC3E}">
        <p14:creationId xmlns:p14="http://schemas.microsoft.com/office/powerpoint/2010/main" val="863329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739C2A-CF3F-DB7F-BE24-FB5203EB4293}"/>
              </a:ext>
            </a:extLst>
          </p:cNvPr>
          <p:cNvSpPr>
            <a:spLocks noGrp="1"/>
          </p:cNvSpPr>
          <p:nvPr>
            <p:ph sz="half" idx="2"/>
          </p:nvPr>
        </p:nvSpPr>
        <p:spPr>
          <a:xfrm>
            <a:off x="588977" y="1015164"/>
            <a:ext cx="11058526" cy="5676247"/>
          </a:xfrm>
        </p:spPr>
        <p:txBody>
          <a:bodyPr/>
          <a:lstStyle/>
          <a:p>
            <a:r>
              <a:rPr lang="en-US" dirty="0"/>
              <a:t>It is possible to split a single interface into multiple interfaces. Each of these has a related logical purpose, and serves a different class of actors.</a:t>
            </a:r>
          </a:p>
          <a:p>
            <a:pPr lvl="1"/>
            <a:r>
              <a:rPr lang="en-US" dirty="0"/>
              <a:t>A specific class of actor might require only a subset of the functionality available; this functionality can be provided by one of the interfaces. </a:t>
            </a:r>
          </a:p>
          <a:p>
            <a:pPr lvl="1"/>
            <a:r>
              <a:rPr lang="en-US" dirty="0"/>
              <a:t>Conversely, the provider of an element may want to grant actors different access rights, such as read or write, or to implement a security policy.</a:t>
            </a:r>
          </a:p>
          <a:p>
            <a:r>
              <a:rPr lang="en-US" dirty="0"/>
              <a:t>For example, an element might expose its functionality through its main interface and give access to debugging or performance monitoring data or administrative functions via separate interfaces.</a:t>
            </a:r>
          </a:p>
          <a:p>
            <a:endParaRPr lang="en-US" dirty="0"/>
          </a:p>
        </p:txBody>
      </p:sp>
      <p:sp>
        <p:nvSpPr>
          <p:cNvPr id="4" name="Title 3">
            <a:extLst>
              <a:ext uri="{FF2B5EF4-FFF2-40B4-BE49-F238E27FC236}">
                <a16:creationId xmlns:a16="http://schemas.microsoft.com/office/drawing/2014/main" id="{34002708-FD03-C416-0EFB-0EC6DE2246E1}"/>
              </a:ext>
            </a:extLst>
          </p:cNvPr>
          <p:cNvSpPr>
            <a:spLocks noGrp="1"/>
          </p:cNvSpPr>
          <p:nvPr>
            <p:ph type="title"/>
          </p:nvPr>
        </p:nvSpPr>
        <p:spPr>
          <a:xfrm>
            <a:off x="924018" y="166589"/>
            <a:ext cx="10343964" cy="641280"/>
          </a:xfrm>
        </p:spPr>
        <p:txBody>
          <a:bodyPr>
            <a:normAutofit/>
          </a:bodyPr>
          <a:lstStyle/>
          <a:p>
            <a:r>
              <a:rPr lang="en-US" dirty="0"/>
              <a:t>15.1 Interface Concepts: Multiple Interfaces</a:t>
            </a:r>
          </a:p>
        </p:txBody>
      </p:sp>
      <p:sp>
        <p:nvSpPr>
          <p:cNvPr id="5" name="Slide Number Placeholder 4">
            <a:extLst>
              <a:ext uri="{FF2B5EF4-FFF2-40B4-BE49-F238E27FC236}">
                <a16:creationId xmlns:a16="http://schemas.microsoft.com/office/drawing/2014/main" id="{E3F44D8C-CA2E-AC8B-B76D-7A54235D5D9A}"/>
              </a:ext>
            </a:extLst>
          </p:cNvPr>
          <p:cNvSpPr>
            <a:spLocks noGrp="1"/>
          </p:cNvSpPr>
          <p:nvPr>
            <p:ph type="sldNum" sz="quarter" idx="10"/>
          </p:nvPr>
        </p:nvSpPr>
        <p:spPr/>
        <p:txBody>
          <a:bodyPr/>
          <a:lstStyle/>
          <a:p>
            <a:fld id="{AE311D09-C3D9-45E8-99CE-78E12234EEAD}" type="slidenum">
              <a:rPr lang="en-US" smtClean="0"/>
              <a:pPr/>
              <a:t>6</a:t>
            </a:fld>
            <a:endParaRPr lang="en-US" dirty="0"/>
          </a:p>
        </p:txBody>
      </p:sp>
    </p:spTree>
    <p:extLst>
      <p:ext uri="{BB962C8B-B14F-4D97-AF65-F5344CB8AC3E}">
        <p14:creationId xmlns:p14="http://schemas.microsoft.com/office/powerpoint/2010/main" val="80039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90DD02-B099-ABAC-57F1-51993599B59A}"/>
              </a:ext>
            </a:extLst>
          </p:cNvPr>
          <p:cNvSpPr>
            <a:spLocks noGrp="1"/>
          </p:cNvSpPr>
          <p:nvPr>
            <p:ph sz="half" idx="2"/>
          </p:nvPr>
        </p:nvSpPr>
        <p:spPr/>
        <p:txBody>
          <a:bodyPr/>
          <a:lstStyle/>
          <a:p>
            <a:r>
              <a:rPr lang="en-US" dirty="0"/>
              <a:t>Don’t confuse resources with data or computational resources. Here we mean constructs that let elements interact, Like calling an API.</a:t>
            </a:r>
          </a:p>
          <a:p>
            <a:r>
              <a:rPr lang="en-US" dirty="0"/>
              <a:t>Resources have syntax and semantics:</a:t>
            </a:r>
          </a:p>
          <a:p>
            <a:r>
              <a:rPr lang="en-US" dirty="0"/>
              <a:t>Resource syntax: The syntax is the resource’s signature. The signature includes the name of the resource, the names and data types of arguments, if any, and so forth</a:t>
            </a:r>
          </a:p>
          <a:p>
            <a:r>
              <a:rPr lang="en-US" dirty="0"/>
              <a:t>Resource semantics: What is the result of invoking this resource?</a:t>
            </a:r>
          </a:p>
          <a:p>
            <a:pPr lvl="1"/>
            <a:r>
              <a:rPr lang="en-US" dirty="0"/>
              <a:t>Changing data: Maybe it sets a value or updates the database.</a:t>
            </a:r>
          </a:p>
          <a:p>
            <a:pPr lvl="1"/>
            <a:r>
              <a:rPr lang="en-US" dirty="0"/>
              <a:t>Changing its internal state: It might remember something or behave differently next time.</a:t>
            </a:r>
          </a:p>
          <a:p>
            <a:pPr lvl="1"/>
            <a:r>
              <a:rPr lang="en-US" dirty="0"/>
              <a:t>Visible real-world effects: In embedded systems, this might mean turning on a light or display screen.</a:t>
            </a:r>
          </a:p>
          <a:p>
            <a:pPr lvl="1"/>
            <a:r>
              <a:rPr lang="en-US" dirty="0"/>
              <a:t>Sending events or messages: It might trigger a signal or notify other parts of the system.</a:t>
            </a:r>
          </a:p>
        </p:txBody>
      </p:sp>
      <p:sp>
        <p:nvSpPr>
          <p:cNvPr id="4" name="Title 3">
            <a:extLst>
              <a:ext uri="{FF2B5EF4-FFF2-40B4-BE49-F238E27FC236}">
                <a16:creationId xmlns:a16="http://schemas.microsoft.com/office/drawing/2014/main" id="{EDB007AD-C56D-1376-5DA3-0AD3CFEE3397}"/>
              </a:ext>
            </a:extLst>
          </p:cNvPr>
          <p:cNvSpPr>
            <a:spLocks noGrp="1"/>
          </p:cNvSpPr>
          <p:nvPr>
            <p:ph type="title"/>
          </p:nvPr>
        </p:nvSpPr>
        <p:spPr>
          <a:xfrm>
            <a:off x="924018" y="166589"/>
            <a:ext cx="10343964" cy="641280"/>
          </a:xfrm>
        </p:spPr>
        <p:txBody>
          <a:bodyPr/>
          <a:lstStyle/>
          <a:p>
            <a:r>
              <a:rPr lang="en-US" dirty="0"/>
              <a:t>Resources</a:t>
            </a:r>
          </a:p>
        </p:txBody>
      </p:sp>
      <p:sp>
        <p:nvSpPr>
          <p:cNvPr id="5" name="Slide Number Placeholder 4">
            <a:extLst>
              <a:ext uri="{FF2B5EF4-FFF2-40B4-BE49-F238E27FC236}">
                <a16:creationId xmlns:a16="http://schemas.microsoft.com/office/drawing/2014/main" id="{8AFB76D1-FC97-44B7-C326-62F41BA85E7A}"/>
              </a:ext>
            </a:extLst>
          </p:cNvPr>
          <p:cNvSpPr>
            <a:spLocks noGrp="1"/>
          </p:cNvSpPr>
          <p:nvPr>
            <p:ph type="sldNum" sz="quarter" idx="10"/>
          </p:nvPr>
        </p:nvSpPr>
        <p:spPr/>
        <p:txBody>
          <a:bodyPr/>
          <a:lstStyle/>
          <a:p>
            <a:fld id="{AE311D09-C3D9-45E8-99CE-78E12234EEAD}" type="slidenum">
              <a:rPr lang="en-US" smtClean="0"/>
              <a:pPr/>
              <a:t>7</a:t>
            </a:fld>
            <a:endParaRPr lang="en-US" dirty="0"/>
          </a:p>
        </p:txBody>
      </p:sp>
    </p:spTree>
    <p:extLst>
      <p:ext uri="{BB962C8B-B14F-4D97-AF65-F5344CB8AC3E}">
        <p14:creationId xmlns:p14="http://schemas.microsoft.com/office/powerpoint/2010/main" val="1993301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57CF8-0D36-3BF4-C1AE-AD0F37FB65CE}"/>
              </a:ext>
            </a:extLst>
          </p:cNvPr>
          <p:cNvSpPr>
            <a:spLocks noGrp="1"/>
          </p:cNvSpPr>
          <p:nvPr>
            <p:ph sz="half" idx="2"/>
          </p:nvPr>
        </p:nvSpPr>
        <p:spPr/>
        <p:txBody>
          <a:bodyPr/>
          <a:lstStyle/>
          <a:p>
            <a:r>
              <a:rPr lang="en-US" dirty="0"/>
              <a:t>When a system provides an interface, it offers resources that others can use to interact with it as. It also should provide description about resource. These resources are mainly of three types:</a:t>
            </a:r>
          </a:p>
          <a:p>
            <a:r>
              <a:rPr lang="en-US" dirty="0"/>
              <a:t>Operations: </a:t>
            </a:r>
          </a:p>
          <a:p>
            <a:pPr lvl="1"/>
            <a:r>
              <a:rPr lang="en-US" dirty="0"/>
              <a:t>These are like </a:t>
            </a:r>
            <a:r>
              <a:rPr lang="en-US" i="1" dirty="0"/>
              <a:t>functions or methods</a:t>
            </a:r>
            <a:r>
              <a:rPr lang="en-US" dirty="0"/>
              <a:t> you call.</a:t>
            </a:r>
          </a:p>
          <a:p>
            <a:pPr lvl="1"/>
            <a:r>
              <a:rPr lang="en-US" dirty="0"/>
              <a:t>You call them to send some data and possibly get a result back.</a:t>
            </a:r>
          </a:p>
          <a:p>
            <a:pPr lvl="1"/>
            <a:r>
              <a:rPr lang="en-US" dirty="0"/>
              <a:t>They might fail, so the interface should explain about it.</a:t>
            </a:r>
          </a:p>
          <a:p>
            <a:r>
              <a:rPr lang="en-US" dirty="0"/>
              <a:t>Events:</a:t>
            </a:r>
          </a:p>
          <a:p>
            <a:pPr lvl="1"/>
            <a:r>
              <a:rPr lang="en-US" dirty="0"/>
              <a:t>These are usually asynchronous, meaning they happen on their own, not because someone directly called them.</a:t>
            </a:r>
          </a:p>
          <a:p>
            <a:pPr lvl="1"/>
            <a:r>
              <a:rPr lang="en-US" dirty="0"/>
              <a:t>Incoming events are what the element </a:t>
            </a:r>
            <a:r>
              <a:rPr lang="en-US" i="1" dirty="0"/>
              <a:t>receives</a:t>
            </a:r>
            <a:r>
              <a:rPr lang="en-US" dirty="0"/>
              <a:t>.</a:t>
            </a:r>
          </a:p>
          <a:p>
            <a:pPr lvl="1"/>
            <a:r>
              <a:rPr lang="en-US" dirty="0"/>
              <a:t>Outgoing events are what the element </a:t>
            </a:r>
            <a:r>
              <a:rPr lang="en-US" i="1" dirty="0"/>
              <a:t>sends out</a:t>
            </a:r>
            <a:r>
              <a:rPr lang="en-US" dirty="0"/>
              <a:t> to notify others.</a:t>
            </a:r>
          </a:p>
        </p:txBody>
      </p:sp>
      <p:sp>
        <p:nvSpPr>
          <p:cNvPr id="4" name="Title 3">
            <a:extLst>
              <a:ext uri="{FF2B5EF4-FFF2-40B4-BE49-F238E27FC236}">
                <a16:creationId xmlns:a16="http://schemas.microsoft.com/office/drawing/2014/main" id="{53EAB782-35BB-A0F3-213C-084D7157C849}"/>
              </a:ext>
            </a:extLst>
          </p:cNvPr>
          <p:cNvSpPr>
            <a:spLocks noGrp="1"/>
          </p:cNvSpPr>
          <p:nvPr>
            <p:ph type="title"/>
          </p:nvPr>
        </p:nvSpPr>
        <p:spPr>
          <a:xfrm>
            <a:off x="924018" y="166589"/>
            <a:ext cx="10343964" cy="641280"/>
          </a:xfrm>
        </p:spPr>
        <p:txBody>
          <a:bodyPr/>
          <a:lstStyle/>
          <a:p>
            <a:r>
              <a:rPr lang="en-US" dirty="0"/>
              <a:t>Operations, Events, and Properties</a:t>
            </a:r>
          </a:p>
        </p:txBody>
      </p:sp>
      <p:sp>
        <p:nvSpPr>
          <p:cNvPr id="5" name="Slide Number Placeholder 4">
            <a:extLst>
              <a:ext uri="{FF2B5EF4-FFF2-40B4-BE49-F238E27FC236}">
                <a16:creationId xmlns:a16="http://schemas.microsoft.com/office/drawing/2014/main" id="{45D876A1-3D56-C64B-C3C7-FD7BF182AB6F}"/>
              </a:ext>
            </a:extLst>
          </p:cNvPr>
          <p:cNvSpPr>
            <a:spLocks noGrp="1"/>
          </p:cNvSpPr>
          <p:nvPr>
            <p:ph type="sldNum" sz="quarter" idx="10"/>
          </p:nvPr>
        </p:nvSpPr>
        <p:spPr/>
        <p:txBody>
          <a:bodyPr/>
          <a:lstStyle/>
          <a:p>
            <a:fld id="{AE311D09-C3D9-45E8-99CE-78E12234EEAD}" type="slidenum">
              <a:rPr lang="en-US" smtClean="0"/>
              <a:pPr/>
              <a:t>8</a:t>
            </a:fld>
            <a:endParaRPr lang="en-US" dirty="0"/>
          </a:p>
        </p:txBody>
      </p:sp>
    </p:spTree>
    <p:extLst>
      <p:ext uri="{BB962C8B-B14F-4D97-AF65-F5344CB8AC3E}">
        <p14:creationId xmlns:p14="http://schemas.microsoft.com/office/powerpoint/2010/main" val="346188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E88D88-49AF-5B8F-4DFA-90D9AEB0DEB0}"/>
              </a:ext>
            </a:extLst>
          </p:cNvPr>
          <p:cNvSpPr>
            <a:spLocks noGrp="1"/>
          </p:cNvSpPr>
          <p:nvPr>
            <p:ph sz="half" idx="2"/>
          </p:nvPr>
        </p:nvSpPr>
        <p:spPr/>
        <p:txBody>
          <a:bodyPr/>
          <a:lstStyle/>
          <a:p>
            <a:r>
              <a:rPr lang="en-US" dirty="0"/>
              <a:t>Properties:</a:t>
            </a:r>
          </a:p>
          <a:p>
            <a:pPr lvl="1"/>
            <a:r>
              <a:rPr lang="en-US" dirty="0"/>
              <a:t>In addition to the data transferred via operations and events, an important aspect of interfaces is metadata, such as access rights, units of measure, or formatting assumptions.</a:t>
            </a:r>
          </a:p>
          <a:p>
            <a:pPr lvl="1"/>
            <a:r>
              <a:rPr lang="en-US" dirty="0"/>
              <a:t>Another name for this interface metadata is properties.</a:t>
            </a:r>
          </a:p>
          <a:p>
            <a:pPr lvl="1"/>
            <a:r>
              <a:rPr lang="en-US" dirty="0"/>
              <a:t>For example:</a:t>
            </a:r>
          </a:p>
          <a:p>
            <a:pPr lvl="2"/>
            <a:r>
              <a:rPr lang="en-US" dirty="0">
                <a:solidFill>
                  <a:schemeClr val="accent1"/>
                </a:solidFill>
              </a:rPr>
              <a:t>Access rights </a:t>
            </a:r>
            <a:r>
              <a:rPr lang="en-US" dirty="0"/>
              <a:t>(who is allowed to use the resource)</a:t>
            </a:r>
          </a:p>
          <a:p>
            <a:pPr lvl="2"/>
            <a:r>
              <a:rPr lang="en-US" dirty="0">
                <a:solidFill>
                  <a:schemeClr val="accent1"/>
                </a:solidFill>
              </a:rPr>
              <a:t>Units of measure </a:t>
            </a:r>
            <a:r>
              <a:rPr lang="en-US" dirty="0"/>
              <a:t>(e.g., is a temperature in Celsius or Fahrenheit?)</a:t>
            </a:r>
          </a:p>
        </p:txBody>
      </p:sp>
      <p:sp>
        <p:nvSpPr>
          <p:cNvPr id="4" name="Title 3">
            <a:extLst>
              <a:ext uri="{FF2B5EF4-FFF2-40B4-BE49-F238E27FC236}">
                <a16:creationId xmlns:a16="http://schemas.microsoft.com/office/drawing/2014/main" id="{F8EDCEC8-686C-3474-FA0F-612BE4C6E93F}"/>
              </a:ext>
            </a:extLst>
          </p:cNvPr>
          <p:cNvSpPr>
            <a:spLocks noGrp="1"/>
          </p:cNvSpPr>
          <p:nvPr>
            <p:ph type="title"/>
          </p:nvPr>
        </p:nvSpPr>
        <p:spPr>
          <a:xfrm>
            <a:off x="924018" y="166589"/>
            <a:ext cx="10343964" cy="641280"/>
          </a:xfrm>
        </p:spPr>
        <p:txBody>
          <a:bodyPr/>
          <a:lstStyle/>
          <a:p>
            <a:r>
              <a:rPr lang="en-US" dirty="0"/>
              <a:t>Operations, Events, and Properties</a:t>
            </a:r>
          </a:p>
        </p:txBody>
      </p:sp>
      <p:sp>
        <p:nvSpPr>
          <p:cNvPr id="5" name="Slide Number Placeholder 4">
            <a:extLst>
              <a:ext uri="{FF2B5EF4-FFF2-40B4-BE49-F238E27FC236}">
                <a16:creationId xmlns:a16="http://schemas.microsoft.com/office/drawing/2014/main" id="{B83556A2-8B80-3068-7AC3-37FA4B5CAAB1}"/>
              </a:ext>
            </a:extLst>
          </p:cNvPr>
          <p:cNvSpPr>
            <a:spLocks noGrp="1"/>
          </p:cNvSpPr>
          <p:nvPr>
            <p:ph type="sldNum" sz="quarter" idx="10"/>
          </p:nvPr>
        </p:nvSpPr>
        <p:spPr/>
        <p:txBody>
          <a:bodyPr/>
          <a:lstStyle/>
          <a:p>
            <a:fld id="{AE311D09-C3D9-45E8-99CE-78E12234EEAD}" type="slidenum">
              <a:rPr lang="en-US" smtClean="0"/>
              <a:pPr/>
              <a:t>9</a:t>
            </a:fld>
            <a:endParaRPr lang="en-US" dirty="0"/>
          </a:p>
        </p:txBody>
      </p:sp>
    </p:spTree>
    <p:extLst>
      <p:ext uri="{BB962C8B-B14F-4D97-AF65-F5344CB8AC3E}">
        <p14:creationId xmlns:p14="http://schemas.microsoft.com/office/powerpoint/2010/main" val="274864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lgn="l">
          <a:buFont typeface="Arial" panose="020B0604020202020204" pitchFamily="34" charset="0"/>
          <a:buChar char="•"/>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TotalTime>
  <Words>2080</Words>
  <Application>Microsoft Office PowerPoint</Application>
  <PresentationFormat>Widescreen</PresentationFormat>
  <Paragraphs>157</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PowerPoint Presentation</vt:lpstr>
      <vt:lpstr>PowerPoint Presentation</vt:lpstr>
      <vt:lpstr>PowerPoint Presentation</vt:lpstr>
      <vt:lpstr>Introduction</vt:lpstr>
      <vt:lpstr>Introduction</vt:lpstr>
      <vt:lpstr>15.1 Interface Concepts: Multiple Interfaces</vt:lpstr>
      <vt:lpstr>Resources</vt:lpstr>
      <vt:lpstr>Operations, Events, and Properties</vt:lpstr>
      <vt:lpstr>Operations, Events, and Properties</vt:lpstr>
      <vt:lpstr>Interface Evolution</vt:lpstr>
      <vt:lpstr>Interface Evolution</vt:lpstr>
      <vt:lpstr>15.2 Designing an Interface</vt:lpstr>
      <vt:lpstr>15.2 Designing an Interface</vt:lpstr>
      <vt:lpstr>Interface Scope</vt:lpstr>
      <vt:lpstr>Interface Scope</vt:lpstr>
      <vt:lpstr>Interaction Styles</vt:lpstr>
      <vt:lpstr>Interaction Styles</vt:lpstr>
      <vt:lpstr>Representation and Structure of Exchanged Data</vt:lpstr>
      <vt:lpstr>Representation and Structure of Exchanged Data</vt:lpstr>
      <vt:lpstr>15.3 Documenting the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mohamad khorsandi</dc:creator>
  <cp:lastModifiedBy>mohamad khorsandi</cp:lastModifiedBy>
  <cp:revision>16</cp:revision>
  <dcterms:created xsi:type="dcterms:W3CDTF">2025-05-02T12:16:21Z</dcterms:created>
  <dcterms:modified xsi:type="dcterms:W3CDTF">2025-05-07T17:16:08Z</dcterms:modified>
</cp:coreProperties>
</file>