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2144867292" r:id="rId3"/>
    <p:sldId id="2144867293" r:id="rId4"/>
    <p:sldId id="2147471324" r:id="rId5"/>
    <p:sldId id="21474727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Varsha" userId="b0cd4d65-6673-441d-a486-edf178afc9ec" providerId="ADAL" clId="{19A0ADB3-9E62-4708-9883-49A654CFC9BB}"/>
    <pc:docChg chg="modSld">
      <pc:chgData name="Sharma, Varsha" userId="b0cd4d65-6673-441d-a486-edf178afc9ec" providerId="ADAL" clId="{19A0ADB3-9E62-4708-9883-49A654CFC9BB}" dt="2025-06-06T05:37:45.052" v="0" actId="20577"/>
      <pc:docMkLst>
        <pc:docMk/>
      </pc:docMkLst>
      <pc:sldChg chg="modSp mod">
        <pc:chgData name="Sharma, Varsha" userId="b0cd4d65-6673-441d-a486-edf178afc9ec" providerId="ADAL" clId="{19A0ADB3-9E62-4708-9883-49A654CFC9BB}" dt="2025-06-06T05:37:45.052" v="0" actId="20577"/>
        <pc:sldMkLst>
          <pc:docMk/>
          <pc:sldMk cId="3674713244" sldId="2147471324"/>
        </pc:sldMkLst>
        <pc:graphicFrameChg chg="modGraphic">
          <ac:chgData name="Sharma, Varsha" userId="b0cd4d65-6673-441d-a486-edf178afc9ec" providerId="ADAL" clId="{19A0ADB3-9E62-4708-9883-49A654CFC9BB}" dt="2025-06-06T05:37:45.052" v="0" actId="20577"/>
          <ac:graphicFrameMkLst>
            <pc:docMk/>
            <pc:sldMk cId="3674713244" sldId="2147471324"/>
            <ac:graphicFrameMk id="34" creationId="{BB01AFE2-31DE-42ED-B84F-61088092E8F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85B80-DE28-47AD-9B2C-204F7B0772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EC65-9254-4A35-A190-3FEBC129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49A41-4E01-7B31-AB19-B486A725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25D5-73D7-7850-53A7-D873E9088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DDE4D-6BF2-5A25-B115-3D937193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62413-D0AC-7151-BF9F-37826007A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86171-C612-40FA-883B-8FD7135EB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4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E831-FA7F-44AD-8324-6E03105322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2A639-0723-C23A-E7D3-2DA49F6E4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B57C0-F655-5B88-3A1F-F928A501F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FAEE8-4601-1BD1-CEB0-94B07C29A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04E5D-6C5A-12F7-0C69-DD608FA2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2053-5FE8-7A43-85ED-ABC6A7DE6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B9A3-5FEC-23A3-846A-52002D19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0715-E7C4-CA09-4943-5976598E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6D08-3747-B4C3-353C-5C969FE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ACFC-CC3E-F51D-0A61-45EF3299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F9B4-C280-33FE-9AAD-67C3E06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879-A171-EB91-A68F-88B0CC77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FEFF-3D95-4782-1DE2-231897809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EB7F-AC25-A698-B983-7F6E344F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EB5C-F98D-091E-7D3C-8FF9633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570C-B902-C457-E2DD-AD83D383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BB792-F0E4-DC49-5E7F-8D6EB9D7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ED49B-FB49-BCCC-7FB6-2CEA863F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2444-BA92-24AB-C939-EC4BACC7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0583-F2AA-981D-B5C7-4642380D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AAE4-4F8C-0808-F764-46954ED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4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09D2F-E345-6040-9408-A642F236AC9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34975"/>
            <a:ext cx="11277599" cy="4536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800" noProof="0" dirty="0"/>
            </a:lvl1pPr>
          </a:lstStyle>
          <a:p>
            <a:pPr lvl="0">
              <a:lnSpc>
                <a:spcPct val="9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1ECAAFF-8F4D-1041-9BD6-F012000129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804" y="926399"/>
            <a:ext cx="11275995" cy="397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spc="-10" baseline="0" noProof="0" dirty="0"/>
            </a:lvl1pPr>
          </a:lstStyle>
          <a:p>
            <a:pPr lvl="0">
              <a:spcAft>
                <a:spcPts val="600"/>
              </a:spcAft>
            </a:pPr>
            <a:r>
              <a:rPr lang="en-US" noProof="0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B6FC7BD1-335E-4CA1-BDA2-487B0798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0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sz="10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 sz="10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 sz="10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 sz="1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514B4-53DE-4886-A36D-B925AC21C24B}"/>
              </a:ext>
            </a:extLst>
          </p:cNvPr>
          <p:cNvSpPr txBox="1"/>
          <p:nvPr userDrawn="1"/>
        </p:nvSpPr>
        <p:spPr>
          <a:xfrm>
            <a:off x="11793765" y="6582903"/>
            <a:ext cx="2473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fld id="{85C42E46-939B-468A-A7D5-07C83CBBF03D}" type="slidenum">
              <a:rPr lang="en-A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326726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295400"/>
            <a:ext cx="10058400" cy="4946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E7A3079-9761-4E64-B9C3-EB040B97D6B6}" type="datetime1">
              <a:rPr lang="en-US" smtClean="0"/>
              <a:t>6/6/2025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A6A5D38-418B-4A48-B32F-0231458F41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5" y="6296350"/>
            <a:ext cx="10231967" cy="110800"/>
          </a:xfrm>
        </p:spPr>
        <p:txBody>
          <a:bodyPr wrap="square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aseline="0"/>
            </a:lvl1pPr>
          </a:lstStyle>
          <a:p>
            <a:pPr marL="168275" marR="0" lvl="0" indent="-168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data source. Format “Source:  Your source” (without quotation marks). Box will expand automatically for multiple lines. Won’t show if blank.</a:t>
            </a:r>
          </a:p>
        </p:txBody>
      </p:sp>
    </p:spTree>
    <p:extLst>
      <p:ext uri="{BB962C8B-B14F-4D97-AF65-F5344CB8AC3E}">
        <p14:creationId xmlns:p14="http://schemas.microsoft.com/office/powerpoint/2010/main" val="325917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oitte logo">
            <a:extLst>
              <a:ext uri="{FF2B5EF4-FFF2-40B4-BE49-F238E27FC236}">
                <a16:creationId xmlns:a16="http://schemas.microsoft.com/office/drawing/2014/main" id="{885222D5-1719-1676-C66A-2EB4C1E3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92" y="-5466"/>
            <a:ext cx="2779773" cy="1308222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3"/>
                </a:solidFill>
                <a:latin typeface="Aptos" panose="020B000402020202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365848"/>
            <a:ext cx="4490721" cy="18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add secondary text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8797" y="698373"/>
            <a:ext cx="5544000" cy="5544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CaseCode">
            <a:extLst>
              <a:ext uri="{FF2B5EF4-FFF2-40B4-BE49-F238E27FC236}">
                <a16:creationId xmlns:a16="http://schemas.microsoft.com/office/drawing/2014/main" id="{CB1E1EA8-E3AC-2D7B-DB89-68F70ABAC8E3}"/>
              </a:ext>
            </a:extLst>
          </p:cNvPr>
          <p:cNvSpPr txBox="1"/>
          <p:nvPr userDrawn="1"/>
        </p:nvSpPr>
        <p:spPr>
          <a:xfrm>
            <a:off x="6335184" y="6519672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Green Dot AML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2647229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FACC-1FED-0B22-027C-318B8AAA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FC1C-E488-639A-7B91-4EAAEAB0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7A9D-410A-8D91-E06F-90B9CA4B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BCD7-C6A2-6E71-944C-8953D072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49D3-2656-7A71-F579-82B69D63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C8A7-1365-8407-993B-726DC3B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788A-48C9-3AAC-4E55-21565961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8017-D6F4-476E-89E6-987CEAE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CF0-3A06-7E18-D62A-F4E8FE79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9C65-1DB3-FF70-172B-5ECAB166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6E85-A288-8235-231B-69CC9551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D1F5-C0A4-EB33-731C-3AEB02EF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B3EE-355F-0335-9F16-3CE4A064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BF251-5E6E-E4F4-0F23-C1FC2B28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82FE-CA4E-5506-89DD-5A94291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BA4F-EF8A-C79E-B6CB-9B14EFA1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B79A-EECF-FE47-0CFB-4215288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EEC9-1C06-F6D9-A788-6286D3A9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76C1-D004-BEFF-E108-BD684E1D5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CDE1-51F5-219C-E1AC-E50605C95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33685-0753-71C7-30D6-9346010E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A1A83-AB65-3BEE-1593-AF79B20C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4B75B-EC49-A02C-F4BD-9B6B2A37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2D05-90F9-A317-1F36-274CD3E3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C373-51D3-C686-7AD4-C4110EF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3541E-FFC6-0C8B-EF27-B46A176E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08EA3-FB07-3BDC-EFF3-2F350820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111C-242E-B938-BB2A-74AC5D87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A6060-97B2-E2C5-6753-9284A6B3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F21BE-00BC-628B-2E31-C7245D4A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5B7F-C8B3-9AC3-6309-AACF2117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6B00-0EDC-BCF1-5DD4-5B3852A8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E213-8E8A-6AE2-41DC-347E157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BAB0-2FEA-7D00-040F-A3A18944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7950-69F0-779C-44EB-F329DE3F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321C-D1C9-6E46-16CF-A9F53EF7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D6A9-6FB4-3AF4-9C89-7110D9B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8DF7-BD82-4B21-4C0F-1717B03E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2166-C55B-FEB9-2943-38087D2E3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59E2-ECBA-9191-C578-D3CC534DD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AFF7-15A6-F2B6-9A79-1FA1E09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359F3-378C-12CB-6834-78EB966D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66375-FBFC-CC29-2516-0E6BC57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6C2FF-DBED-623E-9133-BF86FD5D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AE3D-6A11-2106-FD79-FFEB52DC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43A9-664D-9010-C0AC-84EAE2DBB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32BB-FB12-4FAD-83ED-B962BCF5CF5E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DEDD-8E1C-0C64-3C31-CF7F41D8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AA15-6103-E5DF-08C4-FAD74DF5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A58F-2475-4EA9-B644-7B6F2F053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edeloitte.sharepoint.com/:x:/r/sites/Greendot-USI/Shared%20Documents/Greendot%20-%20USI/GreenDotCorp_PTO%20Tracker.xlsx?d=w788f3087eb764150b25082c639f6ecda&amp;csf=1&amp;web=1&amp;e=9klKd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E5B9CEA-5E73-4E22-8C75-E8D43059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5186209"/>
            <a:ext cx="5319345" cy="895983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Green Dot AML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Project Overview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2672E0-7693-4B5C-8331-DE3495FB6B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71862"/>
            <a:ext cx="4490721" cy="321828"/>
          </a:xfrm>
        </p:spPr>
        <p:txBody>
          <a:bodyPr/>
          <a:lstStyle/>
          <a:p>
            <a:pPr marL="0" indent="0">
              <a:buNone/>
            </a:pPr>
            <a:r>
              <a:rPr lang="en-US" sz="8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</a:t>
            </a:r>
            <a:r>
              <a:rPr lang="en-US" sz="8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2025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5C5EF4-9CCA-4665-825B-F674776CB05F}"/>
              </a:ext>
            </a:extLst>
          </p:cNvPr>
          <p:cNvPicPr>
            <a:picLocks noGrp="1"/>
          </p:cNvPicPr>
          <p:nvPr>
            <p:ph type="pic" sz="quarter" idx="11"/>
          </p:nvPr>
        </p:nvPicPr>
        <p:blipFill>
          <a:blip r:embed="rId3"/>
          <a:srcRect l="25" r="25"/>
          <a:stretch/>
        </p:blipFill>
        <p:spPr>
          <a:xfrm>
            <a:off x="2895600" y="-176780"/>
            <a:ext cx="6400800" cy="6400800"/>
          </a:xfrm>
        </p:spPr>
      </p:pic>
    </p:spTree>
    <p:extLst>
      <p:ext uri="{BB962C8B-B14F-4D97-AF65-F5344CB8AC3E}">
        <p14:creationId xmlns:p14="http://schemas.microsoft.com/office/powerpoint/2010/main" val="18071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7934-46CC-DBE7-8CD4-7734111A2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B528E73A-E526-E17B-EB2F-D9C2DCB81214}"/>
              </a:ext>
            </a:extLst>
          </p:cNvPr>
          <p:cNvSpPr txBox="1">
            <a:spLocks/>
          </p:cNvSpPr>
          <p:nvPr/>
        </p:nvSpPr>
        <p:spPr bwMode="gray">
          <a:xfrm>
            <a:off x="456741" y="375345"/>
            <a:ext cx="11027416" cy="2740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400">
                <a:latin typeface="Open Sans Light"/>
                <a:ea typeface="Open Sans Light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 Lookback Scope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51B71E3-4873-4774-069E-69D95FB26DD8}"/>
              </a:ext>
            </a:extLst>
          </p:cNvPr>
          <p:cNvSpPr txBox="1"/>
          <p:nvPr/>
        </p:nvSpPr>
        <p:spPr>
          <a:xfrm>
            <a:off x="456742" y="712644"/>
            <a:ext cx="10835491" cy="8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 marL="0" marR="0" lvl="0" indent="0" algn="l" defTabSz="121761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400" b="0" kern="1200">
                <a:solidFill>
                  <a:srgbClr val="53565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defRPr sz="1000" b="1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34950" indent="-234950"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74663" indent="-234950"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Verdana" panose="020B0604030504040204" pitchFamily="34" charset="0"/>
              <a:buChar char="−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09613" indent="-234950" algn="l" defTabSz="106362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Verdana" panose="020B0604030504040204" pitchFamily="34" charset="0"/>
              <a:buChar char="−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Green Dot Bank (“Green Dot”) engaged Deloitte Transactions and Business Analytics LLP (“DTBA”) as an independent third-party to </a:t>
            </a:r>
            <a:r>
              <a:rPr kumimoji="0" lang="en-US" b="0" i="0" u="non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assess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 whether suspicious activity involving high-risk customers or transactions at, by, or through the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ea typeface="Open Sans"/>
                <a:cs typeface="Open Sans"/>
              </a:rPr>
              <a:t>bank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 were identified and reported in accordance with DTBA’s understanding of applicable Suspicious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ea typeface="Open Sans"/>
                <a:cs typeface="Open Sans"/>
              </a:rPr>
              <a:t>A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ctivity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ea typeface="Open Sans"/>
                <a:cs typeface="Open Sans"/>
              </a:rPr>
              <a:t>R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eporting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 (“SAR”) </a:t>
            </a:r>
            <a:r>
              <a:rPr kumimoji="0" lang="en-US" b="0" i="0" u="non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regulatory requirements </a:t>
            </a:r>
            <a:endParaRPr lang="en-US" b="0" i="0" u="none" strike="sng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ea typeface="Open Sans"/>
              <a:cs typeface="Open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05B18D-6FAB-0595-BFDA-B02F6ECF9929}"/>
              </a:ext>
            </a:extLst>
          </p:cNvPr>
          <p:cNvGraphicFramePr>
            <a:graphicFrameLocks noGrp="1"/>
          </p:cNvGraphicFramePr>
          <p:nvPr/>
        </p:nvGraphicFramePr>
        <p:xfrm>
          <a:off x="1095828" y="1968068"/>
          <a:ext cx="10000344" cy="33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91">
                  <a:extLst>
                    <a:ext uri="{9D8B030D-6E8A-4147-A177-3AD203B41FA5}">
                      <a16:colId xmlns:a16="http://schemas.microsoft.com/office/drawing/2014/main" val="3483435958"/>
                    </a:ext>
                  </a:extLst>
                </a:gridCol>
                <a:gridCol w="7642053">
                  <a:extLst>
                    <a:ext uri="{9D8B030D-6E8A-4147-A177-3AD203B41FA5}">
                      <a16:colId xmlns:a16="http://schemas.microsoft.com/office/drawing/2014/main" val="664924156"/>
                    </a:ext>
                  </a:extLst>
                </a:gridCol>
              </a:tblGrid>
              <a:tr h="74356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Assess Green Dot’s product offerings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spc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Assess Green Dot’s products to identify applicable regulatory and industry Anti-Money Laundering (“AML”) red flags/typologies</a:t>
                      </a:r>
                      <a:endParaRPr lang="en-US" sz="11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469598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 Rules 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rules/parameters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</a:t>
                      </a:r>
                      <a:r>
                        <a:rPr lang="en-US" sz="1100" spc="-1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address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identified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money</a:t>
                      </a:r>
                      <a:r>
                        <a:rPr lang="en-US" sz="1100" spc="-2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laundering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red</a:t>
                      </a:r>
                      <a:r>
                        <a:rPr lang="en-US" sz="1100" spc="-1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flags/typologies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717215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Generate rule instances and cases 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pc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 rules/parameters to Green Dot’s provided August 1, 2021 – October 31, 2022 transactional data to generate potential alerts and customer account-based cases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524950"/>
                  </a:ext>
                </a:extLst>
              </a:tr>
              <a:tr h="855022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Conduct Transaction Monitoring Lookback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Conduct a</a:t>
                      </a:r>
                      <a:r>
                        <a:rPr lang="en-US" sz="1100" spc="-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review of the generated alerts and cases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 identify potentially</a:t>
                      </a:r>
                      <a:r>
                        <a:rPr lang="en-US" sz="1100" spc="-1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suspicious</a:t>
                      </a:r>
                      <a:r>
                        <a:rPr lang="en-US" sz="1100" spc="-5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activity</a:t>
                      </a:r>
                      <a:r>
                        <a:rPr lang="en-US" sz="1100" spc="-1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spc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 escalate to Green Dot for SAR consideration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582756"/>
                  </a:ext>
                </a:extLst>
              </a:tr>
              <a:tr h="526689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Report 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Prepare a Lookback report detailing findings of the Lookback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0941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8384240-F8D3-4111-9D14-2F59DB75B777}"/>
              </a:ext>
            </a:extLst>
          </p:cNvPr>
          <p:cNvSpPr/>
          <p:nvPr/>
        </p:nvSpPr>
        <p:spPr>
          <a:xfrm>
            <a:off x="821094" y="4096139"/>
            <a:ext cx="10532706" cy="5971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0DFD3-7B63-A4DE-D97B-0E6824023D0C}"/>
              </a:ext>
            </a:extLst>
          </p:cNvPr>
          <p:cNvSpPr txBox="1"/>
          <p:nvPr/>
        </p:nvSpPr>
        <p:spPr>
          <a:xfrm>
            <a:off x="1095828" y="6482655"/>
            <a:ext cx="6371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details on the alert generation methodology, customer identification process, and rule development can be found in the Appendix.</a:t>
            </a:r>
          </a:p>
        </p:txBody>
      </p:sp>
    </p:spTree>
    <p:extLst>
      <p:ext uri="{BB962C8B-B14F-4D97-AF65-F5344CB8AC3E}">
        <p14:creationId xmlns:p14="http://schemas.microsoft.com/office/powerpoint/2010/main" val="2087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5B7334DD-FEA6-272F-2B37-61FEAFF20921}"/>
              </a:ext>
            </a:extLst>
          </p:cNvPr>
          <p:cNvSpPr/>
          <p:nvPr/>
        </p:nvSpPr>
        <p:spPr bwMode="gray">
          <a:xfrm>
            <a:off x="444501" y="1700486"/>
            <a:ext cx="3796574" cy="444871"/>
          </a:xfrm>
          <a:prstGeom prst="chevron">
            <a:avLst/>
          </a:prstGeom>
          <a:solidFill>
            <a:schemeClr val="bg1">
              <a:lumMod val="6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I: </a:t>
            </a:r>
            <a:r>
              <a:rPr lang="en-US" sz="1100" b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Preparation and Rules Configuration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ED37E79-5316-9212-6730-B09159D1708B}"/>
              </a:ext>
            </a:extLst>
          </p:cNvPr>
          <p:cNvSpPr/>
          <p:nvPr/>
        </p:nvSpPr>
        <p:spPr bwMode="gray">
          <a:xfrm>
            <a:off x="4253775" y="1700405"/>
            <a:ext cx="3796574" cy="446619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II: Case Investigation and Resolution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2A1FAC8-0556-AAF7-92D1-95FACCF566AB}"/>
              </a:ext>
            </a:extLst>
          </p:cNvPr>
          <p:cNvSpPr/>
          <p:nvPr/>
        </p:nvSpPr>
        <p:spPr bwMode="gray">
          <a:xfrm>
            <a:off x="8083514" y="1700405"/>
            <a:ext cx="3796574" cy="446619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III: Final Report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A0D44B-74B1-B665-71F0-0D5115852252}"/>
              </a:ext>
            </a:extLst>
          </p:cNvPr>
          <p:cNvGrpSpPr/>
          <p:nvPr/>
        </p:nvGrpSpPr>
        <p:grpSpPr>
          <a:xfrm>
            <a:off x="444500" y="1386378"/>
            <a:ext cx="11435588" cy="261610"/>
            <a:chOff x="522758" y="1597553"/>
            <a:chExt cx="10515600" cy="2616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B5FA36-4F74-929B-FA9C-59017107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58" y="1736051"/>
              <a:ext cx="10515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EA63E4-8FFE-2271-EF91-1E7374DE9217}"/>
                </a:ext>
              </a:extLst>
            </p:cNvPr>
            <p:cNvSpPr txBox="1"/>
            <p:nvPr/>
          </p:nvSpPr>
          <p:spPr>
            <a:xfrm>
              <a:off x="4606256" y="1597553"/>
              <a:ext cx="222668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Lookback </a:t>
              </a: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Approach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FD1015-F91B-C242-44B1-983F3B53B197}"/>
              </a:ext>
            </a:extLst>
          </p:cNvPr>
          <p:cNvSpPr txBox="1"/>
          <p:nvPr/>
        </p:nvSpPr>
        <p:spPr>
          <a:xfrm rot="16200000">
            <a:off x="-7603" y="2529661"/>
            <a:ext cx="842879" cy="169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9B6F4-8056-E5AB-BEF6-482769E597A7}"/>
              </a:ext>
            </a:extLst>
          </p:cNvPr>
          <p:cNvSpPr txBox="1"/>
          <p:nvPr/>
        </p:nvSpPr>
        <p:spPr>
          <a:xfrm rot="16200000">
            <a:off x="-1385470" y="4797910"/>
            <a:ext cx="3598613" cy="169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Activities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F56C82CD-E036-A18F-9094-062017CC9523}"/>
              </a:ext>
            </a:extLst>
          </p:cNvPr>
          <p:cNvSpPr txBox="1">
            <a:spLocks/>
          </p:cNvSpPr>
          <p:nvPr/>
        </p:nvSpPr>
        <p:spPr bwMode="gray">
          <a:xfrm>
            <a:off x="456741" y="375345"/>
            <a:ext cx="11027416" cy="2740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prstClr val="black"/>
                </a:solidFill>
                <a:latin typeface="Open Sans Light"/>
                <a:ea typeface="Open Sans Light"/>
                <a:cs typeface="Calibri Light" panose="020F0302020204030204" pitchFamily="34" charset="0"/>
              </a:defRPr>
            </a:lvl1pPr>
          </a:lstStyle>
          <a:p>
            <a:r>
              <a:rPr lang="en-US"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 Lookback Approach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67C28DA-A39D-A159-B19D-EEAFC7CA5EAA}"/>
              </a:ext>
            </a:extLst>
          </p:cNvPr>
          <p:cNvSpPr txBox="1"/>
          <p:nvPr/>
        </p:nvSpPr>
        <p:spPr>
          <a:xfrm>
            <a:off x="456742" y="712643"/>
            <a:ext cx="11027415" cy="5866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 marL="0" marR="0" lvl="0" indent="0" algn="l" defTabSz="121761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400" b="0" kern="1200">
                <a:solidFill>
                  <a:srgbClr val="53565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defRPr sz="1000" b="1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34950" indent="-234950"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74663" indent="-234950" algn="l" defTabSz="121761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Verdana" panose="020B0604030504040204" pitchFamily="34" charset="0"/>
              <a:buChar char="−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09613" indent="-234950" algn="l" defTabSz="106362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100000"/>
              <a:buFont typeface="Verdana" panose="020B0604030504040204" pitchFamily="34" charset="0"/>
              <a:buChar char="−"/>
              <a:defRPr sz="1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DTBA will perform Transaction Monitoring Lookback (the “Lookback”) </a:t>
            </a:r>
            <a:r>
              <a:rPr kumimoji="0" lang="en-US" sz="1400" b="0" i="0" u="non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activities using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ea typeface="Open Sans"/>
                <a:cs typeface="Open Sans"/>
              </a:rPr>
              <a:t> a three-phased approach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ea typeface="Open Sans"/>
                <a:cs typeface="Open Sans"/>
              </a:rPr>
              <a:t>.  DTBA completed Phase 1 in May 2025 and is submitting the scope and rules to the Federal Reserve Bank (“FRB”)  prior to starting on the case investigations in Phase 2.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697DC-8F72-A0E5-C53A-253AD59E2C35}"/>
              </a:ext>
            </a:extLst>
          </p:cNvPr>
          <p:cNvSpPr txBox="1"/>
          <p:nvPr/>
        </p:nvSpPr>
        <p:spPr>
          <a:xfrm>
            <a:off x="557320" y="2179969"/>
            <a:ext cx="3474719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Complete: 7</a:t>
            </a:r>
            <a:r>
              <a:rPr lang="en-US" sz="1000" b="1" i="1">
                <a:solidFill>
                  <a:schemeClr val="bg1">
                    <a:lumMod val="85000"/>
                  </a:schemeClr>
                </a:solidFill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months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621B8C-D7EB-E9A7-18AC-180A2FCB8C6A}"/>
              </a:ext>
            </a:extLst>
          </p:cNvPr>
          <p:cNvSpPr txBox="1"/>
          <p:nvPr/>
        </p:nvSpPr>
        <p:spPr>
          <a:xfrm>
            <a:off x="4358639" y="2192860"/>
            <a:ext cx="3474721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Estimated timeline: 6 to 7 months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C5A30-4BF8-FBBE-1C4E-D682EED68FE8}"/>
              </a:ext>
            </a:extLst>
          </p:cNvPr>
          <p:cNvSpPr txBox="1"/>
          <p:nvPr/>
        </p:nvSpPr>
        <p:spPr>
          <a:xfrm>
            <a:off x="8195877" y="2174794"/>
            <a:ext cx="347472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Estimated timeline: </a:t>
            </a:r>
            <a:r>
              <a:rPr lang="en-US" sz="1000" b="1" i="1">
                <a:solidFill>
                  <a:schemeClr val="bg1">
                    <a:lumMod val="50000"/>
                  </a:schemeClr>
                </a:solidFill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</a:rPr>
              <a:t> weeks</a:t>
            </a:r>
            <a:endParaRPr kumimoji="0" lang="en-US" sz="1000" b="1" i="1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71CA6-7AA3-3A65-8A8B-0C034B3FD101}"/>
              </a:ext>
            </a:extLst>
          </p:cNvPr>
          <p:cNvSpPr txBox="1"/>
          <p:nvPr/>
        </p:nvSpPr>
        <p:spPr>
          <a:xfrm>
            <a:off x="4358639" y="2437865"/>
            <a:ext cx="3474721" cy="407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1219170">
              <a:spcAft>
                <a:spcPts val="600"/>
              </a:spcAft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Investigate cases to identify potentially suspicious activity</a:t>
            </a:r>
          </a:p>
          <a:p>
            <a:pPr defTabSz="1219170">
              <a:spcAft>
                <a:spcPts val="600"/>
              </a:spcAft>
            </a:pPr>
            <a:endParaRPr lang="en-US" sz="1100" b="0" kern="1200" noProof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171450" indent="-171450" algn="l" defTabSz="121917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 noProof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Investigate cases generated in Phase 1 in accordance with investigation protocols and procedures</a:t>
            </a:r>
          </a:p>
          <a:p>
            <a:pPr marL="171450" indent="-171450" algn="l" defTabSz="121917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 noProof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Disposition cases as no further action or potentially suspicious (escalation)</a:t>
            </a:r>
          </a:p>
          <a:p>
            <a:pPr marL="171450" indent="-171450" algn="l" defTabSz="121917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 noProof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Conduct quality control review activities to monitor adherence to protocols, procedures, and the soundness of case dispositions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kern="1200" noProof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Escalate potentially suspicious cases to Green Dot for SAR consideration and final disposition</a:t>
            </a:r>
            <a:endParaRPr lang="en-US" sz="800" b="0" kern="1200" noProof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 b="0" kern="1200" noProof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 b="0" kern="1200" noProof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 b="0" kern="1200" noProof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800">
              <a:latin typeface="Open Sans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74100-FA64-C405-CD59-D6CBC5CF554C}"/>
              </a:ext>
            </a:extLst>
          </p:cNvPr>
          <p:cNvSpPr txBox="1"/>
          <p:nvPr/>
        </p:nvSpPr>
        <p:spPr>
          <a:xfrm>
            <a:off x="8195875" y="2400388"/>
            <a:ext cx="3474721" cy="4108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final Lookback report detailing results of the 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Lookback</a:t>
            </a:r>
          </a:p>
          <a:p>
            <a:pPr>
              <a:spcAft>
                <a:spcPts val="600"/>
              </a:spcAft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Draft final report that includes: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The methodology used to generate alerts and cases and conduct the Lookback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Investigation results, including a breakdown of no further action cases and cases escalated to Green Dot for SAR consideration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An assessment of cases recommend for escalation including common red flags, typologies, and rule instances</a:t>
            </a:r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Share the draft report with Green Dot and the FRB</a:t>
            </a:r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Update the report based on feedback received from Green Dot  (limited to factual accuracy) and submit the final report to the FRB</a:t>
            </a:r>
            <a:endParaRPr lang="en-US" sz="1400">
              <a:solidFill>
                <a:schemeClr val="bg1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CFB39-35AD-CBF5-B890-F3750C12CF07}"/>
              </a:ext>
            </a:extLst>
          </p:cNvPr>
          <p:cNvSpPr txBox="1"/>
          <p:nvPr/>
        </p:nvSpPr>
        <p:spPr>
          <a:xfrm>
            <a:off x="557320" y="2410001"/>
            <a:ext cx="3474720" cy="42627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Lookback environment, apply rules, and develop investigation protocols </a:t>
            </a:r>
          </a:p>
          <a:p>
            <a:pPr>
              <a:spcAft>
                <a:spcPts val="600"/>
              </a:spcAft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Receive Transactions from the covered period from Green Dot, standardize, and load the data into DTBA’s technical environment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Assess Green Dot’s products against red flags/typologies from regulatory and industry sources for applicability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Develop rules based on applicable red flags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Apply rules to in-scope activity to generate alerts and create customer-account based cases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Load cases into DTBA’s Enterprise Case Manager (“ECM”) tool customized for the Lookback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Create Lookback and Quality </a:t>
            </a:r>
            <a:r>
              <a:rPr lang="en-US" sz="11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C</a:t>
            </a: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ontrol (“QC”) procedures, investigation protocols, and training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kern="120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Submit rules, alerts, and customer cases to FRB for non-objection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FAFA0-17ED-E906-9AB8-FB1339858D9B}"/>
              </a:ext>
            </a:extLst>
          </p:cNvPr>
          <p:cNvCxnSpPr>
            <a:cxnSpLocks/>
          </p:cNvCxnSpPr>
          <p:nvPr/>
        </p:nvCxnSpPr>
        <p:spPr>
          <a:xfrm>
            <a:off x="557320" y="2981918"/>
            <a:ext cx="34747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0C5480-6613-8C05-8268-FAD8674C0B61}"/>
              </a:ext>
            </a:extLst>
          </p:cNvPr>
          <p:cNvCxnSpPr>
            <a:cxnSpLocks/>
          </p:cNvCxnSpPr>
          <p:nvPr/>
        </p:nvCxnSpPr>
        <p:spPr>
          <a:xfrm>
            <a:off x="4358639" y="2981918"/>
            <a:ext cx="347471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D324D8-CF15-3AED-8E56-72D47DA90E40}"/>
              </a:ext>
            </a:extLst>
          </p:cNvPr>
          <p:cNvCxnSpPr>
            <a:cxnSpLocks/>
          </p:cNvCxnSpPr>
          <p:nvPr/>
        </p:nvCxnSpPr>
        <p:spPr>
          <a:xfrm>
            <a:off x="8195877" y="2982511"/>
            <a:ext cx="34747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45122-9286-4119-B8C0-472113A2F87B}"/>
              </a:ext>
            </a:extLst>
          </p:cNvPr>
          <p:cNvSpPr/>
          <p:nvPr/>
        </p:nvSpPr>
        <p:spPr bwMode="gray">
          <a:xfrm>
            <a:off x="309297" y="1453144"/>
            <a:ext cx="1676018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lead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BC892-6BDD-4D49-81AE-28289464E719}"/>
              </a:ext>
            </a:extLst>
          </p:cNvPr>
          <p:cNvSpPr/>
          <p:nvPr/>
        </p:nvSpPr>
        <p:spPr bwMode="gray">
          <a:xfrm>
            <a:off x="368700" y="1769253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A5776-6747-4EB8-A384-AAC268189653}"/>
              </a:ext>
            </a:extLst>
          </p:cNvPr>
          <p:cNvSpPr/>
          <p:nvPr/>
        </p:nvSpPr>
        <p:spPr bwMode="gray">
          <a:xfrm>
            <a:off x="328523" y="1792850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175AE-342E-4814-9A3C-8BA41C926B78}"/>
              </a:ext>
            </a:extLst>
          </p:cNvPr>
          <p:cNvSpPr/>
          <p:nvPr/>
        </p:nvSpPr>
        <p:spPr bwMode="gray">
          <a:xfrm>
            <a:off x="287132" y="1818895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7E499-8ACB-421D-B277-3AB75122D4ED}"/>
              </a:ext>
            </a:extLst>
          </p:cNvPr>
          <p:cNvSpPr/>
          <p:nvPr/>
        </p:nvSpPr>
        <p:spPr bwMode="gray">
          <a:xfrm>
            <a:off x="367270" y="2135882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0851C-5286-4A4F-9956-AD5E8628E895}"/>
              </a:ext>
            </a:extLst>
          </p:cNvPr>
          <p:cNvSpPr/>
          <p:nvPr/>
        </p:nvSpPr>
        <p:spPr bwMode="gray">
          <a:xfrm>
            <a:off x="327093" y="2159479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062E3-245A-4459-B1D7-15E361EADAAD}"/>
              </a:ext>
            </a:extLst>
          </p:cNvPr>
          <p:cNvSpPr/>
          <p:nvPr/>
        </p:nvSpPr>
        <p:spPr bwMode="gray">
          <a:xfrm>
            <a:off x="285702" y="2185524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E7F55-2DCF-4914-B2FD-E304DFEE4D61}"/>
              </a:ext>
            </a:extLst>
          </p:cNvPr>
          <p:cNvSpPr/>
          <p:nvPr/>
        </p:nvSpPr>
        <p:spPr bwMode="gray">
          <a:xfrm>
            <a:off x="327093" y="931796"/>
            <a:ext cx="34747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12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Team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0033E-D001-400D-8FCB-6D356B8F5F3B}"/>
              </a:ext>
            </a:extLst>
          </p:cNvPr>
          <p:cNvSpPr/>
          <p:nvPr/>
        </p:nvSpPr>
        <p:spPr bwMode="gray">
          <a:xfrm>
            <a:off x="2068463" y="1450579"/>
            <a:ext cx="167601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lead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351680-4C1A-4458-B202-3344BDAFE0B4}"/>
              </a:ext>
            </a:extLst>
          </p:cNvPr>
          <p:cNvSpPr/>
          <p:nvPr/>
        </p:nvSpPr>
        <p:spPr bwMode="gray">
          <a:xfrm>
            <a:off x="1262256" y="1766323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EBEA5A-B66D-4616-B717-F3DE507B3D67}"/>
              </a:ext>
            </a:extLst>
          </p:cNvPr>
          <p:cNvSpPr/>
          <p:nvPr/>
        </p:nvSpPr>
        <p:spPr bwMode="gray">
          <a:xfrm>
            <a:off x="1222079" y="1789920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BD29A-3EEC-42C6-AD7C-BE98A3CD0874}"/>
              </a:ext>
            </a:extLst>
          </p:cNvPr>
          <p:cNvSpPr/>
          <p:nvPr/>
        </p:nvSpPr>
        <p:spPr bwMode="gray">
          <a:xfrm>
            <a:off x="1180688" y="1815965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315D3-84AE-4D5C-9424-5AA1DD39072F}"/>
              </a:ext>
            </a:extLst>
          </p:cNvPr>
          <p:cNvSpPr/>
          <p:nvPr/>
        </p:nvSpPr>
        <p:spPr bwMode="gray">
          <a:xfrm>
            <a:off x="1260826" y="2132952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FD0B1-DF35-4E50-9FAE-CDC8D7DE40B4}"/>
              </a:ext>
            </a:extLst>
          </p:cNvPr>
          <p:cNvSpPr/>
          <p:nvPr/>
        </p:nvSpPr>
        <p:spPr bwMode="gray">
          <a:xfrm>
            <a:off x="1220649" y="2156549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8E164-9188-4D12-99DC-2E1DAC59A7F7}"/>
              </a:ext>
            </a:extLst>
          </p:cNvPr>
          <p:cNvSpPr/>
          <p:nvPr/>
        </p:nvSpPr>
        <p:spPr bwMode="gray">
          <a:xfrm>
            <a:off x="1179258" y="2182594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F4B42-C3D2-4EBD-BFE8-D4F4D4838B98}"/>
              </a:ext>
            </a:extLst>
          </p:cNvPr>
          <p:cNvSpPr/>
          <p:nvPr/>
        </p:nvSpPr>
        <p:spPr bwMode="gray">
          <a:xfrm>
            <a:off x="2155812" y="1763393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B58AA4-92BF-4BBF-9AC9-22639EC0E8CD}"/>
              </a:ext>
            </a:extLst>
          </p:cNvPr>
          <p:cNvSpPr/>
          <p:nvPr/>
        </p:nvSpPr>
        <p:spPr bwMode="gray">
          <a:xfrm>
            <a:off x="2115635" y="1786990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7030AE-B592-4770-88F6-4BB566E21604}"/>
              </a:ext>
            </a:extLst>
          </p:cNvPr>
          <p:cNvSpPr/>
          <p:nvPr/>
        </p:nvSpPr>
        <p:spPr bwMode="gray">
          <a:xfrm>
            <a:off x="2074244" y="1813035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52517-1593-4618-B2BA-7089ECD432AF}"/>
              </a:ext>
            </a:extLst>
          </p:cNvPr>
          <p:cNvSpPr/>
          <p:nvPr/>
        </p:nvSpPr>
        <p:spPr bwMode="gray">
          <a:xfrm>
            <a:off x="2154382" y="2130022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61736-22AC-4BC1-8D1E-F2DF010FFB41}"/>
              </a:ext>
            </a:extLst>
          </p:cNvPr>
          <p:cNvSpPr/>
          <p:nvPr/>
        </p:nvSpPr>
        <p:spPr bwMode="gray">
          <a:xfrm>
            <a:off x="2114205" y="2153619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22C4EA-027F-44D2-B980-177C43AFA3EA}"/>
              </a:ext>
            </a:extLst>
          </p:cNvPr>
          <p:cNvSpPr/>
          <p:nvPr/>
        </p:nvSpPr>
        <p:spPr bwMode="gray">
          <a:xfrm>
            <a:off x="2072814" y="2179664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C728C2-5D9B-41BF-A22E-02BF4B76D10D}"/>
              </a:ext>
            </a:extLst>
          </p:cNvPr>
          <p:cNvSpPr/>
          <p:nvPr/>
        </p:nvSpPr>
        <p:spPr bwMode="gray">
          <a:xfrm>
            <a:off x="3016134" y="1768310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1FD458-63BD-454F-B216-2F7B7C7F6CC7}"/>
              </a:ext>
            </a:extLst>
          </p:cNvPr>
          <p:cNvSpPr/>
          <p:nvPr/>
        </p:nvSpPr>
        <p:spPr bwMode="gray">
          <a:xfrm>
            <a:off x="2975957" y="1791907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66EC67-BB74-4E38-979A-F2700BCB23DF}"/>
              </a:ext>
            </a:extLst>
          </p:cNvPr>
          <p:cNvSpPr/>
          <p:nvPr/>
        </p:nvSpPr>
        <p:spPr bwMode="gray">
          <a:xfrm>
            <a:off x="2934566" y="1817952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6A7A3-367D-4ADF-937D-4A5E33E2F908}"/>
              </a:ext>
            </a:extLst>
          </p:cNvPr>
          <p:cNvSpPr/>
          <p:nvPr/>
        </p:nvSpPr>
        <p:spPr bwMode="gray">
          <a:xfrm>
            <a:off x="3014704" y="2134939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42710-3FC8-4A39-B273-F72AA5B3EB57}"/>
              </a:ext>
            </a:extLst>
          </p:cNvPr>
          <p:cNvSpPr/>
          <p:nvPr/>
        </p:nvSpPr>
        <p:spPr bwMode="gray">
          <a:xfrm>
            <a:off x="2974527" y="2158536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QC analyst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958A7-0162-4152-A8B5-FC08A55BC892}"/>
              </a:ext>
            </a:extLst>
          </p:cNvPr>
          <p:cNvSpPr/>
          <p:nvPr/>
        </p:nvSpPr>
        <p:spPr bwMode="gray">
          <a:xfrm>
            <a:off x="2933136" y="2184581"/>
            <a:ext cx="728349" cy="23083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Analyst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01AFE2-31DE-42ED-B84F-61088092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29737"/>
              </p:ext>
            </p:extLst>
          </p:nvPr>
        </p:nvGraphicFramePr>
        <p:xfrm>
          <a:off x="3984725" y="1292018"/>
          <a:ext cx="7395700" cy="50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21">
                  <a:extLst>
                    <a:ext uri="{9D8B030D-6E8A-4147-A177-3AD203B41FA5}">
                      <a16:colId xmlns:a16="http://schemas.microsoft.com/office/drawing/2014/main" val="3430524601"/>
                    </a:ext>
                  </a:extLst>
                </a:gridCol>
                <a:gridCol w="5775979">
                  <a:extLst>
                    <a:ext uri="{9D8B030D-6E8A-4147-A177-3AD203B41FA5}">
                      <a16:colId xmlns:a16="http://schemas.microsoft.com/office/drawing/2014/main" val="303618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Team Lead (TL)</a:t>
                      </a:r>
                    </a:p>
                    <a:p>
                      <a:pPr algn="l"/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 TL per location depending on team size)</a:t>
                      </a:r>
                      <a:endParaRPr lang="en-US" sz="1050" b="1" dirty="0">
                        <a:solidFill>
                          <a:schemeClr val="tx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Continuously monitor progress and Analyst performance; hold team members accountable and address performance issues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Communicate progress, share learnings, and discuss open issues &amp; questions with Leadership and other Team Leads (through formal or informal meetings)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 site-specific guidelines (e.g., working hours, technology/device policies, and locations)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Hold teams accountable to performance metrics and counsel those with development opportunities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2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Quality Control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Evaluate field level inputs and supporting documentation against policies/procedures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Identify material errors within reviews and return to Analysts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Ensure daily/weekly team targets are being met (QC reviews, Analyst throughput)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Deliver timely feedback to Analysts in order to correct customer file errors and inconsistencies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Conduct continuous improvement coaching to Analysts and identify candidates for QC Sampling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Escalate file level issues identified by the Analyst to the Team Lead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52224"/>
                  </a:ext>
                </a:extLst>
              </a:tr>
              <a:tr h="1642365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Analysts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 and document review/alert in accordance with guidance &amp; procedures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Achieve throughput targets by completing cases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Attain quality targets by conducting a holistic review and double-checking customer file prior to submission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Communicate with QC when unable to achieve production targets and explain the barrier(s) to production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784251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E63F3A4-72C4-4A25-9DC2-327BA8981220}"/>
              </a:ext>
            </a:extLst>
          </p:cNvPr>
          <p:cNvSpPr/>
          <p:nvPr/>
        </p:nvSpPr>
        <p:spPr bwMode="gray">
          <a:xfrm>
            <a:off x="3984725" y="931796"/>
            <a:ext cx="73957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tIns="45720" rIns="45720" bIns="45720" rtlCol="0" anchor="ctr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1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level Responsibilities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DDBF7-5F3B-9713-1AAC-DB723164ECB4}"/>
              </a:ext>
            </a:extLst>
          </p:cNvPr>
          <p:cNvGrpSpPr/>
          <p:nvPr/>
        </p:nvGrpSpPr>
        <p:grpSpPr>
          <a:xfrm>
            <a:off x="397643" y="2732475"/>
            <a:ext cx="3294216" cy="3040364"/>
            <a:chOff x="243945" y="2567222"/>
            <a:chExt cx="3294216" cy="30403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454534-EF6C-4317-9207-AA29A875A481}"/>
                </a:ext>
              </a:extLst>
            </p:cNvPr>
            <p:cNvSpPr/>
            <p:nvPr/>
          </p:nvSpPr>
          <p:spPr bwMode="gray">
            <a:xfrm>
              <a:off x="243945" y="2567222"/>
              <a:ext cx="3294216" cy="304036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"/>
              </a:schemeClr>
            </a:solidFill>
            <a:ln w="19050" algn="ctr">
              <a:solidFill>
                <a:schemeClr val="accent6">
                  <a:lumMod val="20000"/>
                  <a:lumOff val="8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 lIns="182880" tIns="182880" rIns="182880" bIns="182880" numCol="1" rtlCol="0" anchor="ctr"/>
            <a:lstStyle/>
            <a:p>
              <a:pPr>
                <a:spcBef>
                  <a:spcPts val="600"/>
                </a:spcBef>
              </a:pPr>
              <a:endParaRPr lang="en-US" sz="1200" b="1" i="0" kern="12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b="1" i="0" kern="1200" baseline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Accountability. </a:t>
              </a:r>
              <a:r>
                <a:rPr lang="en-US" sz="1200" b="0" i="0" kern="1200" baseline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Take ownership of timely completion and quality of reviews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Collaborate: </a:t>
              </a:r>
              <a:r>
                <a:rPr lang="en-US" sz="12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 together across levels to ensure effective completion of reviews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Consistency and dedication: </a:t>
              </a:r>
              <a:r>
                <a:rPr lang="en-US" sz="12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Given the nature and duration of the project it is critical that you provide a consistent level of support and dedicate the time needed to meet the targets communicated by leadership team</a:t>
              </a:r>
              <a:endParaRPr lang="en-US" sz="3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C6DEB5-D5D5-4240-9E29-5B0CE73A5BEE}"/>
                </a:ext>
              </a:extLst>
            </p:cNvPr>
            <p:cNvSpPr txBox="1"/>
            <p:nvPr/>
          </p:nvSpPr>
          <p:spPr bwMode="gray">
            <a:xfrm>
              <a:off x="839493" y="2597205"/>
              <a:ext cx="2103120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attributes </a:t>
              </a: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F92FCF20-62B4-F4A8-08DB-8FAE31E2A14A}"/>
              </a:ext>
            </a:extLst>
          </p:cNvPr>
          <p:cNvSpPr txBox="1">
            <a:spLocks/>
          </p:cNvSpPr>
          <p:nvPr/>
        </p:nvSpPr>
        <p:spPr>
          <a:xfrm>
            <a:off x="685800" y="335679"/>
            <a:ext cx="9138920" cy="3419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Roles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6747132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037E-F24B-D097-367C-0BA50346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D8841-0C52-7B1D-809A-C378BC135B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A6A5D38-418B-4A48-B32F-0231458F41C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D9FE0D4-AF94-F614-BCF0-404EFAF2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94034"/>
              </p:ext>
            </p:extLst>
          </p:nvPr>
        </p:nvGraphicFramePr>
        <p:xfrm>
          <a:off x="427199" y="1211082"/>
          <a:ext cx="10719173" cy="49020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200" b="1" spc="-10" dirty="0">
                          <a:solidFill>
                            <a:schemeClr val="bg1"/>
                          </a:solidFill>
                        </a:rPr>
                        <a:t>Topic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4040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1200" b="1" spc="-5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4040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304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lang="en-US" sz="1200" b="1">
                          <a:solidFill>
                            <a:schemeClr val="tx2"/>
                          </a:solidFill>
                        </a:rPr>
                        <a:t>Communications</a:t>
                      </a:r>
                      <a:endParaRPr lang="en-US" sz="1200" b="1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62255" marR="73025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Be careful and aware of all messages you send on the GreenDot system.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Do not use any inappropriate language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  <a:p>
                      <a:pPr marL="262255" marR="73025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Do </a:t>
                      </a:r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not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 send emails from 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GreenDot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 to your Deloitte email </a:t>
                      </a:r>
                    </a:p>
                    <a:p>
                      <a:pPr marL="262255" marR="73025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</a:rPr>
                        <a:t>Do </a:t>
                      </a:r>
                      <a:r>
                        <a:rPr lang="en-US" sz="1050" b="1" kern="1200" dirty="0">
                          <a:solidFill>
                            <a:schemeClr val="tx2"/>
                          </a:solidFill>
                        </a:rPr>
                        <a:t>not </a:t>
                      </a:r>
                      <a:r>
                        <a:rPr lang="en-US" sz="1050" b="0" kern="1200" dirty="0">
                          <a:solidFill>
                            <a:schemeClr val="tx2"/>
                          </a:solidFill>
                        </a:rPr>
                        <a:t>work on client deliverables that contain sensitive/proprietary data on the Deloitte system – please ensure that you’re working on client work on the 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GreenDot</a:t>
                      </a:r>
                      <a:r>
                        <a:rPr lang="en-US" sz="1050" b="0" kern="1200" dirty="0">
                          <a:solidFill>
                            <a:schemeClr val="tx2"/>
                          </a:solidFill>
                        </a:rPr>
                        <a:t> network</a:t>
                      </a:r>
                      <a:endParaRPr lang="en-US" sz="1050" b="0" kern="1200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91209" marB="0"/>
                </a:tc>
                <a:extLst>
                  <a:ext uri="{0D108BD9-81ED-4DB2-BD59-A6C34878D82A}">
                    <a16:rowId xmlns:a16="http://schemas.microsoft.com/office/drawing/2014/main" val="1157476008"/>
                  </a:ext>
                </a:extLst>
              </a:tr>
              <a:tr h="92853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Training</a:t>
                      </a:r>
                      <a:endParaRPr lang="en-US" sz="1200" b="1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40986" marB="0" anchor="ctr"/>
                </a:tc>
                <a:tc>
                  <a:txBody>
                    <a:bodyPr/>
                    <a:lstStyle/>
                    <a:p>
                      <a:pPr marL="262255" indent="-17145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All resources will be assigned mandatory trainings once onboarded and periodically throughout the lifecycle of the project</a:t>
                      </a:r>
                    </a:p>
                    <a:p>
                      <a:pPr marL="262255" indent="-17145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Keep an eye out for training emails or newly assigned trainings and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complete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 all trainings within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required deadlines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62255" indent="-17145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When trainings are complete, notify your Team Lead/Manager so we can track completion accordingly.</a:t>
                      </a:r>
                      <a:endParaRPr lang="en-US" sz="1050" dirty="0">
                        <a:solidFill>
                          <a:schemeClr val="tx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46759" marB="0" anchor="ctr"/>
                </a:tc>
                <a:extLst>
                  <a:ext uri="{0D108BD9-81ED-4DB2-BD59-A6C34878D82A}">
                    <a16:rowId xmlns:a16="http://schemas.microsoft.com/office/drawing/2014/main" val="154324444"/>
                  </a:ext>
                </a:extLst>
              </a:tr>
              <a:tr h="1517053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lang="en-US" sz="1200" b="1" spc="-10" dirty="0">
                          <a:solidFill>
                            <a:schemeClr val="tx2"/>
                          </a:solidFill>
                        </a:rPr>
                        <a:t>Hours</a:t>
                      </a:r>
                      <a:endParaRPr lang="en-US" sz="1200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6225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  <a:defRPr/>
                      </a:pP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Bill the hours you work and work the hours you</a:t>
                      </a:r>
                      <a:r>
                        <a:rPr lang="en-US" sz="1050" b="1" spc="6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bill; </a:t>
                      </a:r>
                      <a:r>
                        <a:rPr lang="en-US" sz="1050" b="1" kern="1200" dirty="0">
                          <a:solidFill>
                            <a:schemeClr val="tx2"/>
                          </a:solidFill>
                          <a:effectLst/>
                        </a:rPr>
                        <a:t>If you think you will exceed scheduled hours for a week, speak to your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Team Lead/Manager </a:t>
                      </a:r>
                      <a:r>
                        <a:rPr lang="en-US" sz="1050" b="1" kern="1200" dirty="0">
                          <a:solidFill>
                            <a:schemeClr val="tx2"/>
                          </a:solidFill>
                          <a:effectLst/>
                        </a:rPr>
                        <a:t>so adjustments can be made accordingly</a:t>
                      </a:r>
                      <a:endParaRPr lang="en-US" sz="1050" b="1" dirty="0">
                        <a:solidFill>
                          <a:schemeClr val="tx2"/>
                        </a:solidFill>
                      </a:endParaRPr>
                    </a:p>
                    <a:p>
                      <a:pPr marL="262255" marR="73025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</a:pP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Time spent not related to the project should be charged to applicable non-client code (e.g.,</a:t>
                      </a:r>
                      <a:r>
                        <a:rPr lang="en-US" sz="1050" spc="-5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spc="-10" dirty="0">
                          <a:solidFill>
                            <a:schemeClr val="tx2"/>
                          </a:solidFill>
                        </a:rPr>
                        <a:t>GAA, </a:t>
                      </a:r>
                      <a:r>
                        <a:rPr lang="en-US" sz="1050" spc="-5" dirty="0">
                          <a:solidFill>
                            <a:schemeClr val="tx2"/>
                          </a:solidFill>
                        </a:rPr>
                        <a:t>CED,</a:t>
                      </a:r>
                      <a:r>
                        <a:rPr lang="en-US" sz="1050" spc="-15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spc="-5" dirty="0">
                          <a:solidFill>
                            <a:schemeClr val="tx2"/>
                          </a:solidFill>
                        </a:rPr>
                        <a:t>etc.)</a:t>
                      </a:r>
                    </a:p>
                    <a:p>
                      <a:pPr marL="262255" marR="73025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</a:pPr>
                      <a:r>
                        <a:rPr lang="en-US" sz="1050" b="1" spc="-5" dirty="0">
                          <a:solidFill>
                            <a:schemeClr val="tx2"/>
                          </a:solidFill>
                        </a:rPr>
                        <a:t>Track hours on the Deloitte-side Teams site</a:t>
                      </a:r>
                    </a:p>
                    <a:p>
                      <a:pPr marL="262255" marR="73025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51130" algn="l"/>
                        </a:tabLst>
                        <a:defRPr/>
                      </a:pPr>
                      <a:r>
                        <a:rPr lang="en-US" sz="1050" spc="-5" dirty="0">
                          <a:solidFill>
                            <a:schemeClr val="tx2"/>
                          </a:solidFill>
                        </a:rPr>
                        <a:t>All </a:t>
                      </a:r>
                      <a:r>
                        <a:rPr lang="en-US" sz="1050" b="1" spc="-5" dirty="0">
                          <a:solidFill>
                            <a:schemeClr val="tx2"/>
                          </a:solidFill>
                        </a:rPr>
                        <a:t>time </a:t>
                      </a:r>
                      <a:r>
                        <a:rPr lang="en-US" sz="1050" b="0" spc="-5" dirty="0">
                          <a:solidFill>
                            <a:schemeClr val="tx2"/>
                          </a:solidFill>
                        </a:rPr>
                        <a:t>must be submitted on a </a:t>
                      </a:r>
                      <a:r>
                        <a:rPr lang="en-US" sz="1050" b="1" spc="-5" dirty="0">
                          <a:solidFill>
                            <a:schemeClr val="tx2"/>
                          </a:solidFill>
                        </a:rPr>
                        <a:t>weekly basis</a:t>
                      </a:r>
                      <a:endParaRPr lang="en-US" sz="1050" b="1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91209" marB="0" anchor="ctr"/>
                </a:tc>
                <a:extLst>
                  <a:ext uri="{0D108BD9-81ED-4DB2-BD59-A6C34878D82A}">
                    <a16:rowId xmlns:a16="http://schemas.microsoft.com/office/drawing/2014/main" val="2837238519"/>
                  </a:ext>
                </a:extLst>
              </a:tr>
              <a:tr h="923093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="1" spc="-5">
                          <a:solidFill>
                            <a:schemeClr val="tx2"/>
                          </a:solidFill>
                        </a:rPr>
                        <a:t>PTO</a:t>
                      </a:r>
                      <a:endParaRPr lang="en-US" sz="120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0" marR="0" marT="40986" marB="0" anchor="ctr"/>
                </a:tc>
                <a:tc>
                  <a:txBody>
                    <a:bodyPr/>
                    <a:lstStyle/>
                    <a:p>
                      <a:pPr marL="262255" marR="8509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spc="-10" dirty="0">
                          <a:solidFill>
                            <a:schemeClr val="tx2"/>
                          </a:solidFill>
                        </a:rPr>
                        <a:t>Communicate PTO requests with your </a:t>
                      </a:r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Team Lead/Manager as </a:t>
                      </a:r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early as possible, 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</a:rPr>
                        <a:t>post approval </a:t>
                      </a:r>
                      <a:r>
                        <a:rPr lang="en-US" sz="1050" b="0" u="none" spc="-10" dirty="0">
                          <a:solidFill>
                            <a:schemeClr val="tx2"/>
                          </a:solidFill>
                        </a:rPr>
                        <a:t>update the </a:t>
                      </a:r>
                      <a:r>
                        <a:rPr lang="en-US" sz="1050" dirty="0" err="1">
                          <a:hlinkClick r:id="rId3"/>
                        </a:rPr>
                        <a:t>GreenDotCorp_PTO</a:t>
                      </a:r>
                      <a:r>
                        <a:rPr lang="en-US" sz="1050" dirty="0">
                          <a:hlinkClick r:id="rId3"/>
                        </a:rPr>
                        <a:t> Tracker.xlsx</a:t>
                      </a:r>
                      <a:r>
                        <a:rPr lang="en-US" sz="1050" b="0" u="none" spc="-10" dirty="0">
                          <a:solidFill>
                            <a:schemeClr val="tx2"/>
                          </a:solidFill>
                        </a:rPr>
                        <a:t> and outlook calendars.</a:t>
                      </a:r>
                    </a:p>
                    <a:p>
                      <a:pPr marL="262255" marR="8509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u="none" spc="-10" dirty="0">
                          <a:solidFill>
                            <a:schemeClr val="tx2"/>
                          </a:solidFill>
                        </a:rPr>
                        <a:t>Ensure appropriate coverage </a:t>
                      </a:r>
                      <a:r>
                        <a:rPr lang="en-US" sz="1050" b="0" u="none" spc="-10" dirty="0">
                          <a:solidFill>
                            <a:schemeClr val="tx2"/>
                          </a:solidFill>
                        </a:rPr>
                        <a:t>for any upcoming deliverables or work that may be impacted by PTO.</a:t>
                      </a:r>
                    </a:p>
                  </a:txBody>
                  <a:tcPr marL="0" marR="0" marT="40986" marB="0" anchor="ctr"/>
                </a:tc>
                <a:extLst>
                  <a:ext uri="{0D108BD9-81ED-4DB2-BD59-A6C34878D82A}">
                    <a16:rowId xmlns:a16="http://schemas.microsoft.com/office/drawing/2014/main" val="153687958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9EDCC8C-853C-9DD9-F365-1D15BF5ED395}"/>
              </a:ext>
            </a:extLst>
          </p:cNvPr>
          <p:cNvSpPr txBox="1">
            <a:spLocks/>
          </p:cNvSpPr>
          <p:nvPr/>
        </p:nvSpPr>
        <p:spPr>
          <a:xfrm>
            <a:off x="685800" y="336040"/>
            <a:ext cx="11274552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Guidelines</a:t>
            </a:r>
          </a:p>
        </p:txBody>
      </p:sp>
    </p:spTree>
    <p:extLst>
      <p:ext uri="{BB962C8B-B14F-4D97-AF65-F5344CB8AC3E}">
        <p14:creationId xmlns:p14="http://schemas.microsoft.com/office/powerpoint/2010/main" val="18902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1145</Words>
  <Application>Microsoft Office PowerPoint</Application>
  <PresentationFormat>Widescreen</PresentationFormat>
  <Paragraphs>131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Open Sans</vt:lpstr>
      <vt:lpstr>Open Sans Semibold</vt:lpstr>
      <vt:lpstr>Verdana</vt:lpstr>
      <vt:lpstr>Wingdings 2</vt:lpstr>
      <vt:lpstr>Office Theme</vt:lpstr>
      <vt:lpstr>Green Dot AML Project Overview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Varsha</dc:creator>
  <cp:lastModifiedBy>Sharma, Varsha</cp:lastModifiedBy>
  <cp:revision>9</cp:revision>
  <dcterms:created xsi:type="dcterms:W3CDTF">2025-06-05T09:31:24Z</dcterms:created>
  <dcterms:modified xsi:type="dcterms:W3CDTF">2025-06-06T05:37:53Z</dcterms:modified>
</cp:coreProperties>
</file>