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74" r:id="rId4"/>
    <p:sldId id="275" r:id="rId5"/>
    <p:sldId id="257" r:id="rId6"/>
    <p:sldId id="258" r:id="rId7"/>
    <p:sldId id="259" r:id="rId8"/>
    <p:sldId id="276" r:id="rId9"/>
    <p:sldId id="263" r:id="rId10"/>
    <p:sldId id="265" r:id="rId11"/>
    <p:sldId id="264" r:id="rId12"/>
    <p:sldId id="261" r:id="rId13"/>
    <p:sldId id="262" r:id="rId14"/>
    <p:sldId id="266" r:id="rId15"/>
    <p:sldId id="268" r:id="rId16"/>
    <p:sldId id="272" r:id="rId17"/>
    <p:sldId id="280" r:id="rId18"/>
    <p:sldId id="283" r:id="rId19"/>
    <p:sldId id="284" r:id="rId20"/>
    <p:sldId id="278"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E325D-02F1-403F-89FD-AEDB5CC258F3}" type="datetimeFigureOut">
              <a:rPr lang="en-US" smtClean="0"/>
              <a:pPr/>
              <a:t>7/12/2020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1DE2-0BA4-431D-AD5B-787C2F45BE21}" type="slidenum">
              <a:rPr lang="en-US" smtClean="0"/>
              <a:pPr/>
              <a:t>‹#›</a:t>
            </a:fld>
            <a:endParaRPr lang="en-US"/>
          </a:p>
        </p:txBody>
      </p:sp>
    </p:spTree>
    <p:extLst>
      <p:ext uri="{BB962C8B-B14F-4D97-AF65-F5344CB8AC3E}">
        <p14:creationId xmlns:p14="http://schemas.microsoft.com/office/powerpoint/2010/main" val="32515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4A1DE2-0BA4-431D-AD5B-787C2F45BE2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s-ES_tradnl" altLang="en-US" sz="1000" i="1"/>
              <a:t>5</a:t>
            </a:r>
          </a:p>
        </p:txBody>
      </p:sp>
      <p:sp>
        <p:nvSpPr>
          <p:cNvPr id="276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Grp="1" noRot="1" noChangeAspect="1" noChangeArrowheads="1" noTextEdit="1"/>
          </p:cNvSpPr>
          <p:nvPr>
            <p:ph type="sldImg"/>
          </p:nvPr>
        </p:nvSpPr>
        <p:spPr>
          <a:xfrm>
            <a:off x="1150938" y="692150"/>
            <a:ext cx="4556125" cy="3416300"/>
          </a:xfrm>
          <a:ln cap="flat"/>
        </p:spPr>
      </p:sp>
      <p:sp>
        <p:nvSpPr>
          <p:cNvPr id="27655"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7666366-CEBF-40EF-958F-6DD70B5E16E3}" type="slidenum">
              <a:rPr lang="en-US"/>
              <a:pPr/>
              <a:t>20</a:t>
            </a:fld>
            <a:endParaRPr lang="en-US"/>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AE9EBF8-C80E-417C-AFBF-AB236FD4FF52}" type="slidenum">
              <a:rPr lang="en-US" sz="1200">
                <a:latin typeface="Arial" charset="0"/>
              </a:rPr>
              <a:pPr algn="r"/>
              <a:t>20</a:t>
            </a:fld>
            <a:endParaRPr lang="en-US" sz="1200">
              <a:latin typeface="Arial" charset="0"/>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8FB8A81-CE2D-477D-818A-83B0C7CDC621}" type="slidenum">
              <a:rPr lang="en-US"/>
              <a:pPr/>
              <a:t>21</a:t>
            </a:fld>
            <a:endParaRPr lang="en-US"/>
          </a:p>
        </p:txBody>
      </p:sp>
      <p:sp>
        <p:nvSpPr>
          <p:cNvPr id="348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E48B72F-23E9-488A-9546-F9DFF5C2E406}" type="slidenum">
              <a:rPr lang="en-US" sz="1200">
                <a:latin typeface="Arial" charset="0"/>
              </a:rPr>
              <a:pPr algn="r"/>
              <a:t>21</a:t>
            </a:fld>
            <a:endParaRPr lang="en-US" sz="1200">
              <a:latin typeface="Arial" charset="0"/>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4A1DE2-0BA4-431D-AD5B-787C2F45BE2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4A1DE2-0BA4-431D-AD5B-787C2F45BE21}"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4A1DE2-0BA4-431D-AD5B-787C2F45BE21}"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4A1DE2-0BA4-431D-AD5B-787C2F45BE21}"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4A1DE2-0BA4-431D-AD5B-787C2F45BE21}"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4A1DE2-0BA4-431D-AD5B-787C2F45BE21}"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s-ES_tradnl" altLang="en-US" sz="1000" i="1"/>
              <a:t>6</a:t>
            </a:r>
          </a:p>
        </p:txBody>
      </p:sp>
      <p:sp>
        <p:nvSpPr>
          <p:cNvPr id="297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s-ES_tradnl" altLang="en-US" sz="1000" i="1"/>
              <a:t>2</a:t>
            </a:r>
          </a:p>
        </p:txBody>
      </p:sp>
      <p:sp>
        <p:nvSpPr>
          <p:cNvPr id="215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BDFF6-A5BE-4724-A389-D7440E7598CD}"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BDFF6-A5BE-4724-A389-D7440E7598CD}"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BDFF6-A5BE-4724-A389-D7440E7598CD}"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81200"/>
            <a:ext cx="3810000" cy="4076700"/>
          </a:xfrm>
        </p:spPr>
        <p:txBody>
          <a:bodyPr/>
          <a:lstStyle/>
          <a:p>
            <a:endParaRPr lang="en-US"/>
          </a:p>
        </p:txBody>
      </p:sp>
    </p:spTree>
    <p:extLst>
      <p:ext uri="{BB962C8B-B14F-4D97-AF65-F5344CB8AC3E}">
        <p14:creationId xmlns:p14="http://schemas.microsoft.com/office/powerpoint/2010/main" val="140194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BDFF6-A5BE-4724-A389-D7440E7598CD}"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BDFF6-A5BE-4724-A389-D7440E7598CD}"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BDFF6-A5BE-4724-A389-D7440E7598CD}"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BDFF6-A5BE-4724-A389-D7440E7598CD}" type="datetimeFigureOut">
              <a:rPr lang="en-US" smtClean="0"/>
              <a:pPr/>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BDFF6-A5BE-4724-A389-D7440E7598CD}" type="datetimeFigureOut">
              <a:rPr lang="en-US" smtClean="0"/>
              <a:pPr/>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BDFF6-A5BE-4724-A389-D7440E7598CD}" type="datetimeFigureOut">
              <a:rPr lang="en-US" smtClean="0"/>
              <a:pPr/>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BDFF6-A5BE-4724-A389-D7440E7598CD}"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BDFF6-A5BE-4724-A389-D7440E7598CD}"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1031D-CA77-49F3-B6A3-9ADCCDA648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BDFF6-A5BE-4724-A389-D7440E7598CD}" type="datetimeFigureOut">
              <a:rPr lang="en-US" smtClean="0"/>
              <a:pPr/>
              <a:t>7/12/2020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1031D-CA77-49F3-B6A3-9ADCCDA648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 Examples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533400" y="2286000"/>
            <a:ext cx="7584831" cy="6096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0" y="762000"/>
            <a:ext cx="8361829" cy="781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057400" y="2362200"/>
            <a:ext cx="5085170" cy="26384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531935" y="5715000"/>
            <a:ext cx="8612065" cy="6858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cstate="print"/>
          <a:srcRect/>
          <a:stretch>
            <a:fillRect/>
          </a:stretch>
        </p:blipFill>
        <p:spPr bwMode="auto">
          <a:xfrm>
            <a:off x="0" y="381000"/>
            <a:ext cx="8842549" cy="1143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28600"/>
            <a:ext cx="8686800" cy="5897563"/>
          </a:xfrm>
        </p:spPr>
        <p:txBody>
          <a:bodyPr>
            <a:normAutofit fontScale="77500" lnSpcReduction="20000"/>
          </a:bodyPr>
          <a:lstStyle/>
          <a:p>
            <a:endParaRPr lang="en-US" dirty="0"/>
          </a:p>
          <a:p>
            <a:r>
              <a:rPr lang="en-US" dirty="0"/>
              <a:t>Galleries keep information about artists, their names (which are unique), birthplaces, age, and style of art. </a:t>
            </a:r>
          </a:p>
          <a:p>
            <a:endParaRPr lang="en-US" dirty="0"/>
          </a:p>
          <a:p>
            <a:r>
              <a:rPr lang="en-US" dirty="0"/>
              <a:t>For each piece of artwork, the artist, the year it was made, its unique title, its type of art (e.g., painting, lithograph, sculpture, photograph), and its price must be stored. </a:t>
            </a:r>
          </a:p>
          <a:p>
            <a:r>
              <a:rPr lang="en-US" dirty="0"/>
              <a:t>Pieces of artwork are also classified into groups of various kinds, for example, portraits, still </a:t>
            </a:r>
            <a:r>
              <a:rPr lang="en-US" dirty="0" err="1"/>
              <a:t>lifes</a:t>
            </a:r>
            <a:r>
              <a:rPr lang="en-US" dirty="0"/>
              <a:t>, works by Picasso, or works of the 19th century; a given piece may belong to more than one group. </a:t>
            </a:r>
          </a:p>
          <a:p>
            <a:r>
              <a:rPr lang="en-US" dirty="0"/>
              <a:t>Each group is identified by a name (like those just given) that describes the group. </a:t>
            </a:r>
          </a:p>
          <a:p>
            <a:r>
              <a:rPr lang="en-US" dirty="0"/>
              <a:t>Finally, galleries keep information about customers. For each customer, galleries keep that persons unique name, address, total amount of dollars spent in the gallery, and the artists and groups of art that the customer tends to like.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55184" y="838200"/>
            <a:ext cx="8988816" cy="4600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457200" y="2895600"/>
            <a:ext cx="8407644" cy="14573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304799" y="304800"/>
            <a:ext cx="8773297" cy="914400"/>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0" y="609600"/>
            <a:ext cx="8915400" cy="806998"/>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0" y="1219201"/>
            <a:ext cx="9144000" cy="1172308"/>
          </a:xfrm>
          <a:prstGeom prst="rect">
            <a:avLst/>
          </a:prstGeom>
          <a:noFill/>
          <a:ln w="9525">
            <a:noFill/>
            <a:miter lim="800000"/>
            <a:headEnd/>
            <a:tailEnd/>
          </a:ln>
          <a:effectLst/>
        </p:spPr>
      </p:pic>
      <p:pic>
        <p:nvPicPr>
          <p:cNvPr id="11268" name="Picture 4"/>
          <p:cNvPicPr>
            <a:picLocks noGrp="1" noChangeAspect="1" noChangeArrowheads="1"/>
          </p:cNvPicPr>
          <p:nvPr>
            <p:ph idx="1"/>
          </p:nvPr>
        </p:nvPicPr>
        <p:blipFill>
          <a:blip r:embed="rId4" cstate="print"/>
          <a:srcRect/>
          <a:stretch>
            <a:fillRect/>
          </a:stretch>
        </p:blipFill>
        <p:spPr bwMode="auto">
          <a:xfrm>
            <a:off x="2209800" y="2286000"/>
            <a:ext cx="3829050" cy="1895475"/>
          </a:xfrm>
          <a:prstGeom prst="rect">
            <a:avLst/>
          </a:prstGeom>
          <a:noFill/>
          <a:ln w="9525">
            <a:noFill/>
            <a:miter lim="800000"/>
            <a:headEnd/>
            <a:tailEnd/>
          </a:ln>
          <a:effectLst/>
        </p:spPr>
      </p:pic>
      <p:pic>
        <p:nvPicPr>
          <p:cNvPr id="11269" name="Picture 5"/>
          <p:cNvPicPr>
            <a:picLocks noChangeAspect="1" noChangeArrowheads="1"/>
          </p:cNvPicPr>
          <p:nvPr/>
        </p:nvPicPr>
        <p:blipFill>
          <a:blip r:embed="rId5" cstate="print"/>
          <a:srcRect/>
          <a:stretch>
            <a:fillRect/>
          </a:stretch>
        </p:blipFill>
        <p:spPr bwMode="auto">
          <a:xfrm>
            <a:off x="533400" y="4343400"/>
            <a:ext cx="7928967" cy="1447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1" y="304800"/>
            <a:ext cx="8864601" cy="1981200"/>
          </a:xfrm>
          <a:prstGeom prst="rect">
            <a:avLst/>
          </a:prstGeom>
          <a:noFill/>
          <a:ln w="9525">
            <a:noFill/>
            <a:miter lim="800000"/>
            <a:headEnd/>
            <a:tailEnd/>
          </a:ln>
          <a:effectLst/>
        </p:spPr>
      </p:pic>
      <p:pic>
        <p:nvPicPr>
          <p:cNvPr id="15363" name="Picture 3"/>
          <p:cNvPicPr>
            <a:picLocks noGrp="1" noChangeAspect="1" noChangeArrowheads="1"/>
          </p:cNvPicPr>
          <p:nvPr>
            <p:ph idx="1"/>
          </p:nvPr>
        </p:nvPicPr>
        <p:blipFill>
          <a:blip r:embed="rId3" cstate="print"/>
          <a:srcRect/>
          <a:stretch>
            <a:fillRect/>
          </a:stretch>
        </p:blipFill>
        <p:spPr bwMode="auto">
          <a:xfrm>
            <a:off x="990600" y="1705045"/>
            <a:ext cx="7086600" cy="490530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Rectangle 4"/>
          <p:cNvSpPr>
            <a:spLocks noGrp="1" noChangeArrowheads="1"/>
          </p:cNvSpPr>
          <p:nvPr>
            <p:ph type="title"/>
          </p:nvPr>
        </p:nvSpPr>
        <p:spPr>
          <a:noFill/>
          <a:ln/>
        </p:spPr>
        <p:txBody>
          <a:bodyPr/>
          <a:lstStyle/>
          <a:p>
            <a:r>
              <a:rPr lang="es-ES_tradnl" altLang="en-US"/>
              <a:t>Entity vs. Relationship</a:t>
            </a:r>
          </a:p>
        </p:txBody>
      </p:sp>
      <p:sp>
        <p:nvSpPr>
          <p:cNvPr id="28677" name="Rectangle 5"/>
          <p:cNvSpPr>
            <a:spLocks noGrp="1" noChangeArrowheads="1"/>
          </p:cNvSpPr>
          <p:nvPr>
            <p:ph type="body" sz="half" idx="1"/>
          </p:nvPr>
        </p:nvSpPr>
        <p:spPr>
          <a:xfrm>
            <a:off x="0" y="1447800"/>
            <a:ext cx="3733800" cy="4953000"/>
          </a:xfrm>
          <a:noFill/>
          <a:ln/>
        </p:spPr>
        <p:txBody>
          <a:bodyPr/>
          <a:lstStyle/>
          <a:p>
            <a:pPr>
              <a:lnSpc>
                <a:spcPct val="90000"/>
              </a:lnSpc>
            </a:pPr>
            <a:r>
              <a:rPr lang="en-US" altLang="en-US" sz="2400"/>
              <a:t>First ER diagram OK if a manager gets a separate discretionary budget for each dept.</a:t>
            </a:r>
          </a:p>
          <a:p>
            <a:pPr>
              <a:lnSpc>
                <a:spcPct val="90000"/>
              </a:lnSpc>
            </a:pPr>
            <a:r>
              <a:rPr lang="en-US" altLang="en-US" sz="2400"/>
              <a:t>What if a manager gets a discretionary    budget that covers      </a:t>
            </a:r>
            <a:r>
              <a:rPr lang="en-US" altLang="en-US" sz="2400" i="1"/>
              <a:t>all </a:t>
            </a:r>
            <a:r>
              <a:rPr lang="en-US" altLang="en-US" sz="2400"/>
              <a:t>managed depts?</a:t>
            </a:r>
          </a:p>
          <a:p>
            <a:pPr lvl="1">
              <a:lnSpc>
                <a:spcPct val="90000"/>
              </a:lnSpc>
              <a:buSzPct val="75000"/>
            </a:pPr>
            <a:r>
              <a:rPr lang="en-US" altLang="en-US" sz="2000">
                <a:solidFill>
                  <a:schemeClr val="accent2"/>
                </a:solidFill>
              </a:rPr>
              <a:t>Redundancy: </a:t>
            </a:r>
            <a:r>
              <a:rPr lang="en-US" altLang="en-US" sz="2000" i="1"/>
              <a:t>dbudget </a:t>
            </a:r>
            <a:r>
              <a:rPr lang="en-US" altLang="en-US" sz="2000"/>
              <a:t>stored for each dept managed by manager.</a:t>
            </a:r>
          </a:p>
          <a:p>
            <a:pPr lvl="1">
              <a:lnSpc>
                <a:spcPct val="90000"/>
              </a:lnSpc>
              <a:buSzPct val="75000"/>
            </a:pPr>
            <a:r>
              <a:rPr lang="en-US" altLang="en-US" sz="2000">
                <a:solidFill>
                  <a:schemeClr val="accent2"/>
                </a:solidFill>
              </a:rPr>
              <a:t>Misleading:</a:t>
            </a:r>
            <a:r>
              <a:rPr lang="en-US" altLang="en-US" sz="2000"/>
              <a:t> Suggests </a:t>
            </a:r>
            <a:r>
              <a:rPr lang="en-US" altLang="en-US" sz="2000" i="1"/>
              <a:t>dbudget</a:t>
            </a:r>
            <a:r>
              <a:rPr lang="en-US" altLang="en-US" sz="2000"/>
              <a:t> associated with department-mgr combination.</a:t>
            </a:r>
          </a:p>
          <a:p>
            <a:pPr>
              <a:lnSpc>
                <a:spcPct val="90000"/>
              </a:lnSpc>
              <a:buFont typeface="Wingdings" pitchFamily="2" charset="2"/>
              <a:buChar char="§"/>
            </a:pPr>
            <a:endParaRPr lang="es-ES_tradnl" altLang="en-US" sz="2000"/>
          </a:p>
        </p:txBody>
      </p:sp>
      <p:sp>
        <p:nvSpPr>
          <p:cNvPr id="28678" name="Freeform 6"/>
          <p:cNvSpPr>
            <a:spLocks/>
          </p:cNvSpPr>
          <p:nvPr/>
        </p:nvSpPr>
        <p:spPr bwMode="auto">
          <a:xfrm>
            <a:off x="4176713" y="1870075"/>
            <a:ext cx="835025" cy="352425"/>
          </a:xfrm>
          <a:custGeom>
            <a:avLst/>
            <a:gdLst>
              <a:gd name="T0" fmla="*/ 524 w 526"/>
              <a:gd name="T1" fmla="*/ 101 h 222"/>
              <a:gd name="T2" fmla="*/ 516 w 526"/>
              <a:gd name="T3" fmla="*/ 82 h 222"/>
              <a:gd name="T4" fmla="*/ 500 w 526"/>
              <a:gd name="T5" fmla="*/ 64 h 222"/>
              <a:gd name="T6" fmla="*/ 478 w 526"/>
              <a:gd name="T7" fmla="*/ 47 h 222"/>
              <a:gd name="T8" fmla="*/ 448 w 526"/>
              <a:gd name="T9" fmla="*/ 33 h 222"/>
              <a:gd name="T10" fmla="*/ 413 w 526"/>
              <a:gd name="T11" fmla="*/ 20 h 222"/>
              <a:gd name="T12" fmla="*/ 373 w 526"/>
              <a:gd name="T13" fmla="*/ 10 h 222"/>
              <a:gd name="T14" fmla="*/ 330 w 526"/>
              <a:gd name="T15" fmla="*/ 4 h 222"/>
              <a:gd name="T16" fmla="*/ 285 w 526"/>
              <a:gd name="T17" fmla="*/ 0 h 222"/>
              <a:gd name="T18" fmla="*/ 239 w 526"/>
              <a:gd name="T19" fmla="*/ 0 h 222"/>
              <a:gd name="T20" fmla="*/ 194 w 526"/>
              <a:gd name="T21" fmla="*/ 4 h 222"/>
              <a:gd name="T22" fmla="*/ 152 w 526"/>
              <a:gd name="T23" fmla="*/ 10 h 222"/>
              <a:gd name="T24" fmla="*/ 112 w 526"/>
              <a:gd name="T25" fmla="*/ 20 h 222"/>
              <a:gd name="T26" fmla="*/ 77 w 526"/>
              <a:gd name="T27" fmla="*/ 33 h 222"/>
              <a:gd name="T28" fmla="*/ 47 w 526"/>
              <a:gd name="T29" fmla="*/ 47 h 222"/>
              <a:gd name="T30" fmla="*/ 25 w 526"/>
              <a:gd name="T31" fmla="*/ 64 h 222"/>
              <a:gd name="T32" fmla="*/ 9 w 526"/>
              <a:gd name="T33" fmla="*/ 82 h 222"/>
              <a:gd name="T34" fmla="*/ 1 w 526"/>
              <a:gd name="T35" fmla="*/ 101 h 222"/>
              <a:gd name="T36" fmla="*/ 1 w 526"/>
              <a:gd name="T37" fmla="*/ 120 h 222"/>
              <a:gd name="T38" fmla="*/ 9 w 526"/>
              <a:gd name="T39" fmla="*/ 139 h 222"/>
              <a:gd name="T40" fmla="*/ 25 w 526"/>
              <a:gd name="T41" fmla="*/ 157 h 222"/>
              <a:gd name="T42" fmla="*/ 47 w 526"/>
              <a:gd name="T43" fmla="*/ 174 h 222"/>
              <a:gd name="T44" fmla="*/ 77 w 526"/>
              <a:gd name="T45" fmla="*/ 189 h 222"/>
              <a:gd name="T46" fmla="*/ 112 w 526"/>
              <a:gd name="T47" fmla="*/ 201 h 222"/>
              <a:gd name="T48" fmla="*/ 152 w 526"/>
              <a:gd name="T49" fmla="*/ 211 h 222"/>
              <a:gd name="T50" fmla="*/ 194 w 526"/>
              <a:gd name="T51" fmla="*/ 218 h 222"/>
              <a:gd name="T52" fmla="*/ 239 w 526"/>
              <a:gd name="T53" fmla="*/ 221 h 222"/>
              <a:gd name="T54" fmla="*/ 285 w 526"/>
              <a:gd name="T55" fmla="*/ 221 h 222"/>
              <a:gd name="T56" fmla="*/ 330 w 526"/>
              <a:gd name="T57" fmla="*/ 218 h 222"/>
              <a:gd name="T58" fmla="*/ 373 w 526"/>
              <a:gd name="T59" fmla="*/ 211 h 222"/>
              <a:gd name="T60" fmla="*/ 413 w 526"/>
              <a:gd name="T61" fmla="*/ 201 h 222"/>
              <a:gd name="T62" fmla="*/ 448 w 526"/>
              <a:gd name="T63" fmla="*/ 189 h 222"/>
              <a:gd name="T64" fmla="*/ 478 w 526"/>
              <a:gd name="T65" fmla="*/ 174 h 222"/>
              <a:gd name="T66" fmla="*/ 500 w 526"/>
              <a:gd name="T67" fmla="*/ 157 h 222"/>
              <a:gd name="T68" fmla="*/ 516 w 526"/>
              <a:gd name="T69" fmla="*/ 139 h 222"/>
              <a:gd name="T70" fmla="*/ 524 w 526"/>
              <a:gd name="T71"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525" y="111"/>
                </a:moveTo>
                <a:lnTo>
                  <a:pt x="524" y="101"/>
                </a:lnTo>
                <a:lnTo>
                  <a:pt x="521" y="92"/>
                </a:lnTo>
                <a:lnTo>
                  <a:pt x="516" y="82"/>
                </a:lnTo>
                <a:lnTo>
                  <a:pt x="509" y="73"/>
                </a:lnTo>
                <a:lnTo>
                  <a:pt x="500" y="64"/>
                </a:lnTo>
                <a:lnTo>
                  <a:pt x="489" y="55"/>
                </a:lnTo>
                <a:lnTo>
                  <a:pt x="478" y="47"/>
                </a:lnTo>
                <a:lnTo>
                  <a:pt x="464" y="39"/>
                </a:lnTo>
                <a:lnTo>
                  <a:pt x="448" y="33"/>
                </a:lnTo>
                <a:lnTo>
                  <a:pt x="431" y="26"/>
                </a:lnTo>
                <a:lnTo>
                  <a:pt x="413" y="20"/>
                </a:lnTo>
                <a:lnTo>
                  <a:pt x="393" y="15"/>
                </a:lnTo>
                <a:lnTo>
                  <a:pt x="373" y="10"/>
                </a:lnTo>
                <a:lnTo>
                  <a:pt x="352" y="6"/>
                </a:lnTo>
                <a:lnTo>
                  <a:pt x="330" y="4"/>
                </a:lnTo>
                <a:lnTo>
                  <a:pt x="308" y="2"/>
                </a:lnTo>
                <a:lnTo>
                  <a:pt x="285" y="0"/>
                </a:lnTo>
                <a:lnTo>
                  <a:pt x="262" y="0"/>
                </a:lnTo>
                <a:lnTo>
                  <a:pt x="239" y="0"/>
                </a:lnTo>
                <a:lnTo>
                  <a:pt x="217" y="2"/>
                </a:lnTo>
                <a:lnTo>
                  <a:pt x="194" y="4"/>
                </a:lnTo>
                <a:lnTo>
                  <a:pt x="173" y="6"/>
                </a:lnTo>
                <a:lnTo>
                  <a:pt x="152" y="10"/>
                </a:lnTo>
                <a:lnTo>
                  <a:pt x="131" y="15"/>
                </a:lnTo>
                <a:lnTo>
                  <a:pt x="112" y="20"/>
                </a:lnTo>
                <a:lnTo>
                  <a:pt x="94" y="26"/>
                </a:lnTo>
                <a:lnTo>
                  <a:pt x="77" y="33"/>
                </a:lnTo>
                <a:lnTo>
                  <a:pt x="61" y="39"/>
                </a:lnTo>
                <a:lnTo>
                  <a:pt x="47" y="47"/>
                </a:lnTo>
                <a:lnTo>
                  <a:pt x="35" y="55"/>
                </a:lnTo>
                <a:lnTo>
                  <a:pt x="25" y="64"/>
                </a:lnTo>
                <a:lnTo>
                  <a:pt x="16" y="73"/>
                </a:lnTo>
                <a:lnTo>
                  <a:pt x="9" y="82"/>
                </a:lnTo>
                <a:lnTo>
                  <a:pt x="4" y="92"/>
                </a:lnTo>
                <a:lnTo>
                  <a:pt x="1" y="101"/>
                </a:lnTo>
                <a:lnTo>
                  <a:pt x="0" y="111"/>
                </a:lnTo>
                <a:lnTo>
                  <a:pt x="1" y="120"/>
                </a:lnTo>
                <a:lnTo>
                  <a:pt x="4" y="130"/>
                </a:lnTo>
                <a:lnTo>
                  <a:pt x="9" y="139"/>
                </a:lnTo>
                <a:lnTo>
                  <a:pt x="16" y="148"/>
                </a:lnTo>
                <a:lnTo>
                  <a:pt x="25" y="157"/>
                </a:lnTo>
                <a:lnTo>
                  <a:pt x="35" y="166"/>
                </a:lnTo>
                <a:lnTo>
                  <a:pt x="47" y="174"/>
                </a:lnTo>
                <a:lnTo>
                  <a:pt x="61" y="182"/>
                </a:lnTo>
                <a:lnTo>
                  <a:pt x="77" y="189"/>
                </a:lnTo>
                <a:lnTo>
                  <a:pt x="94" y="196"/>
                </a:lnTo>
                <a:lnTo>
                  <a:pt x="112" y="201"/>
                </a:lnTo>
                <a:lnTo>
                  <a:pt x="131" y="206"/>
                </a:lnTo>
                <a:lnTo>
                  <a:pt x="152" y="211"/>
                </a:lnTo>
                <a:lnTo>
                  <a:pt x="173" y="215"/>
                </a:lnTo>
                <a:lnTo>
                  <a:pt x="194" y="218"/>
                </a:lnTo>
                <a:lnTo>
                  <a:pt x="217" y="220"/>
                </a:lnTo>
                <a:lnTo>
                  <a:pt x="239" y="221"/>
                </a:lnTo>
                <a:lnTo>
                  <a:pt x="262" y="221"/>
                </a:lnTo>
                <a:lnTo>
                  <a:pt x="285" y="221"/>
                </a:lnTo>
                <a:lnTo>
                  <a:pt x="308" y="220"/>
                </a:lnTo>
                <a:lnTo>
                  <a:pt x="330" y="218"/>
                </a:lnTo>
                <a:lnTo>
                  <a:pt x="352" y="215"/>
                </a:lnTo>
                <a:lnTo>
                  <a:pt x="373" y="211"/>
                </a:lnTo>
                <a:lnTo>
                  <a:pt x="393" y="206"/>
                </a:lnTo>
                <a:lnTo>
                  <a:pt x="413" y="201"/>
                </a:lnTo>
                <a:lnTo>
                  <a:pt x="431" y="196"/>
                </a:lnTo>
                <a:lnTo>
                  <a:pt x="448" y="189"/>
                </a:lnTo>
                <a:lnTo>
                  <a:pt x="464" y="182"/>
                </a:lnTo>
                <a:lnTo>
                  <a:pt x="478" y="174"/>
                </a:lnTo>
                <a:lnTo>
                  <a:pt x="489" y="166"/>
                </a:lnTo>
                <a:lnTo>
                  <a:pt x="500" y="157"/>
                </a:lnTo>
                <a:lnTo>
                  <a:pt x="509" y="148"/>
                </a:lnTo>
                <a:lnTo>
                  <a:pt x="516" y="139"/>
                </a:lnTo>
                <a:lnTo>
                  <a:pt x="521" y="130"/>
                </a:lnTo>
                <a:lnTo>
                  <a:pt x="524" y="120"/>
                </a:lnTo>
                <a:lnTo>
                  <a:pt x="525"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7"/>
          <p:cNvSpPr>
            <a:spLocks/>
          </p:cNvSpPr>
          <p:nvPr/>
        </p:nvSpPr>
        <p:spPr bwMode="auto">
          <a:xfrm>
            <a:off x="6759575" y="2138363"/>
            <a:ext cx="835025" cy="354012"/>
          </a:xfrm>
          <a:custGeom>
            <a:avLst/>
            <a:gdLst>
              <a:gd name="T0" fmla="*/ 524 w 526"/>
              <a:gd name="T1" fmla="*/ 102 h 223"/>
              <a:gd name="T2" fmla="*/ 516 w 526"/>
              <a:gd name="T3" fmla="*/ 83 h 223"/>
              <a:gd name="T4" fmla="*/ 501 w 526"/>
              <a:gd name="T5" fmla="*/ 64 h 223"/>
              <a:gd name="T6" fmla="*/ 477 w 526"/>
              <a:gd name="T7" fmla="*/ 48 h 223"/>
              <a:gd name="T8" fmla="*/ 448 w 526"/>
              <a:gd name="T9" fmla="*/ 33 h 223"/>
              <a:gd name="T10" fmla="*/ 413 w 526"/>
              <a:gd name="T11" fmla="*/ 20 h 223"/>
              <a:gd name="T12" fmla="*/ 374 w 526"/>
              <a:gd name="T13" fmla="*/ 11 h 223"/>
              <a:gd name="T14" fmla="*/ 331 w 526"/>
              <a:gd name="T15" fmla="*/ 4 h 223"/>
              <a:gd name="T16" fmla="*/ 285 w 526"/>
              <a:gd name="T17" fmla="*/ 0 h 223"/>
              <a:gd name="T18" fmla="*/ 240 w 526"/>
              <a:gd name="T19" fmla="*/ 0 h 223"/>
              <a:gd name="T20" fmla="*/ 195 w 526"/>
              <a:gd name="T21" fmla="*/ 4 h 223"/>
              <a:gd name="T22" fmla="*/ 151 w 526"/>
              <a:gd name="T23" fmla="*/ 11 h 223"/>
              <a:gd name="T24" fmla="*/ 112 w 526"/>
              <a:gd name="T25" fmla="*/ 20 h 223"/>
              <a:gd name="T26" fmla="*/ 77 w 526"/>
              <a:gd name="T27" fmla="*/ 33 h 223"/>
              <a:gd name="T28" fmla="*/ 48 w 526"/>
              <a:gd name="T29" fmla="*/ 48 h 223"/>
              <a:gd name="T30" fmla="*/ 25 w 526"/>
              <a:gd name="T31" fmla="*/ 64 h 223"/>
              <a:gd name="T32" fmla="*/ 9 w 526"/>
              <a:gd name="T33" fmla="*/ 83 h 223"/>
              <a:gd name="T34" fmla="*/ 1 w 526"/>
              <a:gd name="T35" fmla="*/ 102 h 223"/>
              <a:gd name="T36" fmla="*/ 1 w 526"/>
              <a:gd name="T37" fmla="*/ 121 h 223"/>
              <a:gd name="T38" fmla="*/ 9 w 526"/>
              <a:gd name="T39" fmla="*/ 139 h 223"/>
              <a:gd name="T40" fmla="*/ 25 w 526"/>
              <a:gd name="T41" fmla="*/ 158 h 223"/>
              <a:gd name="T42" fmla="*/ 48 w 526"/>
              <a:gd name="T43" fmla="*/ 174 h 223"/>
              <a:gd name="T44" fmla="*/ 77 w 526"/>
              <a:gd name="T45" fmla="*/ 189 h 223"/>
              <a:gd name="T46" fmla="*/ 112 w 526"/>
              <a:gd name="T47" fmla="*/ 202 h 223"/>
              <a:gd name="T48" fmla="*/ 151 w 526"/>
              <a:gd name="T49" fmla="*/ 211 h 223"/>
              <a:gd name="T50" fmla="*/ 195 w 526"/>
              <a:gd name="T51" fmla="*/ 218 h 223"/>
              <a:gd name="T52" fmla="*/ 240 w 526"/>
              <a:gd name="T53" fmla="*/ 222 h 223"/>
              <a:gd name="T54" fmla="*/ 285 w 526"/>
              <a:gd name="T55" fmla="*/ 222 h 223"/>
              <a:gd name="T56" fmla="*/ 331 w 526"/>
              <a:gd name="T57" fmla="*/ 218 h 223"/>
              <a:gd name="T58" fmla="*/ 374 w 526"/>
              <a:gd name="T59" fmla="*/ 211 h 223"/>
              <a:gd name="T60" fmla="*/ 413 w 526"/>
              <a:gd name="T61" fmla="*/ 202 h 223"/>
              <a:gd name="T62" fmla="*/ 448 w 526"/>
              <a:gd name="T63" fmla="*/ 189 h 223"/>
              <a:gd name="T64" fmla="*/ 477 w 526"/>
              <a:gd name="T65" fmla="*/ 174 h 223"/>
              <a:gd name="T66" fmla="*/ 501 w 526"/>
              <a:gd name="T67" fmla="*/ 158 h 223"/>
              <a:gd name="T68" fmla="*/ 516 w 526"/>
              <a:gd name="T69" fmla="*/ 139 h 223"/>
              <a:gd name="T70" fmla="*/ 524 w 526"/>
              <a:gd name="T7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525" y="111"/>
                </a:moveTo>
                <a:lnTo>
                  <a:pt x="524" y="102"/>
                </a:lnTo>
                <a:lnTo>
                  <a:pt x="521" y="92"/>
                </a:lnTo>
                <a:lnTo>
                  <a:pt x="516" y="83"/>
                </a:lnTo>
                <a:lnTo>
                  <a:pt x="509" y="73"/>
                </a:lnTo>
                <a:lnTo>
                  <a:pt x="501" y="64"/>
                </a:lnTo>
                <a:lnTo>
                  <a:pt x="490" y="55"/>
                </a:lnTo>
                <a:lnTo>
                  <a:pt x="477" y="48"/>
                </a:lnTo>
                <a:lnTo>
                  <a:pt x="464" y="40"/>
                </a:lnTo>
                <a:lnTo>
                  <a:pt x="448" y="33"/>
                </a:lnTo>
                <a:lnTo>
                  <a:pt x="432" y="26"/>
                </a:lnTo>
                <a:lnTo>
                  <a:pt x="413" y="20"/>
                </a:lnTo>
                <a:lnTo>
                  <a:pt x="394" y="15"/>
                </a:lnTo>
                <a:lnTo>
                  <a:pt x="374" y="11"/>
                </a:lnTo>
                <a:lnTo>
                  <a:pt x="352" y="7"/>
                </a:lnTo>
                <a:lnTo>
                  <a:pt x="331" y="4"/>
                </a:lnTo>
                <a:lnTo>
                  <a:pt x="308" y="2"/>
                </a:lnTo>
                <a:lnTo>
                  <a:pt x="285" y="0"/>
                </a:lnTo>
                <a:lnTo>
                  <a:pt x="263" y="0"/>
                </a:lnTo>
                <a:lnTo>
                  <a:pt x="240" y="0"/>
                </a:lnTo>
                <a:lnTo>
                  <a:pt x="217" y="2"/>
                </a:lnTo>
                <a:lnTo>
                  <a:pt x="195" y="4"/>
                </a:lnTo>
                <a:lnTo>
                  <a:pt x="173" y="7"/>
                </a:lnTo>
                <a:lnTo>
                  <a:pt x="151" y="11"/>
                </a:lnTo>
                <a:lnTo>
                  <a:pt x="131" y="15"/>
                </a:lnTo>
                <a:lnTo>
                  <a:pt x="112" y="20"/>
                </a:lnTo>
                <a:lnTo>
                  <a:pt x="94" y="26"/>
                </a:lnTo>
                <a:lnTo>
                  <a:pt x="77" y="33"/>
                </a:lnTo>
                <a:lnTo>
                  <a:pt x="62" y="40"/>
                </a:lnTo>
                <a:lnTo>
                  <a:pt x="48" y="48"/>
                </a:lnTo>
                <a:lnTo>
                  <a:pt x="35" y="55"/>
                </a:lnTo>
                <a:lnTo>
                  <a:pt x="25" y="64"/>
                </a:lnTo>
                <a:lnTo>
                  <a:pt x="16" y="73"/>
                </a:lnTo>
                <a:lnTo>
                  <a:pt x="9" y="83"/>
                </a:lnTo>
                <a:lnTo>
                  <a:pt x="4" y="92"/>
                </a:lnTo>
                <a:lnTo>
                  <a:pt x="1" y="102"/>
                </a:lnTo>
                <a:lnTo>
                  <a:pt x="0" y="111"/>
                </a:lnTo>
                <a:lnTo>
                  <a:pt x="1" y="121"/>
                </a:lnTo>
                <a:lnTo>
                  <a:pt x="4" y="130"/>
                </a:lnTo>
                <a:lnTo>
                  <a:pt x="9" y="139"/>
                </a:lnTo>
                <a:lnTo>
                  <a:pt x="16" y="149"/>
                </a:lnTo>
                <a:lnTo>
                  <a:pt x="25" y="158"/>
                </a:lnTo>
                <a:lnTo>
                  <a:pt x="35" y="166"/>
                </a:lnTo>
                <a:lnTo>
                  <a:pt x="48" y="174"/>
                </a:lnTo>
                <a:lnTo>
                  <a:pt x="62" y="182"/>
                </a:lnTo>
                <a:lnTo>
                  <a:pt x="77" y="189"/>
                </a:lnTo>
                <a:lnTo>
                  <a:pt x="94" y="196"/>
                </a:lnTo>
                <a:lnTo>
                  <a:pt x="112" y="202"/>
                </a:lnTo>
                <a:lnTo>
                  <a:pt x="131" y="207"/>
                </a:lnTo>
                <a:lnTo>
                  <a:pt x="151" y="211"/>
                </a:lnTo>
                <a:lnTo>
                  <a:pt x="173" y="215"/>
                </a:lnTo>
                <a:lnTo>
                  <a:pt x="195" y="218"/>
                </a:lnTo>
                <a:lnTo>
                  <a:pt x="217" y="220"/>
                </a:lnTo>
                <a:lnTo>
                  <a:pt x="240" y="222"/>
                </a:lnTo>
                <a:lnTo>
                  <a:pt x="263" y="222"/>
                </a:lnTo>
                <a:lnTo>
                  <a:pt x="285" y="222"/>
                </a:lnTo>
                <a:lnTo>
                  <a:pt x="308" y="220"/>
                </a:lnTo>
                <a:lnTo>
                  <a:pt x="331" y="218"/>
                </a:lnTo>
                <a:lnTo>
                  <a:pt x="352" y="215"/>
                </a:lnTo>
                <a:lnTo>
                  <a:pt x="374" y="211"/>
                </a:lnTo>
                <a:lnTo>
                  <a:pt x="394" y="207"/>
                </a:lnTo>
                <a:lnTo>
                  <a:pt x="413" y="202"/>
                </a:lnTo>
                <a:lnTo>
                  <a:pt x="432" y="196"/>
                </a:lnTo>
                <a:lnTo>
                  <a:pt x="448" y="189"/>
                </a:lnTo>
                <a:lnTo>
                  <a:pt x="464" y="182"/>
                </a:lnTo>
                <a:lnTo>
                  <a:pt x="477" y="174"/>
                </a:lnTo>
                <a:lnTo>
                  <a:pt x="490" y="166"/>
                </a:lnTo>
                <a:lnTo>
                  <a:pt x="501" y="158"/>
                </a:lnTo>
                <a:lnTo>
                  <a:pt x="509" y="149"/>
                </a:lnTo>
                <a:lnTo>
                  <a:pt x="516" y="139"/>
                </a:lnTo>
                <a:lnTo>
                  <a:pt x="521" y="130"/>
                </a:lnTo>
                <a:lnTo>
                  <a:pt x="524" y="121"/>
                </a:lnTo>
                <a:lnTo>
                  <a:pt x="525"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8"/>
          <p:cNvSpPr>
            <a:spLocks/>
          </p:cNvSpPr>
          <p:nvPr/>
        </p:nvSpPr>
        <p:spPr bwMode="auto">
          <a:xfrm>
            <a:off x="8291513" y="2138363"/>
            <a:ext cx="835025" cy="354012"/>
          </a:xfrm>
          <a:custGeom>
            <a:avLst/>
            <a:gdLst>
              <a:gd name="T0" fmla="*/ 1 w 526"/>
              <a:gd name="T1" fmla="*/ 121 h 223"/>
              <a:gd name="T2" fmla="*/ 8 w 526"/>
              <a:gd name="T3" fmla="*/ 139 h 223"/>
              <a:gd name="T4" fmla="*/ 24 w 526"/>
              <a:gd name="T5" fmla="*/ 158 h 223"/>
              <a:gd name="T6" fmla="*/ 47 w 526"/>
              <a:gd name="T7" fmla="*/ 174 h 223"/>
              <a:gd name="T8" fmla="*/ 77 w 526"/>
              <a:gd name="T9" fmla="*/ 189 h 223"/>
              <a:gd name="T10" fmla="*/ 112 w 526"/>
              <a:gd name="T11" fmla="*/ 202 h 223"/>
              <a:gd name="T12" fmla="*/ 151 w 526"/>
              <a:gd name="T13" fmla="*/ 211 h 223"/>
              <a:gd name="T14" fmla="*/ 194 w 526"/>
              <a:gd name="T15" fmla="*/ 218 h 223"/>
              <a:gd name="T16" fmla="*/ 239 w 526"/>
              <a:gd name="T17" fmla="*/ 222 h 223"/>
              <a:gd name="T18" fmla="*/ 285 w 526"/>
              <a:gd name="T19" fmla="*/ 222 h 223"/>
              <a:gd name="T20" fmla="*/ 330 w 526"/>
              <a:gd name="T21" fmla="*/ 218 h 223"/>
              <a:gd name="T22" fmla="*/ 373 w 526"/>
              <a:gd name="T23" fmla="*/ 211 h 223"/>
              <a:gd name="T24" fmla="*/ 412 w 526"/>
              <a:gd name="T25" fmla="*/ 202 h 223"/>
              <a:gd name="T26" fmla="*/ 448 w 526"/>
              <a:gd name="T27" fmla="*/ 189 h 223"/>
              <a:gd name="T28" fmla="*/ 477 w 526"/>
              <a:gd name="T29" fmla="*/ 174 h 223"/>
              <a:gd name="T30" fmla="*/ 500 w 526"/>
              <a:gd name="T31" fmla="*/ 157 h 223"/>
              <a:gd name="T32" fmla="*/ 516 w 526"/>
              <a:gd name="T33" fmla="*/ 139 h 223"/>
              <a:gd name="T34" fmla="*/ 524 w 526"/>
              <a:gd name="T35" fmla="*/ 121 h 223"/>
              <a:gd name="T36" fmla="*/ 524 w 526"/>
              <a:gd name="T37" fmla="*/ 101 h 223"/>
              <a:gd name="T38" fmla="*/ 516 w 526"/>
              <a:gd name="T39" fmla="*/ 82 h 223"/>
              <a:gd name="T40" fmla="*/ 500 w 526"/>
              <a:gd name="T41" fmla="*/ 64 h 223"/>
              <a:gd name="T42" fmla="*/ 477 w 526"/>
              <a:gd name="T43" fmla="*/ 47 h 223"/>
              <a:gd name="T44" fmla="*/ 448 w 526"/>
              <a:gd name="T45" fmla="*/ 33 h 223"/>
              <a:gd name="T46" fmla="*/ 412 w 526"/>
              <a:gd name="T47" fmla="*/ 20 h 223"/>
              <a:gd name="T48" fmla="*/ 373 w 526"/>
              <a:gd name="T49" fmla="*/ 11 h 223"/>
              <a:gd name="T50" fmla="*/ 330 w 526"/>
              <a:gd name="T51" fmla="*/ 4 h 223"/>
              <a:gd name="T52" fmla="*/ 285 w 526"/>
              <a:gd name="T53" fmla="*/ 0 h 223"/>
              <a:gd name="T54" fmla="*/ 239 w 526"/>
              <a:gd name="T55" fmla="*/ 0 h 223"/>
              <a:gd name="T56" fmla="*/ 194 w 526"/>
              <a:gd name="T57" fmla="*/ 4 h 223"/>
              <a:gd name="T58" fmla="*/ 151 w 526"/>
              <a:gd name="T59" fmla="*/ 11 h 223"/>
              <a:gd name="T60" fmla="*/ 112 w 526"/>
              <a:gd name="T61" fmla="*/ 20 h 223"/>
              <a:gd name="T62" fmla="*/ 77 w 526"/>
              <a:gd name="T63" fmla="*/ 33 h 223"/>
              <a:gd name="T64" fmla="*/ 47 w 526"/>
              <a:gd name="T65" fmla="*/ 48 h 223"/>
              <a:gd name="T66" fmla="*/ 24 w 526"/>
              <a:gd name="T67" fmla="*/ 64 h 223"/>
              <a:gd name="T68" fmla="*/ 8 w 526"/>
              <a:gd name="T69" fmla="*/ 83 h 223"/>
              <a:gd name="T70" fmla="*/ 1 w 526"/>
              <a:gd name="T71" fmla="*/ 10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0" y="111"/>
                </a:moveTo>
                <a:lnTo>
                  <a:pt x="1" y="121"/>
                </a:lnTo>
                <a:lnTo>
                  <a:pt x="4" y="130"/>
                </a:lnTo>
                <a:lnTo>
                  <a:pt x="8" y="139"/>
                </a:lnTo>
                <a:lnTo>
                  <a:pt x="16" y="149"/>
                </a:lnTo>
                <a:lnTo>
                  <a:pt x="24" y="158"/>
                </a:lnTo>
                <a:lnTo>
                  <a:pt x="35" y="167"/>
                </a:lnTo>
                <a:lnTo>
                  <a:pt x="47" y="174"/>
                </a:lnTo>
                <a:lnTo>
                  <a:pt x="61" y="182"/>
                </a:lnTo>
                <a:lnTo>
                  <a:pt x="77" y="189"/>
                </a:lnTo>
                <a:lnTo>
                  <a:pt x="94" y="196"/>
                </a:lnTo>
                <a:lnTo>
                  <a:pt x="112" y="202"/>
                </a:lnTo>
                <a:lnTo>
                  <a:pt x="131" y="207"/>
                </a:lnTo>
                <a:lnTo>
                  <a:pt x="151" y="211"/>
                </a:lnTo>
                <a:lnTo>
                  <a:pt x="172" y="215"/>
                </a:lnTo>
                <a:lnTo>
                  <a:pt x="194" y="218"/>
                </a:lnTo>
                <a:lnTo>
                  <a:pt x="217" y="220"/>
                </a:lnTo>
                <a:lnTo>
                  <a:pt x="239" y="222"/>
                </a:lnTo>
                <a:lnTo>
                  <a:pt x="262" y="222"/>
                </a:lnTo>
                <a:lnTo>
                  <a:pt x="285" y="222"/>
                </a:lnTo>
                <a:lnTo>
                  <a:pt x="308" y="220"/>
                </a:lnTo>
                <a:lnTo>
                  <a:pt x="330" y="218"/>
                </a:lnTo>
                <a:lnTo>
                  <a:pt x="352" y="215"/>
                </a:lnTo>
                <a:lnTo>
                  <a:pt x="373" y="211"/>
                </a:lnTo>
                <a:lnTo>
                  <a:pt x="393" y="207"/>
                </a:lnTo>
                <a:lnTo>
                  <a:pt x="412" y="202"/>
                </a:lnTo>
                <a:lnTo>
                  <a:pt x="431" y="196"/>
                </a:lnTo>
                <a:lnTo>
                  <a:pt x="448" y="189"/>
                </a:lnTo>
                <a:lnTo>
                  <a:pt x="463" y="182"/>
                </a:lnTo>
                <a:lnTo>
                  <a:pt x="477" y="174"/>
                </a:lnTo>
                <a:lnTo>
                  <a:pt x="489" y="166"/>
                </a:lnTo>
                <a:lnTo>
                  <a:pt x="500" y="157"/>
                </a:lnTo>
                <a:lnTo>
                  <a:pt x="509" y="149"/>
                </a:lnTo>
                <a:lnTo>
                  <a:pt x="516" y="139"/>
                </a:lnTo>
                <a:lnTo>
                  <a:pt x="520" y="130"/>
                </a:lnTo>
                <a:lnTo>
                  <a:pt x="524" y="121"/>
                </a:lnTo>
                <a:lnTo>
                  <a:pt x="525" y="111"/>
                </a:lnTo>
                <a:lnTo>
                  <a:pt x="524" y="101"/>
                </a:lnTo>
                <a:lnTo>
                  <a:pt x="520" y="92"/>
                </a:lnTo>
                <a:lnTo>
                  <a:pt x="516" y="82"/>
                </a:lnTo>
                <a:lnTo>
                  <a:pt x="509" y="73"/>
                </a:lnTo>
                <a:lnTo>
                  <a:pt x="500" y="64"/>
                </a:lnTo>
                <a:lnTo>
                  <a:pt x="489" y="55"/>
                </a:lnTo>
                <a:lnTo>
                  <a:pt x="477" y="47"/>
                </a:lnTo>
                <a:lnTo>
                  <a:pt x="463" y="40"/>
                </a:lnTo>
                <a:lnTo>
                  <a:pt x="448" y="33"/>
                </a:lnTo>
                <a:lnTo>
                  <a:pt x="431" y="26"/>
                </a:lnTo>
                <a:lnTo>
                  <a:pt x="412" y="20"/>
                </a:lnTo>
                <a:lnTo>
                  <a:pt x="393" y="15"/>
                </a:lnTo>
                <a:lnTo>
                  <a:pt x="373" y="11"/>
                </a:lnTo>
                <a:lnTo>
                  <a:pt x="352" y="7"/>
                </a:lnTo>
                <a:lnTo>
                  <a:pt x="330" y="4"/>
                </a:lnTo>
                <a:lnTo>
                  <a:pt x="308" y="2"/>
                </a:lnTo>
                <a:lnTo>
                  <a:pt x="285" y="0"/>
                </a:lnTo>
                <a:lnTo>
                  <a:pt x="262" y="0"/>
                </a:lnTo>
                <a:lnTo>
                  <a:pt x="239" y="0"/>
                </a:lnTo>
                <a:lnTo>
                  <a:pt x="217" y="2"/>
                </a:lnTo>
                <a:lnTo>
                  <a:pt x="194" y="4"/>
                </a:lnTo>
                <a:lnTo>
                  <a:pt x="172" y="7"/>
                </a:lnTo>
                <a:lnTo>
                  <a:pt x="151" y="11"/>
                </a:lnTo>
                <a:lnTo>
                  <a:pt x="131" y="15"/>
                </a:lnTo>
                <a:lnTo>
                  <a:pt x="112" y="20"/>
                </a:lnTo>
                <a:lnTo>
                  <a:pt x="93" y="26"/>
                </a:lnTo>
                <a:lnTo>
                  <a:pt x="77" y="33"/>
                </a:lnTo>
                <a:lnTo>
                  <a:pt x="61" y="40"/>
                </a:lnTo>
                <a:lnTo>
                  <a:pt x="47" y="48"/>
                </a:lnTo>
                <a:lnTo>
                  <a:pt x="35" y="56"/>
                </a:lnTo>
                <a:lnTo>
                  <a:pt x="24" y="64"/>
                </a:lnTo>
                <a:lnTo>
                  <a:pt x="16" y="73"/>
                </a:lnTo>
                <a:lnTo>
                  <a:pt x="8" y="83"/>
                </a:lnTo>
                <a:lnTo>
                  <a:pt x="4" y="92"/>
                </a:lnTo>
                <a:lnTo>
                  <a:pt x="1" y="102"/>
                </a:lnTo>
                <a:lnTo>
                  <a:pt x="0"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9"/>
          <p:cNvSpPr>
            <a:spLocks/>
          </p:cNvSpPr>
          <p:nvPr/>
        </p:nvSpPr>
        <p:spPr bwMode="auto">
          <a:xfrm>
            <a:off x="3425825" y="2128838"/>
            <a:ext cx="835025" cy="352425"/>
          </a:xfrm>
          <a:custGeom>
            <a:avLst/>
            <a:gdLst>
              <a:gd name="T0" fmla="*/ 524 w 526"/>
              <a:gd name="T1" fmla="*/ 101 h 222"/>
              <a:gd name="T2" fmla="*/ 517 w 526"/>
              <a:gd name="T3" fmla="*/ 82 h 222"/>
              <a:gd name="T4" fmla="*/ 501 w 526"/>
              <a:gd name="T5" fmla="*/ 63 h 222"/>
              <a:gd name="T6" fmla="*/ 478 w 526"/>
              <a:gd name="T7" fmla="*/ 47 h 222"/>
              <a:gd name="T8" fmla="*/ 448 w 526"/>
              <a:gd name="T9" fmla="*/ 32 h 222"/>
              <a:gd name="T10" fmla="*/ 413 w 526"/>
              <a:gd name="T11" fmla="*/ 20 h 222"/>
              <a:gd name="T12" fmla="*/ 374 w 526"/>
              <a:gd name="T13" fmla="*/ 10 h 222"/>
              <a:gd name="T14" fmla="*/ 331 w 526"/>
              <a:gd name="T15" fmla="*/ 3 h 222"/>
              <a:gd name="T16" fmla="*/ 286 w 526"/>
              <a:gd name="T17" fmla="*/ 0 h 222"/>
              <a:gd name="T18" fmla="*/ 240 w 526"/>
              <a:gd name="T19" fmla="*/ 0 h 222"/>
              <a:gd name="T20" fmla="*/ 195 w 526"/>
              <a:gd name="T21" fmla="*/ 3 h 222"/>
              <a:gd name="T22" fmla="*/ 152 w 526"/>
              <a:gd name="T23" fmla="*/ 10 h 222"/>
              <a:gd name="T24" fmla="*/ 113 w 526"/>
              <a:gd name="T25" fmla="*/ 20 h 222"/>
              <a:gd name="T26" fmla="*/ 77 w 526"/>
              <a:gd name="T27" fmla="*/ 32 h 222"/>
              <a:gd name="T28" fmla="*/ 48 w 526"/>
              <a:gd name="T29" fmla="*/ 47 h 222"/>
              <a:gd name="T30" fmla="*/ 25 w 526"/>
              <a:gd name="T31" fmla="*/ 63 h 222"/>
              <a:gd name="T32" fmla="*/ 9 w 526"/>
              <a:gd name="T33" fmla="*/ 82 h 222"/>
              <a:gd name="T34" fmla="*/ 2 w 526"/>
              <a:gd name="T35" fmla="*/ 101 h 222"/>
              <a:gd name="T36" fmla="*/ 2 w 526"/>
              <a:gd name="T37" fmla="*/ 120 h 222"/>
              <a:gd name="T38" fmla="*/ 9 w 526"/>
              <a:gd name="T39" fmla="*/ 139 h 222"/>
              <a:gd name="T40" fmla="*/ 25 w 526"/>
              <a:gd name="T41" fmla="*/ 157 h 222"/>
              <a:gd name="T42" fmla="*/ 48 w 526"/>
              <a:gd name="T43" fmla="*/ 174 h 222"/>
              <a:gd name="T44" fmla="*/ 77 w 526"/>
              <a:gd name="T45" fmla="*/ 189 h 222"/>
              <a:gd name="T46" fmla="*/ 113 w 526"/>
              <a:gd name="T47" fmla="*/ 201 h 222"/>
              <a:gd name="T48" fmla="*/ 152 w 526"/>
              <a:gd name="T49" fmla="*/ 211 h 222"/>
              <a:gd name="T50" fmla="*/ 195 w 526"/>
              <a:gd name="T51" fmla="*/ 217 h 222"/>
              <a:gd name="T52" fmla="*/ 240 w 526"/>
              <a:gd name="T53" fmla="*/ 221 h 222"/>
              <a:gd name="T54" fmla="*/ 286 w 526"/>
              <a:gd name="T55" fmla="*/ 221 h 222"/>
              <a:gd name="T56" fmla="*/ 331 w 526"/>
              <a:gd name="T57" fmla="*/ 217 h 222"/>
              <a:gd name="T58" fmla="*/ 374 w 526"/>
              <a:gd name="T59" fmla="*/ 211 h 222"/>
              <a:gd name="T60" fmla="*/ 413 w 526"/>
              <a:gd name="T61" fmla="*/ 201 h 222"/>
              <a:gd name="T62" fmla="*/ 448 w 526"/>
              <a:gd name="T63" fmla="*/ 189 h 222"/>
              <a:gd name="T64" fmla="*/ 478 w 526"/>
              <a:gd name="T65" fmla="*/ 174 h 222"/>
              <a:gd name="T66" fmla="*/ 501 w 526"/>
              <a:gd name="T67" fmla="*/ 157 h 222"/>
              <a:gd name="T68" fmla="*/ 517 w 526"/>
              <a:gd name="T69" fmla="*/ 139 h 222"/>
              <a:gd name="T70" fmla="*/ 524 w 526"/>
              <a:gd name="T71"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525" y="111"/>
                </a:moveTo>
                <a:lnTo>
                  <a:pt x="524" y="101"/>
                </a:lnTo>
                <a:lnTo>
                  <a:pt x="521" y="91"/>
                </a:lnTo>
                <a:lnTo>
                  <a:pt x="517" y="82"/>
                </a:lnTo>
                <a:lnTo>
                  <a:pt x="509" y="73"/>
                </a:lnTo>
                <a:lnTo>
                  <a:pt x="501" y="63"/>
                </a:lnTo>
                <a:lnTo>
                  <a:pt x="490" y="55"/>
                </a:lnTo>
                <a:lnTo>
                  <a:pt x="478" y="47"/>
                </a:lnTo>
                <a:lnTo>
                  <a:pt x="464" y="39"/>
                </a:lnTo>
                <a:lnTo>
                  <a:pt x="448" y="32"/>
                </a:lnTo>
                <a:lnTo>
                  <a:pt x="432" y="25"/>
                </a:lnTo>
                <a:lnTo>
                  <a:pt x="413" y="20"/>
                </a:lnTo>
                <a:lnTo>
                  <a:pt x="394" y="15"/>
                </a:lnTo>
                <a:lnTo>
                  <a:pt x="374" y="10"/>
                </a:lnTo>
                <a:lnTo>
                  <a:pt x="353" y="6"/>
                </a:lnTo>
                <a:lnTo>
                  <a:pt x="331" y="3"/>
                </a:lnTo>
                <a:lnTo>
                  <a:pt x="308" y="1"/>
                </a:lnTo>
                <a:lnTo>
                  <a:pt x="286" y="0"/>
                </a:lnTo>
                <a:lnTo>
                  <a:pt x="263" y="0"/>
                </a:lnTo>
                <a:lnTo>
                  <a:pt x="240" y="0"/>
                </a:lnTo>
                <a:lnTo>
                  <a:pt x="217" y="1"/>
                </a:lnTo>
                <a:lnTo>
                  <a:pt x="195" y="3"/>
                </a:lnTo>
                <a:lnTo>
                  <a:pt x="173" y="6"/>
                </a:lnTo>
                <a:lnTo>
                  <a:pt x="152" y="10"/>
                </a:lnTo>
                <a:lnTo>
                  <a:pt x="132" y="15"/>
                </a:lnTo>
                <a:lnTo>
                  <a:pt x="113" y="20"/>
                </a:lnTo>
                <a:lnTo>
                  <a:pt x="95" y="25"/>
                </a:lnTo>
                <a:lnTo>
                  <a:pt x="77" y="32"/>
                </a:lnTo>
                <a:lnTo>
                  <a:pt x="62" y="39"/>
                </a:lnTo>
                <a:lnTo>
                  <a:pt x="48" y="47"/>
                </a:lnTo>
                <a:lnTo>
                  <a:pt x="36" y="55"/>
                </a:lnTo>
                <a:lnTo>
                  <a:pt x="25" y="63"/>
                </a:lnTo>
                <a:lnTo>
                  <a:pt x="17" y="73"/>
                </a:lnTo>
                <a:lnTo>
                  <a:pt x="9" y="82"/>
                </a:lnTo>
                <a:lnTo>
                  <a:pt x="5" y="91"/>
                </a:lnTo>
                <a:lnTo>
                  <a:pt x="2" y="101"/>
                </a:lnTo>
                <a:lnTo>
                  <a:pt x="0" y="111"/>
                </a:lnTo>
                <a:lnTo>
                  <a:pt x="2" y="120"/>
                </a:lnTo>
                <a:lnTo>
                  <a:pt x="5" y="130"/>
                </a:lnTo>
                <a:lnTo>
                  <a:pt x="9" y="139"/>
                </a:lnTo>
                <a:lnTo>
                  <a:pt x="17" y="149"/>
                </a:lnTo>
                <a:lnTo>
                  <a:pt x="25" y="157"/>
                </a:lnTo>
                <a:lnTo>
                  <a:pt x="36" y="166"/>
                </a:lnTo>
                <a:lnTo>
                  <a:pt x="48" y="174"/>
                </a:lnTo>
                <a:lnTo>
                  <a:pt x="62" y="181"/>
                </a:lnTo>
                <a:lnTo>
                  <a:pt x="77" y="189"/>
                </a:lnTo>
                <a:lnTo>
                  <a:pt x="95" y="195"/>
                </a:lnTo>
                <a:lnTo>
                  <a:pt x="113" y="201"/>
                </a:lnTo>
                <a:lnTo>
                  <a:pt x="132" y="207"/>
                </a:lnTo>
                <a:lnTo>
                  <a:pt x="152" y="211"/>
                </a:lnTo>
                <a:lnTo>
                  <a:pt x="173" y="215"/>
                </a:lnTo>
                <a:lnTo>
                  <a:pt x="195" y="217"/>
                </a:lnTo>
                <a:lnTo>
                  <a:pt x="217" y="219"/>
                </a:lnTo>
                <a:lnTo>
                  <a:pt x="240" y="221"/>
                </a:lnTo>
                <a:lnTo>
                  <a:pt x="263" y="221"/>
                </a:lnTo>
                <a:lnTo>
                  <a:pt x="286" y="221"/>
                </a:lnTo>
                <a:lnTo>
                  <a:pt x="308" y="219"/>
                </a:lnTo>
                <a:lnTo>
                  <a:pt x="331" y="217"/>
                </a:lnTo>
                <a:lnTo>
                  <a:pt x="353" y="215"/>
                </a:lnTo>
                <a:lnTo>
                  <a:pt x="374" y="211"/>
                </a:lnTo>
                <a:lnTo>
                  <a:pt x="394" y="207"/>
                </a:lnTo>
                <a:lnTo>
                  <a:pt x="413" y="201"/>
                </a:lnTo>
                <a:lnTo>
                  <a:pt x="432" y="195"/>
                </a:lnTo>
                <a:lnTo>
                  <a:pt x="448" y="189"/>
                </a:lnTo>
                <a:lnTo>
                  <a:pt x="464" y="181"/>
                </a:lnTo>
                <a:lnTo>
                  <a:pt x="478" y="174"/>
                </a:lnTo>
                <a:lnTo>
                  <a:pt x="490" y="166"/>
                </a:lnTo>
                <a:lnTo>
                  <a:pt x="501" y="157"/>
                </a:lnTo>
                <a:lnTo>
                  <a:pt x="509" y="149"/>
                </a:lnTo>
                <a:lnTo>
                  <a:pt x="517" y="139"/>
                </a:lnTo>
                <a:lnTo>
                  <a:pt x="521" y="130"/>
                </a:lnTo>
                <a:lnTo>
                  <a:pt x="524" y="120"/>
                </a:lnTo>
                <a:lnTo>
                  <a:pt x="525"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10"/>
          <p:cNvSpPr>
            <a:spLocks/>
          </p:cNvSpPr>
          <p:nvPr/>
        </p:nvSpPr>
        <p:spPr bwMode="auto">
          <a:xfrm>
            <a:off x="4957763" y="2128838"/>
            <a:ext cx="835025" cy="352425"/>
          </a:xfrm>
          <a:custGeom>
            <a:avLst/>
            <a:gdLst>
              <a:gd name="T0" fmla="*/ 1 w 526"/>
              <a:gd name="T1" fmla="*/ 120 h 222"/>
              <a:gd name="T2" fmla="*/ 9 w 526"/>
              <a:gd name="T3" fmla="*/ 139 h 222"/>
              <a:gd name="T4" fmla="*/ 25 w 526"/>
              <a:gd name="T5" fmla="*/ 157 h 222"/>
              <a:gd name="T6" fmla="*/ 48 w 526"/>
              <a:gd name="T7" fmla="*/ 174 h 222"/>
              <a:gd name="T8" fmla="*/ 77 w 526"/>
              <a:gd name="T9" fmla="*/ 189 h 222"/>
              <a:gd name="T10" fmla="*/ 112 w 526"/>
              <a:gd name="T11" fmla="*/ 201 h 222"/>
              <a:gd name="T12" fmla="*/ 151 w 526"/>
              <a:gd name="T13" fmla="*/ 211 h 222"/>
              <a:gd name="T14" fmla="*/ 195 w 526"/>
              <a:gd name="T15" fmla="*/ 217 h 222"/>
              <a:gd name="T16" fmla="*/ 240 w 526"/>
              <a:gd name="T17" fmla="*/ 221 h 222"/>
              <a:gd name="T18" fmla="*/ 285 w 526"/>
              <a:gd name="T19" fmla="*/ 221 h 222"/>
              <a:gd name="T20" fmla="*/ 331 w 526"/>
              <a:gd name="T21" fmla="*/ 217 h 222"/>
              <a:gd name="T22" fmla="*/ 374 w 526"/>
              <a:gd name="T23" fmla="*/ 211 h 222"/>
              <a:gd name="T24" fmla="*/ 413 w 526"/>
              <a:gd name="T25" fmla="*/ 201 h 222"/>
              <a:gd name="T26" fmla="*/ 448 w 526"/>
              <a:gd name="T27" fmla="*/ 189 h 222"/>
              <a:gd name="T28" fmla="*/ 477 w 526"/>
              <a:gd name="T29" fmla="*/ 174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4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5 w 526"/>
              <a:gd name="T67" fmla="*/ 64 h 222"/>
              <a:gd name="T68" fmla="*/ 9 w 526"/>
              <a:gd name="T69" fmla="*/ 82 h 222"/>
              <a:gd name="T70" fmla="*/ 1 w 526"/>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0" y="111"/>
                </a:moveTo>
                <a:lnTo>
                  <a:pt x="1" y="120"/>
                </a:lnTo>
                <a:lnTo>
                  <a:pt x="4" y="130"/>
                </a:lnTo>
                <a:lnTo>
                  <a:pt x="9" y="139"/>
                </a:lnTo>
                <a:lnTo>
                  <a:pt x="16" y="149"/>
                </a:lnTo>
                <a:lnTo>
                  <a:pt x="25" y="157"/>
                </a:lnTo>
                <a:lnTo>
                  <a:pt x="35" y="166"/>
                </a:lnTo>
                <a:lnTo>
                  <a:pt x="48" y="174"/>
                </a:lnTo>
                <a:lnTo>
                  <a:pt x="62" y="182"/>
                </a:lnTo>
                <a:lnTo>
                  <a:pt x="77" y="189"/>
                </a:lnTo>
                <a:lnTo>
                  <a:pt x="94" y="195"/>
                </a:lnTo>
                <a:lnTo>
                  <a:pt x="112" y="201"/>
                </a:lnTo>
                <a:lnTo>
                  <a:pt x="131" y="207"/>
                </a:lnTo>
                <a:lnTo>
                  <a:pt x="151" y="211"/>
                </a:lnTo>
                <a:lnTo>
                  <a:pt x="173" y="215"/>
                </a:lnTo>
                <a:lnTo>
                  <a:pt x="195" y="217"/>
                </a:lnTo>
                <a:lnTo>
                  <a:pt x="217" y="219"/>
                </a:lnTo>
                <a:lnTo>
                  <a:pt x="240" y="221"/>
                </a:lnTo>
                <a:lnTo>
                  <a:pt x="263" y="221"/>
                </a:lnTo>
                <a:lnTo>
                  <a:pt x="285" y="221"/>
                </a:lnTo>
                <a:lnTo>
                  <a:pt x="308" y="219"/>
                </a:lnTo>
                <a:lnTo>
                  <a:pt x="331" y="217"/>
                </a:lnTo>
                <a:lnTo>
                  <a:pt x="352" y="215"/>
                </a:lnTo>
                <a:lnTo>
                  <a:pt x="374" y="211"/>
                </a:lnTo>
                <a:lnTo>
                  <a:pt x="394" y="207"/>
                </a:lnTo>
                <a:lnTo>
                  <a:pt x="413" y="201"/>
                </a:lnTo>
                <a:lnTo>
                  <a:pt x="431" y="195"/>
                </a:lnTo>
                <a:lnTo>
                  <a:pt x="448" y="189"/>
                </a:lnTo>
                <a:lnTo>
                  <a:pt x="463" y="181"/>
                </a:lnTo>
                <a:lnTo>
                  <a:pt x="477" y="174"/>
                </a:lnTo>
                <a:lnTo>
                  <a:pt x="490" y="166"/>
                </a:lnTo>
                <a:lnTo>
                  <a:pt x="500" y="157"/>
                </a:lnTo>
                <a:lnTo>
                  <a:pt x="509" y="148"/>
                </a:lnTo>
                <a:lnTo>
                  <a:pt x="516" y="139"/>
                </a:lnTo>
                <a:lnTo>
                  <a:pt x="521" y="130"/>
                </a:lnTo>
                <a:lnTo>
                  <a:pt x="524" y="120"/>
                </a:lnTo>
                <a:lnTo>
                  <a:pt x="525" y="111"/>
                </a:lnTo>
                <a:lnTo>
                  <a:pt x="524" y="101"/>
                </a:lnTo>
                <a:lnTo>
                  <a:pt x="521" y="91"/>
                </a:lnTo>
                <a:lnTo>
                  <a:pt x="516" y="82"/>
                </a:lnTo>
                <a:lnTo>
                  <a:pt x="509" y="73"/>
                </a:lnTo>
                <a:lnTo>
                  <a:pt x="500" y="63"/>
                </a:lnTo>
                <a:lnTo>
                  <a:pt x="490" y="55"/>
                </a:lnTo>
                <a:lnTo>
                  <a:pt x="477" y="47"/>
                </a:lnTo>
                <a:lnTo>
                  <a:pt x="463" y="39"/>
                </a:lnTo>
                <a:lnTo>
                  <a:pt x="448" y="32"/>
                </a:lnTo>
                <a:lnTo>
                  <a:pt x="431" y="25"/>
                </a:lnTo>
                <a:lnTo>
                  <a:pt x="413" y="20"/>
                </a:lnTo>
                <a:lnTo>
                  <a:pt x="394" y="15"/>
                </a:lnTo>
                <a:lnTo>
                  <a:pt x="374" y="10"/>
                </a:lnTo>
                <a:lnTo>
                  <a:pt x="352" y="6"/>
                </a:lnTo>
                <a:lnTo>
                  <a:pt x="330" y="3"/>
                </a:lnTo>
                <a:lnTo>
                  <a:pt x="308" y="1"/>
                </a:lnTo>
                <a:lnTo>
                  <a:pt x="285" y="0"/>
                </a:lnTo>
                <a:lnTo>
                  <a:pt x="263" y="0"/>
                </a:lnTo>
                <a:lnTo>
                  <a:pt x="240" y="0"/>
                </a:lnTo>
                <a:lnTo>
                  <a:pt x="217" y="1"/>
                </a:lnTo>
                <a:lnTo>
                  <a:pt x="194" y="3"/>
                </a:lnTo>
                <a:lnTo>
                  <a:pt x="173" y="6"/>
                </a:lnTo>
                <a:lnTo>
                  <a:pt x="151" y="10"/>
                </a:lnTo>
                <a:lnTo>
                  <a:pt x="131" y="15"/>
                </a:lnTo>
                <a:lnTo>
                  <a:pt x="112" y="20"/>
                </a:lnTo>
                <a:lnTo>
                  <a:pt x="94" y="25"/>
                </a:lnTo>
                <a:lnTo>
                  <a:pt x="77" y="32"/>
                </a:lnTo>
                <a:lnTo>
                  <a:pt x="62" y="39"/>
                </a:lnTo>
                <a:lnTo>
                  <a:pt x="48" y="47"/>
                </a:lnTo>
                <a:lnTo>
                  <a:pt x="35" y="55"/>
                </a:lnTo>
                <a:lnTo>
                  <a:pt x="25" y="64"/>
                </a:lnTo>
                <a:lnTo>
                  <a:pt x="16" y="73"/>
                </a:lnTo>
                <a:lnTo>
                  <a:pt x="9" y="82"/>
                </a:lnTo>
                <a:lnTo>
                  <a:pt x="4" y="91"/>
                </a:lnTo>
                <a:lnTo>
                  <a:pt x="1" y="101"/>
                </a:lnTo>
                <a:lnTo>
                  <a:pt x="0"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Freeform 11"/>
          <p:cNvSpPr>
            <a:spLocks/>
          </p:cNvSpPr>
          <p:nvPr/>
        </p:nvSpPr>
        <p:spPr bwMode="auto">
          <a:xfrm>
            <a:off x="5375275" y="1674813"/>
            <a:ext cx="835025" cy="352425"/>
          </a:xfrm>
          <a:custGeom>
            <a:avLst/>
            <a:gdLst>
              <a:gd name="T0" fmla="*/ 1 w 526"/>
              <a:gd name="T1" fmla="*/ 120 h 222"/>
              <a:gd name="T2" fmla="*/ 9 w 526"/>
              <a:gd name="T3" fmla="*/ 139 h 222"/>
              <a:gd name="T4" fmla="*/ 24 w 526"/>
              <a:gd name="T5" fmla="*/ 157 h 222"/>
              <a:gd name="T6" fmla="*/ 48 w 526"/>
              <a:gd name="T7" fmla="*/ 174 h 222"/>
              <a:gd name="T8" fmla="*/ 77 w 526"/>
              <a:gd name="T9" fmla="*/ 189 h 222"/>
              <a:gd name="T10" fmla="*/ 112 w 526"/>
              <a:gd name="T11" fmla="*/ 201 h 222"/>
              <a:gd name="T12" fmla="*/ 151 w 526"/>
              <a:gd name="T13" fmla="*/ 211 h 222"/>
              <a:gd name="T14" fmla="*/ 194 w 526"/>
              <a:gd name="T15" fmla="*/ 217 h 222"/>
              <a:gd name="T16" fmla="*/ 240 w 526"/>
              <a:gd name="T17" fmla="*/ 221 h 222"/>
              <a:gd name="T18" fmla="*/ 285 w 526"/>
              <a:gd name="T19" fmla="*/ 221 h 222"/>
              <a:gd name="T20" fmla="*/ 330 w 526"/>
              <a:gd name="T21" fmla="*/ 217 h 222"/>
              <a:gd name="T22" fmla="*/ 374 w 526"/>
              <a:gd name="T23" fmla="*/ 210 h 222"/>
              <a:gd name="T24" fmla="*/ 413 w 526"/>
              <a:gd name="T25" fmla="*/ 201 h 222"/>
              <a:gd name="T26" fmla="*/ 448 w 526"/>
              <a:gd name="T27" fmla="*/ 188 h 222"/>
              <a:gd name="T28" fmla="*/ 477 w 526"/>
              <a:gd name="T29" fmla="*/ 173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3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4 w 526"/>
              <a:gd name="T67" fmla="*/ 64 h 222"/>
              <a:gd name="T68" fmla="*/ 9 w 526"/>
              <a:gd name="T69" fmla="*/ 82 h 222"/>
              <a:gd name="T70" fmla="*/ 1 w 526"/>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0" y="110"/>
                </a:moveTo>
                <a:lnTo>
                  <a:pt x="1" y="120"/>
                </a:lnTo>
                <a:lnTo>
                  <a:pt x="4" y="129"/>
                </a:lnTo>
                <a:lnTo>
                  <a:pt x="9" y="139"/>
                </a:lnTo>
                <a:lnTo>
                  <a:pt x="16" y="148"/>
                </a:lnTo>
                <a:lnTo>
                  <a:pt x="24" y="157"/>
                </a:lnTo>
                <a:lnTo>
                  <a:pt x="35" y="166"/>
                </a:lnTo>
                <a:lnTo>
                  <a:pt x="48" y="174"/>
                </a:lnTo>
                <a:lnTo>
                  <a:pt x="62" y="182"/>
                </a:lnTo>
                <a:lnTo>
                  <a:pt x="77" y="189"/>
                </a:lnTo>
                <a:lnTo>
                  <a:pt x="94" y="195"/>
                </a:lnTo>
                <a:lnTo>
                  <a:pt x="112" y="201"/>
                </a:lnTo>
                <a:lnTo>
                  <a:pt x="131" y="206"/>
                </a:lnTo>
                <a:lnTo>
                  <a:pt x="151" y="211"/>
                </a:lnTo>
                <a:lnTo>
                  <a:pt x="173" y="215"/>
                </a:lnTo>
                <a:lnTo>
                  <a:pt x="194" y="217"/>
                </a:lnTo>
                <a:lnTo>
                  <a:pt x="217" y="219"/>
                </a:lnTo>
                <a:lnTo>
                  <a:pt x="240" y="221"/>
                </a:lnTo>
                <a:lnTo>
                  <a:pt x="262" y="221"/>
                </a:lnTo>
                <a:lnTo>
                  <a:pt x="285" y="221"/>
                </a:lnTo>
                <a:lnTo>
                  <a:pt x="308" y="219"/>
                </a:lnTo>
                <a:lnTo>
                  <a:pt x="330" y="217"/>
                </a:lnTo>
                <a:lnTo>
                  <a:pt x="352" y="215"/>
                </a:lnTo>
                <a:lnTo>
                  <a:pt x="374" y="210"/>
                </a:lnTo>
                <a:lnTo>
                  <a:pt x="394" y="206"/>
                </a:lnTo>
                <a:lnTo>
                  <a:pt x="413" y="201"/>
                </a:lnTo>
                <a:lnTo>
                  <a:pt x="431" y="195"/>
                </a:lnTo>
                <a:lnTo>
                  <a:pt x="448" y="188"/>
                </a:lnTo>
                <a:lnTo>
                  <a:pt x="463" y="181"/>
                </a:lnTo>
                <a:lnTo>
                  <a:pt x="477" y="173"/>
                </a:lnTo>
                <a:lnTo>
                  <a:pt x="490" y="166"/>
                </a:lnTo>
                <a:lnTo>
                  <a:pt x="500" y="157"/>
                </a:lnTo>
                <a:lnTo>
                  <a:pt x="509" y="148"/>
                </a:lnTo>
                <a:lnTo>
                  <a:pt x="516" y="139"/>
                </a:lnTo>
                <a:lnTo>
                  <a:pt x="521" y="129"/>
                </a:lnTo>
                <a:lnTo>
                  <a:pt x="524" y="120"/>
                </a:lnTo>
                <a:lnTo>
                  <a:pt x="525" y="110"/>
                </a:lnTo>
                <a:lnTo>
                  <a:pt x="524" y="101"/>
                </a:lnTo>
                <a:lnTo>
                  <a:pt x="521" y="91"/>
                </a:lnTo>
                <a:lnTo>
                  <a:pt x="516" y="82"/>
                </a:lnTo>
                <a:lnTo>
                  <a:pt x="509" y="72"/>
                </a:lnTo>
                <a:lnTo>
                  <a:pt x="500" y="63"/>
                </a:lnTo>
                <a:lnTo>
                  <a:pt x="490" y="55"/>
                </a:lnTo>
                <a:lnTo>
                  <a:pt x="477" y="47"/>
                </a:lnTo>
                <a:lnTo>
                  <a:pt x="463" y="39"/>
                </a:lnTo>
                <a:lnTo>
                  <a:pt x="448" y="32"/>
                </a:lnTo>
                <a:lnTo>
                  <a:pt x="431" y="25"/>
                </a:lnTo>
                <a:lnTo>
                  <a:pt x="413" y="20"/>
                </a:lnTo>
                <a:lnTo>
                  <a:pt x="394" y="14"/>
                </a:lnTo>
                <a:lnTo>
                  <a:pt x="373" y="10"/>
                </a:lnTo>
                <a:lnTo>
                  <a:pt x="352" y="6"/>
                </a:lnTo>
                <a:lnTo>
                  <a:pt x="330" y="3"/>
                </a:lnTo>
                <a:lnTo>
                  <a:pt x="308" y="1"/>
                </a:lnTo>
                <a:lnTo>
                  <a:pt x="285" y="0"/>
                </a:lnTo>
                <a:lnTo>
                  <a:pt x="262" y="0"/>
                </a:lnTo>
                <a:lnTo>
                  <a:pt x="240" y="0"/>
                </a:lnTo>
                <a:lnTo>
                  <a:pt x="217" y="1"/>
                </a:lnTo>
                <a:lnTo>
                  <a:pt x="194" y="3"/>
                </a:lnTo>
                <a:lnTo>
                  <a:pt x="173" y="6"/>
                </a:lnTo>
                <a:lnTo>
                  <a:pt x="151" y="10"/>
                </a:lnTo>
                <a:lnTo>
                  <a:pt x="131" y="14"/>
                </a:lnTo>
                <a:lnTo>
                  <a:pt x="112" y="20"/>
                </a:lnTo>
                <a:lnTo>
                  <a:pt x="94" y="26"/>
                </a:lnTo>
                <a:lnTo>
                  <a:pt x="77" y="32"/>
                </a:lnTo>
                <a:lnTo>
                  <a:pt x="62" y="39"/>
                </a:lnTo>
                <a:lnTo>
                  <a:pt x="48" y="47"/>
                </a:lnTo>
                <a:lnTo>
                  <a:pt x="35" y="55"/>
                </a:lnTo>
                <a:lnTo>
                  <a:pt x="24" y="64"/>
                </a:lnTo>
                <a:lnTo>
                  <a:pt x="16" y="72"/>
                </a:lnTo>
                <a:lnTo>
                  <a:pt x="9" y="82"/>
                </a:lnTo>
                <a:lnTo>
                  <a:pt x="4" y="91"/>
                </a:lnTo>
                <a:lnTo>
                  <a:pt x="1" y="101"/>
                </a:lnTo>
                <a:lnTo>
                  <a:pt x="0" y="11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Freeform 12"/>
          <p:cNvSpPr>
            <a:spLocks/>
          </p:cNvSpPr>
          <p:nvPr/>
        </p:nvSpPr>
        <p:spPr bwMode="auto">
          <a:xfrm>
            <a:off x="6311900" y="1684338"/>
            <a:ext cx="911225" cy="352425"/>
          </a:xfrm>
          <a:custGeom>
            <a:avLst/>
            <a:gdLst>
              <a:gd name="T0" fmla="*/ 1 w 574"/>
              <a:gd name="T1" fmla="*/ 120 h 222"/>
              <a:gd name="T2" fmla="*/ 9 w 574"/>
              <a:gd name="T3" fmla="*/ 139 h 222"/>
              <a:gd name="T4" fmla="*/ 27 w 574"/>
              <a:gd name="T5" fmla="*/ 157 h 222"/>
              <a:gd name="T6" fmla="*/ 52 w 574"/>
              <a:gd name="T7" fmla="*/ 174 h 222"/>
              <a:gd name="T8" fmla="*/ 84 w 574"/>
              <a:gd name="T9" fmla="*/ 189 h 222"/>
              <a:gd name="T10" fmla="*/ 122 w 574"/>
              <a:gd name="T11" fmla="*/ 201 h 222"/>
              <a:gd name="T12" fmla="*/ 164 w 574"/>
              <a:gd name="T13" fmla="*/ 211 h 222"/>
              <a:gd name="T14" fmla="*/ 212 w 574"/>
              <a:gd name="T15" fmla="*/ 217 h 222"/>
              <a:gd name="T16" fmla="*/ 261 w 574"/>
              <a:gd name="T17" fmla="*/ 221 h 222"/>
              <a:gd name="T18" fmla="*/ 311 w 574"/>
              <a:gd name="T19" fmla="*/ 221 h 222"/>
              <a:gd name="T20" fmla="*/ 361 w 574"/>
              <a:gd name="T21" fmla="*/ 217 h 222"/>
              <a:gd name="T22" fmla="*/ 408 w 574"/>
              <a:gd name="T23" fmla="*/ 211 h 222"/>
              <a:gd name="T24" fmla="*/ 450 w 574"/>
              <a:gd name="T25" fmla="*/ 201 h 222"/>
              <a:gd name="T26" fmla="*/ 488 w 574"/>
              <a:gd name="T27" fmla="*/ 189 h 222"/>
              <a:gd name="T28" fmla="*/ 520 w 574"/>
              <a:gd name="T29" fmla="*/ 174 h 222"/>
              <a:gd name="T30" fmla="*/ 545 w 574"/>
              <a:gd name="T31" fmla="*/ 157 h 222"/>
              <a:gd name="T32" fmla="*/ 563 w 574"/>
              <a:gd name="T33" fmla="*/ 139 h 222"/>
              <a:gd name="T34" fmla="*/ 571 w 574"/>
              <a:gd name="T35" fmla="*/ 120 h 222"/>
              <a:gd name="T36" fmla="*/ 571 w 574"/>
              <a:gd name="T37" fmla="*/ 101 h 222"/>
              <a:gd name="T38" fmla="*/ 563 w 574"/>
              <a:gd name="T39" fmla="*/ 82 h 222"/>
              <a:gd name="T40" fmla="*/ 545 w 574"/>
              <a:gd name="T41" fmla="*/ 63 h 222"/>
              <a:gd name="T42" fmla="*/ 520 w 574"/>
              <a:gd name="T43" fmla="*/ 47 h 222"/>
              <a:gd name="T44" fmla="*/ 488 w 574"/>
              <a:gd name="T45" fmla="*/ 32 h 222"/>
              <a:gd name="T46" fmla="*/ 450 w 574"/>
              <a:gd name="T47" fmla="*/ 20 h 222"/>
              <a:gd name="T48" fmla="*/ 408 w 574"/>
              <a:gd name="T49" fmla="*/ 10 h 222"/>
              <a:gd name="T50" fmla="*/ 360 w 574"/>
              <a:gd name="T51" fmla="*/ 3 h 222"/>
              <a:gd name="T52" fmla="*/ 311 w 574"/>
              <a:gd name="T53" fmla="*/ 0 h 222"/>
              <a:gd name="T54" fmla="*/ 261 w 574"/>
              <a:gd name="T55" fmla="*/ 0 h 222"/>
              <a:gd name="T56" fmla="*/ 211 w 574"/>
              <a:gd name="T57" fmla="*/ 3 h 222"/>
              <a:gd name="T58" fmla="*/ 164 w 574"/>
              <a:gd name="T59" fmla="*/ 10 h 222"/>
              <a:gd name="T60" fmla="*/ 122 w 574"/>
              <a:gd name="T61" fmla="*/ 20 h 222"/>
              <a:gd name="T62" fmla="*/ 84 w 574"/>
              <a:gd name="T63" fmla="*/ 32 h 222"/>
              <a:gd name="T64" fmla="*/ 52 w 574"/>
              <a:gd name="T65" fmla="*/ 47 h 222"/>
              <a:gd name="T66" fmla="*/ 27 w 574"/>
              <a:gd name="T67" fmla="*/ 64 h 222"/>
              <a:gd name="T68" fmla="*/ 9 w 574"/>
              <a:gd name="T69" fmla="*/ 82 h 222"/>
              <a:gd name="T70" fmla="*/ 1 w 574"/>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222">
                <a:moveTo>
                  <a:pt x="0" y="111"/>
                </a:moveTo>
                <a:lnTo>
                  <a:pt x="1" y="120"/>
                </a:lnTo>
                <a:lnTo>
                  <a:pt x="4" y="130"/>
                </a:lnTo>
                <a:lnTo>
                  <a:pt x="9" y="139"/>
                </a:lnTo>
                <a:lnTo>
                  <a:pt x="17" y="149"/>
                </a:lnTo>
                <a:lnTo>
                  <a:pt x="27" y="157"/>
                </a:lnTo>
                <a:lnTo>
                  <a:pt x="38" y="166"/>
                </a:lnTo>
                <a:lnTo>
                  <a:pt x="52" y="174"/>
                </a:lnTo>
                <a:lnTo>
                  <a:pt x="67" y="181"/>
                </a:lnTo>
                <a:lnTo>
                  <a:pt x="84" y="189"/>
                </a:lnTo>
                <a:lnTo>
                  <a:pt x="102" y="195"/>
                </a:lnTo>
                <a:lnTo>
                  <a:pt x="122" y="201"/>
                </a:lnTo>
                <a:lnTo>
                  <a:pt x="142" y="206"/>
                </a:lnTo>
                <a:lnTo>
                  <a:pt x="164" y="211"/>
                </a:lnTo>
                <a:lnTo>
                  <a:pt x="188" y="215"/>
                </a:lnTo>
                <a:lnTo>
                  <a:pt x="212" y="217"/>
                </a:lnTo>
                <a:lnTo>
                  <a:pt x="236" y="219"/>
                </a:lnTo>
                <a:lnTo>
                  <a:pt x="261" y="221"/>
                </a:lnTo>
                <a:lnTo>
                  <a:pt x="285" y="221"/>
                </a:lnTo>
                <a:lnTo>
                  <a:pt x="311" y="221"/>
                </a:lnTo>
                <a:lnTo>
                  <a:pt x="336" y="219"/>
                </a:lnTo>
                <a:lnTo>
                  <a:pt x="361" y="217"/>
                </a:lnTo>
                <a:lnTo>
                  <a:pt x="384" y="214"/>
                </a:lnTo>
                <a:lnTo>
                  <a:pt x="408" y="211"/>
                </a:lnTo>
                <a:lnTo>
                  <a:pt x="430" y="206"/>
                </a:lnTo>
                <a:lnTo>
                  <a:pt x="450" y="201"/>
                </a:lnTo>
                <a:lnTo>
                  <a:pt x="470" y="195"/>
                </a:lnTo>
                <a:lnTo>
                  <a:pt x="488" y="189"/>
                </a:lnTo>
                <a:lnTo>
                  <a:pt x="505" y="181"/>
                </a:lnTo>
                <a:lnTo>
                  <a:pt x="520" y="174"/>
                </a:lnTo>
                <a:lnTo>
                  <a:pt x="534" y="165"/>
                </a:lnTo>
                <a:lnTo>
                  <a:pt x="545" y="157"/>
                </a:lnTo>
                <a:lnTo>
                  <a:pt x="555" y="148"/>
                </a:lnTo>
                <a:lnTo>
                  <a:pt x="563" y="139"/>
                </a:lnTo>
                <a:lnTo>
                  <a:pt x="568" y="130"/>
                </a:lnTo>
                <a:lnTo>
                  <a:pt x="571" y="120"/>
                </a:lnTo>
                <a:lnTo>
                  <a:pt x="573" y="110"/>
                </a:lnTo>
                <a:lnTo>
                  <a:pt x="571" y="101"/>
                </a:lnTo>
                <a:lnTo>
                  <a:pt x="568" y="91"/>
                </a:lnTo>
                <a:lnTo>
                  <a:pt x="563" y="82"/>
                </a:lnTo>
                <a:lnTo>
                  <a:pt x="555" y="73"/>
                </a:lnTo>
                <a:lnTo>
                  <a:pt x="545" y="63"/>
                </a:lnTo>
                <a:lnTo>
                  <a:pt x="534" y="55"/>
                </a:lnTo>
                <a:lnTo>
                  <a:pt x="520" y="47"/>
                </a:lnTo>
                <a:lnTo>
                  <a:pt x="505" y="39"/>
                </a:lnTo>
                <a:lnTo>
                  <a:pt x="488" y="32"/>
                </a:lnTo>
                <a:lnTo>
                  <a:pt x="470" y="25"/>
                </a:lnTo>
                <a:lnTo>
                  <a:pt x="450" y="20"/>
                </a:lnTo>
                <a:lnTo>
                  <a:pt x="430" y="15"/>
                </a:lnTo>
                <a:lnTo>
                  <a:pt x="408" y="10"/>
                </a:lnTo>
                <a:lnTo>
                  <a:pt x="384" y="6"/>
                </a:lnTo>
                <a:lnTo>
                  <a:pt x="360" y="3"/>
                </a:lnTo>
                <a:lnTo>
                  <a:pt x="336" y="1"/>
                </a:lnTo>
                <a:lnTo>
                  <a:pt x="311" y="0"/>
                </a:lnTo>
                <a:lnTo>
                  <a:pt x="285" y="0"/>
                </a:lnTo>
                <a:lnTo>
                  <a:pt x="261" y="0"/>
                </a:lnTo>
                <a:lnTo>
                  <a:pt x="236" y="1"/>
                </a:lnTo>
                <a:lnTo>
                  <a:pt x="211" y="3"/>
                </a:lnTo>
                <a:lnTo>
                  <a:pt x="188" y="6"/>
                </a:lnTo>
                <a:lnTo>
                  <a:pt x="164" y="10"/>
                </a:lnTo>
                <a:lnTo>
                  <a:pt x="142" y="15"/>
                </a:lnTo>
                <a:lnTo>
                  <a:pt x="122" y="20"/>
                </a:lnTo>
                <a:lnTo>
                  <a:pt x="102" y="25"/>
                </a:lnTo>
                <a:lnTo>
                  <a:pt x="84" y="32"/>
                </a:lnTo>
                <a:lnTo>
                  <a:pt x="67" y="39"/>
                </a:lnTo>
                <a:lnTo>
                  <a:pt x="52" y="47"/>
                </a:lnTo>
                <a:lnTo>
                  <a:pt x="38" y="55"/>
                </a:lnTo>
                <a:lnTo>
                  <a:pt x="27" y="64"/>
                </a:lnTo>
                <a:lnTo>
                  <a:pt x="17" y="73"/>
                </a:lnTo>
                <a:lnTo>
                  <a:pt x="9" y="82"/>
                </a:lnTo>
                <a:lnTo>
                  <a:pt x="4" y="91"/>
                </a:lnTo>
                <a:lnTo>
                  <a:pt x="1" y="101"/>
                </a:lnTo>
                <a:lnTo>
                  <a:pt x="0"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Freeform 13"/>
          <p:cNvSpPr>
            <a:spLocks/>
          </p:cNvSpPr>
          <p:nvPr/>
        </p:nvSpPr>
        <p:spPr bwMode="auto">
          <a:xfrm>
            <a:off x="5656263" y="2562225"/>
            <a:ext cx="1409700" cy="581025"/>
          </a:xfrm>
          <a:custGeom>
            <a:avLst/>
            <a:gdLst>
              <a:gd name="T0" fmla="*/ 0 w 888"/>
              <a:gd name="T1" fmla="*/ 183 h 366"/>
              <a:gd name="T2" fmla="*/ 438 w 888"/>
              <a:gd name="T3" fmla="*/ 0 h 366"/>
              <a:gd name="T4" fmla="*/ 887 w 888"/>
              <a:gd name="T5" fmla="*/ 189 h 366"/>
              <a:gd name="T6" fmla="*/ 438 w 888"/>
              <a:gd name="T7" fmla="*/ 365 h 366"/>
              <a:gd name="T8" fmla="*/ 0 w 888"/>
              <a:gd name="T9" fmla="*/ 183 h 366"/>
            </a:gdLst>
            <a:ahLst/>
            <a:cxnLst>
              <a:cxn ang="0">
                <a:pos x="T0" y="T1"/>
              </a:cxn>
              <a:cxn ang="0">
                <a:pos x="T2" y="T3"/>
              </a:cxn>
              <a:cxn ang="0">
                <a:pos x="T4" y="T5"/>
              </a:cxn>
              <a:cxn ang="0">
                <a:pos x="T6" y="T7"/>
              </a:cxn>
              <a:cxn ang="0">
                <a:pos x="T8" y="T9"/>
              </a:cxn>
            </a:cxnLst>
            <a:rect l="0" t="0" r="r" b="b"/>
            <a:pathLst>
              <a:path w="888" h="366">
                <a:moveTo>
                  <a:pt x="0" y="183"/>
                </a:moveTo>
                <a:lnTo>
                  <a:pt x="438" y="0"/>
                </a:lnTo>
                <a:lnTo>
                  <a:pt x="887" y="189"/>
                </a:lnTo>
                <a:lnTo>
                  <a:pt x="438" y="365"/>
                </a:lnTo>
                <a:lnTo>
                  <a:pt x="0" y="18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Freeform 14"/>
          <p:cNvSpPr>
            <a:spLocks/>
          </p:cNvSpPr>
          <p:nvPr/>
        </p:nvSpPr>
        <p:spPr bwMode="auto">
          <a:xfrm>
            <a:off x="7508875" y="2708275"/>
            <a:ext cx="1387475" cy="409575"/>
          </a:xfrm>
          <a:custGeom>
            <a:avLst/>
            <a:gdLst>
              <a:gd name="T0" fmla="*/ 873 w 874"/>
              <a:gd name="T1" fmla="*/ 257 h 258"/>
              <a:gd name="T2" fmla="*/ 873 w 874"/>
              <a:gd name="T3" fmla="*/ 0 h 258"/>
              <a:gd name="T4" fmla="*/ 0 w 874"/>
              <a:gd name="T5" fmla="*/ 0 h 258"/>
              <a:gd name="T6" fmla="*/ 0 w 874"/>
              <a:gd name="T7" fmla="*/ 257 h 258"/>
              <a:gd name="T8" fmla="*/ 873 w 874"/>
              <a:gd name="T9" fmla="*/ 257 h 258"/>
            </a:gdLst>
            <a:ahLst/>
            <a:cxnLst>
              <a:cxn ang="0">
                <a:pos x="T0" y="T1"/>
              </a:cxn>
              <a:cxn ang="0">
                <a:pos x="T2" y="T3"/>
              </a:cxn>
              <a:cxn ang="0">
                <a:pos x="T4" y="T5"/>
              </a:cxn>
              <a:cxn ang="0">
                <a:pos x="T6" y="T7"/>
              </a:cxn>
              <a:cxn ang="0">
                <a:pos x="T8" y="T9"/>
              </a:cxn>
            </a:cxnLst>
            <a:rect l="0" t="0" r="r" b="b"/>
            <a:pathLst>
              <a:path w="874" h="258">
                <a:moveTo>
                  <a:pt x="873" y="257"/>
                </a:moveTo>
                <a:lnTo>
                  <a:pt x="873" y="0"/>
                </a:lnTo>
                <a:lnTo>
                  <a:pt x="0" y="0"/>
                </a:lnTo>
                <a:lnTo>
                  <a:pt x="0" y="257"/>
                </a:lnTo>
                <a:lnTo>
                  <a:pt x="873" y="25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Freeform 15"/>
          <p:cNvSpPr>
            <a:spLocks/>
          </p:cNvSpPr>
          <p:nvPr/>
        </p:nvSpPr>
        <p:spPr bwMode="auto">
          <a:xfrm>
            <a:off x="4033838" y="2697163"/>
            <a:ext cx="1143000" cy="358775"/>
          </a:xfrm>
          <a:custGeom>
            <a:avLst/>
            <a:gdLst>
              <a:gd name="T0" fmla="*/ 719 w 720"/>
              <a:gd name="T1" fmla="*/ 225 h 226"/>
              <a:gd name="T2" fmla="*/ 719 w 720"/>
              <a:gd name="T3" fmla="*/ 0 h 226"/>
              <a:gd name="T4" fmla="*/ 0 w 720"/>
              <a:gd name="T5" fmla="*/ 0 h 226"/>
              <a:gd name="T6" fmla="*/ 0 w 720"/>
              <a:gd name="T7" fmla="*/ 225 h 226"/>
              <a:gd name="T8" fmla="*/ 719 w 720"/>
              <a:gd name="T9" fmla="*/ 225 h 226"/>
            </a:gdLst>
            <a:ahLst/>
            <a:cxnLst>
              <a:cxn ang="0">
                <a:pos x="T0" y="T1"/>
              </a:cxn>
              <a:cxn ang="0">
                <a:pos x="T2" y="T3"/>
              </a:cxn>
              <a:cxn ang="0">
                <a:pos x="T4" y="T5"/>
              </a:cxn>
              <a:cxn ang="0">
                <a:pos x="T6" y="T7"/>
              </a:cxn>
              <a:cxn ang="0">
                <a:pos x="T8" y="T9"/>
              </a:cxn>
            </a:cxnLst>
            <a:rect l="0" t="0" r="r" b="b"/>
            <a:pathLst>
              <a:path w="720" h="226">
                <a:moveTo>
                  <a:pt x="719" y="225"/>
                </a:moveTo>
                <a:lnTo>
                  <a:pt x="719" y="0"/>
                </a:lnTo>
                <a:lnTo>
                  <a:pt x="0" y="0"/>
                </a:lnTo>
                <a:lnTo>
                  <a:pt x="0" y="225"/>
                </a:lnTo>
                <a:lnTo>
                  <a:pt x="719" y="22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Freeform 16"/>
          <p:cNvSpPr>
            <a:spLocks/>
          </p:cNvSpPr>
          <p:nvPr/>
        </p:nvSpPr>
        <p:spPr bwMode="auto">
          <a:xfrm>
            <a:off x="7508875" y="1879600"/>
            <a:ext cx="835025" cy="354013"/>
          </a:xfrm>
          <a:custGeom>
            <a:avLst/>
            <a:gdLst>
              <a:gd name="T0" fmla="*/ 525 w 526"/>
              <a:gd name="T1" fmla="*/ 101 h 223"/>
              <a:gd name="T2" fmla="*/ 516 w 526"/>
              <a:gd name="T3" fmla="*/ 82 h 223"/>
              <a:gd name="T4" fmla="*/ 501 w 526"/>
              <a:gd name="T5" fmla="*/ 64 h 223"/>
              <a:gd name="T6" fmla="*/ 478 w 526"/>
              <a:gd name="T7" fmla="*/ 48 h 223"/>
              <a:gd name="T8" fmla="*/ 449 w 526"/>
              <a:gd name="T9" fmla="*/ 33 h 223"/>
              <a:gd name="T10" fmla="*/ 414 w 526"/>
              <a:gd name="T11" fmla="*/ 20 h 223"/>
              <a:gd name="T12" fmla="*/ 374 w 526"/>
              <a:gd name="T13" fmla="*/ 11 h 223"/>
              <a:gd name="T14" fmla="*/ 331 w 526"/>
              <a:gd name="T15" fmla="*/ 4 h 223"/>
              <a:gd name="T16" fmla="*/ 286 w 526"/>
              <a:gd name="T17" fmla="*/ 1 h 223"/>
              <a:gd name="T18" fmla="*/ 240 w 526"/>
              <a:gd name="T19" fmla="*/ 1 h 223"/>
              <a:gd name="T20" fmla="*/ 195 w 526"/>
              <a:gd name="T21" fmla="*/ 4 h 223"/>
              <a:gd name="T22" fmla="*/ 152 w 526"/>
              <a:gd name="T23" fmla="*/ 11 h 223"/>
              <a:gd name="T24" fmla="*/ 112 w 526"/>
              <a:gd name="T25" fmla="*/ 20 h 223"/>
              <a:gd name="T26" fmla="*/ 77 w 526"/>
              <a:gd name="T27" fmla="*/ 33 h 223"/>
              <a:gd name="T28" fmla="*/ 48 w 526"/>
              <a:gd name="T29" fmla="*/ 48 h 223"/>
              <a:gd name="T30" fmla="*/ 25 w 526"/>
              <a:gd name="T31" fmla="*/ 64 h 223"/>
              <a:gd name="T32" fmla="*/ 10 w 526"/>
              <a:gd name="T33" fmla="*/ 82 h 223"/>
              <a:gd name="T34" fmla="*/ 1 w 526"/>
              <a:gd name="T35" fmla="*/ 101 h 223"/>
              <a:gd name="T36" fmla="*/ 1 w 526"/>
              <a:gd name="T37" fmla="*/ 121 h 223"/>
              <a:gd name="T38" fmla="*/ 10 w 526"/>
              <a:gd name="T39" fmla="*/ 140 h 223"/>
              <a:gd name="T40" fmla="*/ 25 w 526"/>
              <a:gd name="T41" fmla="*/ 158 h 223"/>
              <a:gd name="T42" fmla="*/ 48 w 526"/>
              <a:gd name="T43" fmla="*/ 175 h 223"/>
              <a:gd name="T44" fmla="*/ 77 w 526"/>
              <a:gd name="T45" fmla="*/ 190 h 223"/>
              <a:gd name="T46" fmla="*/ 112 w 526"/>
              <a:gd name="T47" fmla="*/ 202 h 223"/>
              <a:gd name="T48" fmla="*/ 152 w 526"/>
              <a:gd name="T49" fmla="*/ 212 h 223"/>
              <a:gd name="T50" fmla="*/ 195 w 526"/>
              <a:gd name="T51" fmla="*/ 218 h 223"/>
              <a:gd name="T52" fmla="*/ 240 w 526"/>
              <a:gd name="T53" fmla="*/ 221 h 223"/>
              <a:gd name="T54" fmla="*/ 286 w 526"/>
              <a:gd name="T55" fmla="*/ 221 h 223"/>
              <a:gd name="T56" fmla="*/ 331 w 526"/>
              <a:gd name="T57" fmla="*/ 218 h 223"/>
              <a:gd name="T58" fmla="*/ 374 w 526"/>
              <a:gd name="T59" fmla="*/ 212 h 223"/>
              <a:gd name="T60" fmla="*/ 414 w 526"/>
              <a:gd name="T61" fmla="*/ 202 h 223"/>
              <a:gd name="T62" fmla="*/ 449 w 526"/>
              <a:gd name="T63" fmla="*/ 190 h 223"/>
              <a:gd name="T64" fmla="*/ 478 w 526"/>
              <a:gd name="T65" fmla="*/ 175 h 223"/>
              <a:gd name="T66" fmla="*/ 501 w 526"/>
              <a:gd name="T67" fmla="*/ 158 h 223"/>
              <a:gd name="T68" fmla="*/ 516 w 526"/>
              <a:gd name="T69" fmla="*/ 140 h 223"/>
              <a:gd name="T70" fmla="*/ 525 w 526"/>
              <a:gd name="T7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525" y="111"/>
                </a:moveTo>
                <a:lnTo>
                  <a:pt x="525" y="101"/>
                </a:lnTo>
                <a:lnTo>
                  <a:pt x="522" y="92"/>
                </a:lnTo>
                <a:lnTo>
                  <a:pt x="516" y="82"/>
                </a:lnTo>
                <a:lnTo>
                  <a:pt x="510" y="73"/>
                </a:lnTo>
                <a:lnTo>
                  <a:pt x="501" y="64"/>
                </a:lnTo>
                <a:lnTo>
                  <a:pt x="490" y="56"/>
                </a:lnTo>
                <a:lnTo>
                  <a:pt x="478" y="48"/>
                </a:lnTo>
                <a:lnTo>
                  <a:pt x="464" y="40"/>
                </a:lnTo>
                <a:lnTo>
                  <a:pt x="449" y="33"/>
                </a:lnTo>
                <a:lnTo>
                  <a:pt x="432" y="27"/>
                </a:lnTo>
                <a:lnTo>
                  <a:pt x="414" y="20"/>
                </a:lnTo>
                <a:lnTo>
                  <a:pt x="394" y="15"/>
                </a:lnTo>
                <a:lnTo>
                  <a:pt x="374" y="11"/>
                </a:lnTo>
                <a:lnTo>
                  <a:pt x="353" y="7"/>
                </a:lnTo>
                <a:lnTo>
                  <a:pt x="331" y="4"/>
                </a:lnTo>
                <a:lnTo>
                  <a:pt x="309" y="2"/>
                </a:lnTo>
                <a:lnTo>
                  <a:pt x="286" y="1"/>
                </a:lnTo>
                <a:lnTo>
                  <a:pt x="263" y="0"/>
                </a:lnTo>
                <a:lnTo>
                  <a:pt x="240" y="1"/>
                </a:lnTo>
                <a:lnTo>
                  <a:pt x="217" y="2"/>
                </a:lnTo>
                <a:lnTo>
                  <a:pt x="195" y="4"/>
                </a:lnTo>
                <a:lnTo>
                  <a:pt x="173" y="7"/>
                </a:lnTo>
                <a:lnTo>
                  <a:pt x="152" y="11"/>
                </a:lnTo>
                <a:lnTo>
                  <a:pt x="132" y="15"/>
                </a:lnTo>
                <a:lnTo>
                  <a:pt x="112" y="20"/>
                </a:lnTo>
                <a:lnTo>
                  <a:pt x="94" y="27"/>
                </a:lnTo>
                <a:lnTo>
                  <a:pt x="77" y="33"/>
                </a:lnTo>
                <a:lnTo>
                  <a:pt x="62" y="40"/>
                </a:lnTo>
                <a:lnTo>
                  <a:pt x="48" y="48"/>
                </a:lnTo>
                <a:lnTo>
                  <a:pt x="36" y="56"/>
                </a:lnTo>
                <a:lnTo>
                  <a:pt x="25" y="64"/>
                </a:lnTo>
                <a:lnTo>
                  <a:pt x="16" y="73"/>
                </a:lnTo>
                <a:lnTo>
                  <a:pt x="10" y="82"/>
                </a:lnTo>
                <a:lnTo>
                  <a:pt x="4" y="92"/>
                </a:lnTo>
                <a:lnTo>
                  <a:pt x="1" y="101"/>
                </a:lnTo>
                <a:lnTo>
                  <a:pt x="0" y="111"/>
                </a:lnTo>
                <a:lnTo>
                  <a:pt x="1" y="121"/>
                </a:lnTo>
                <a:lnTo>
                  <a:pt x="4" y="130"/>
                </a:lnTo>
                <a:lnTo>
                  <a:pt x="10" y="140"/>
                </a:lnTo>
                <a:lnTo>
                  <a:pt x="16" y="149"/>
                </a:lnTo>
                <a:lnTo>
                  <a:pt x="25" y="158"/>
                </a:lnTo>
                <a:lnTo>
                  <a:pt x="36" y="167"/>
                </a:lnTo>
                <a:lnTo>
                  <a:pt x="48" y="175"/>
                </a:lnTo>
                <a:lnTo>
                  <a:pt x="62" y="182"/>
                </a:lnTo>
                <a:lnTo>
                  <a:pt x="77" y="190"/>
                </a:lnTo>
                <a:lnTo>
                  <a:pt x="94" y="196"/>
                </a:lnTo>
                <a:lnTo>
                  <a:pt x="112" y="202"/>
                </a:lnTo>
                <a:lnTo>
                  <a:pt x="132" y="207"/>
                </a:lnTo>
                <a:lnTo>
                  <a:pt x="152" y="212"/>
                </a:lnTo>
                <a:lnTo>
                  <a:pt x="173" y="215"/>
                </a:lnTo>
                <a:lnTo>
                  <a:pt x="195" y="218"/>
                </a:lnTo>
                <a:lnTo>
                  <a:pt x="217" y="220"/>
                </a:lnTo>
                <a:lnTo>
                  <a:pt x="240" y="221"/>
                </a:lnTo>
                <a:lnTo>
                  <a:pt x="263" y="222"/>
                </a:lnTo>
                <a:lnTo>
                  <a:pt x="286" y="221"/>
                </a:lnTo>
                <a:lnTo>
                  <a:pt x="309" y="220"/>
                </a:lnTo>
                <a:lnTo>
                  <a:pt x="331" y="218"/>
                </a:lnTo>
                <a:lnTo>
                  <a:pt x="353" y="215"/>
                </a:lnTo>
                <a:lnTo>
                  <a:pt x="374" y="212"/>
                </a:lnTo>
                <a:lnTo>
                  <a:pt x="394" y="207"/>
                </a:lnTo>
                <a:lnTo>
                  <a:pt x="414" y="202"/>
                </a:lnTo>
                <a:lnTo>
                  <a:pt x="432" y="196"/>
                </a:lnTo>
                <a:lnTo>
                  <a:pt x="449" y="190"/>
                </a:lnTo>
                <a:lnTo>
                  <a:pt x="464" y="182"/>
                </a:lnTo>
                <a:lnTo>
                  <a:pt x="478" y="175"/>
                </a:lnTo>
                <a:lnTo>
                  <a:pt x="490" y="167"/>
                </a:lnTo>
                <a:lnTo>
                  <a:pt x="501" y="158"/>
                </a:lnTo>
                <a:lnTo>
                  <a:pt x="510" y="149"/>
                </a:lnTo>
                <a:lnTo>
                  <a:pt x="516" y="140"/>
                </a:lnTo>
                <a:lnTo>
                  <a:pt x="522" y="130"/>
                </a:lnTo>
                <a:lnTo>
                  <a:pt x="525" y="121"/>
                </a:lnTo>
                <a:lnTo>
                  <a:pt x="525"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Rectangle 17"/>
          <p:cNvSpPr>
            <a:spLocks noChangeArrowheads="1"/>
          </p:cNvSpPr>
          <p:nvPr/>
        </p:nvSpPr>
        <p:spPr bwMode="auto">
          <a:xfrm>
            <a:off x="5781675" y="2700338"/>
            <a:ext cx="11636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Manages2</a:t>
            </a:r>
          </a:p>
        </p:txBody>
      </p:sp>
      <p:sp>
        <p:nvSpPr>
          <p:cNvPr id="28690" name="Rectangle 18"/>
          <p:cNvSpPr>
            <a:spLocks noChangeArrowheads="1"/>
          </p:cNvSpPr>
          <p:nvPr/>
        </p:nvSpPr>
        <p:spPr bwMode="auto">
          <a:xfrm>
            <a:off x="4191000" y="1863725"/>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name</a:t>
            </a:r>
          </a:p>
        </p:txBody>
      </p:sp>
      <p:sp>
        <p:nvSpPr>
          <p:cNvPr id="28691" name="Rectangle 19"/>
          <p:cNvSpPr>
            <a:spLocks noChangeArrowheads="1"/>
          </p:cNvSpPr>
          <p:nvPr/>
        </p:nvSpPr>
        <p:spPr bwMode="auto">
          <a:xfrm>
            <a:off x="7493000" y="1889125"/>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dname</a:t>
            </a:r>
          </a:p>
        </p:txBody>
      </p:sp>
      <p:sp>
        <p:nvSpPr>
          <p:cNvPr id="28692" name="Rectangle 20"/>
          <p:cNvSpPr>
            <a:spLocks noChangeArrowheads="1"/>
          </p:cNvSpPr>
          <p:nvPr/>
        </p:nvSpPr>
        <p:spPr bwMode="auto">
          <a:xfrm>
            <a:off x="8277225" y="2141538"/>
            <a:ext cx="857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budget</a:t>
            </a:r>
          </a:p>
        </p:txBody>
      </p:sp>
      <p:sp>
        <p:nvSpPr>
          <p:cNvPr id="28693" name="Rectangle 21"/>
          <p:cNvSpPr>
            <a:spLocks noChangeArrowheads="1"/>
          </p:cNvSpPr>
          <p:nvPr/>
        </p:nvSpPr>
        <p:spPr bwMode="auto">
          <a:xfrm>
            <a:off x="6981825" y="21097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did</a:t>
            </a:r>
          </a:p>
        </p:txBody>
      </p:sp>
      <p:sp>
        <p:nvSpPr>
          <p:cNvPr id="28694" name="Rectangle 22"/>
          <p:cNvSpPr>
            <a:spLocks noChangeArrowheads="1"/>
          </p:cNvSpPr>
          <p:nvPr/>
        </p:nvSpPr>
        <p:spPr bwMode="auto">
          <a:xfrm>
            <a:off x="3990975" y="2674938"/>
            <a:ext cx="12525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Employees</a:t>
            </a:r>
          </a:p>
        </p:txBody>
      </p:sp>
      <p:sp>
        <p:nvSpPr>
          <p:cNvPr id="28695" name="Rectangle 23"/>
          <p:cNvSpPr>
            <a:spLocks noChangeArrowheads="1"/>
          </p:cNvSpPr>
          <p:nvPr/>
        </p:nvSpPr>
        <p:spPr bwMode="auto">
          <a:xfrm>
            <a:off x="7513638" y="26685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Departments</a:t>
            </a:r>
          </a:p>
        </p:txBody>
      </p:sp>
      <p:sp>
        <p:nvSpPr>
          <p:cNvPr id="28696" name="Rectangle 24"/>
          <p:cNvSpPr>
            <a:spLocks noChangeArrowheads="1"/>
          </p:cNvSpPr>
          <p:nvPr/>
        </p:nvSpPr>
        <p:spPr bwMode="auto">
          <a:xfrm>
            <a:off x="3627438" y="2101850"/>
            <a:ext cx="530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ssn</a:t>
            </a:r>
          </a:p>
        </p:txBody>
      </p:sp>
      <p:sp>
        <p:nvSpPr>
          <p:cNvPr id="28697" name="Rectangle 25"/>
          <p:cNvSpPr>
            <a:spLocks noChangeArrowheads="1"/>
          </p:cNvSpPr>
          <p:nvPr/>
        </p:nvSpPr>
        <p:spPr bwMode="auto">
          <a:xfrm>
            <a:off x="5200650" y="2109788"/>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lot</a:t>
            </a:r>
          </a:p>
        </p:txBody>
      </p:sp>
      <p:sp>
        <p:nvSpPr>
          <p:cNvPr id="28698" name="Rectangle 26"/>
          <p:cNvSpPr>
            <a:spLocks noChangeArrowheads="1"/>
          </p:cNvSpPr>
          <p:nvPr/>
        </p:nvSpPr>
        <p:spPr bwMode="auto">
          <a:xfrm>
            <a:off x="6248400" y="1706563"/>
            <a:ext cx="981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dbudget</a:t>
            </a:r>
          </a:p>
        </p:txBody>
      </p:sp>
      <p:sp>
        <p:nvSpPr>
          <p:cNvPr id="28699" name="Rectangle 27"/>
          <p:cNvSpPr>
            <a:spLocks noChangeArrowheads="1"/>
          </p:cNvSpPr>
          <p:nvPr/>
        </p:nvSpPr>
        <p:spPr bwMode="auto">
          <a:xfrm>
            <a:off x="5454650" y="1673225"/>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since</a:t>
            </a:r>
          </a:p>
        </p:txBody>
      </p:sp>
      <p:sp>
        <p:nvSpPr>
          <p:cNvPr id="28700" name="Line 28"/>
          <p:cNvSpPr>
            <a:spLocks noChangeShapeType="1"/>
          </p:cNvSpPr>
          <p:nvPr/>
        </p:nvSpPr>
        <p:spPr bwMode="auto">
          <a:xfrm>
            <a:off x="3832225" y="2505075"/>
            <a:ext cx="520700"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Line 29"/>
          <p:cNvSpPr>
            <a:spLocks noChangeShapeType="1"/>
          </p:cNvSpPr>
          <p:nvPr/>
        </p:nvSpPr>
        <p:spPr bwMode="auto">
          <a:xfrm>
            <a:off x="4562475" y="2246313"/>
            <a:ext cx="19050" cy="4445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Line 30"/>
          <p:cNvSpPr>
            <a:spLocks noChangeShapeType="1"/>
          </p:cNvSpPr>
          <p:nvPr/>
        </p:nvSpPr>
        <p:spPr bwMode="auto">
          <a:xfrm flipH="1">
            <a:off x="4946650" y="2520950"/>
            <a:ext cx="423863" cy="1698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Line 31"/>
          <p:cNvSpPr>
            <a:spLocks noChangeShapeType="1"/>
          </p:cNvSpPr>
          <p:nvPr/>
        </p:nvSpPr>
        <p:spPr bwMode="auto">
          <a:xfrm>
            <a:off x="5797550" y="2063750"/>
            <a:ext cx="292100" cy="6127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Line 32"/>
          <p:cNvSpPr>
            <a:spLocks noChangeShapeType="1"/>
          </p:cNvSpPr>
          <p:nvPr/>
        </p:nvSpPr>
        <p:spPr bwMode="auto">
          <a:xfrm flipH="1">
            <a:off x="6562725" y="2063750"/>
            <a:ext cx="119063" cy="6127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Line 33"/>
          <p:cNvSpPr>
            <a:spLocks noChangeShapeType="1"/>
          </p:cNvSpPr>
          <p:nvPr/>
        </p:nvSpPr>
        <p:spPr bwMode="auto">
          <a:xfrm>
            <a:off x="7169150" y="2505075"/>
            <a:ext cx="581025"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Line 34"/>
          <p:cNvSpPr>
            <a:spLocks noChangeShapeType="1"/>
          </p:cNvSpPr>
          <p:nvPr/>
        </p:nvSpPr>
        <p:spPr bwMode="auto">
          <a:xfrm flipH="1">
            <a:off x="7902575" y="2246313"/>
            <a:ext cx="28575" cy="4445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Line 35"/>
          <p:cNvSpPr>
            <a:spLocks noChangeShapeType="1"/>
          </p:cNvSpPr>
          <p:nvPr/>
        </p:nvSpPr>
        <p:spPr bwMode="auto">
          <a:xfrm flipH="1">
            <a:off x="8329613" y="2505075"/>
            <a:ext cx="409575"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Line 36"/>
          <p:cNvSpPr>
            <a:spLocks noChangeShapeType="1"/>
          </p:cNvSpPr>
          <p:nvPr/>
        </p:nvSpPr>
        <p:spPr bwMode="auto">
          <a:xfrm flipH="1">
            <a:off x="5191125" y="2849563"/>
            <a:ext cx="48895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9" name="Line 37"/>
          <p:cNvSpPr>
            <a:spLocks noChangeShapeType="1"/>
          </p:cNvSpPr>
          <p:nvPr/>
        </p:nvSpPr>
        <p:spPr bwMode="auto">
          <a:xfrm>
            <a:off x="7096125" y="2849563"/>
            <a:ext cx="395288" cy="0"/>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0" name="Freeform 38"/>
          <p:cNvSpPr>
            <a:spLocks/>
          </p:cNvSpPr>
          <p:nvPr/>
        </p:nvSpPr>
        <p:spPr bwMode="auto">
          <a:xfrm>
            <a:off x="7485063" y="3927475"/>
            <a:ext cx="857250" cy="363538"/>
          </a:xfrm>
          <a:custGeom>
            <a:avLst/>
            <a:gdLst>
              <a:gd name="T0" fmla="*/ 538 w 540"/>
              <a:gd name="T1" fmla="*/ 104 h 229"/>
              <a:gd name="T2" fmla="*/ 529 w 540"/>
              <a:gd name="T3" fmla="*/ 84 h 229"/>
              <a:gd name="T4" fmla="*/ 513 w 540"/>
              <a:gd name="T5" fmla="*/ 66 h 229"/>
              <a:gd name="T6" fmla="*/ 490 w 540"/>
              <a:gd name="T7" fmla="*/ 48 h 229"/>
              <a:gd name="T8" fmla="*/ 460 w 540"/>
              <a:gd name="T9" fmla="*/ 33 h 229"/>
              <a:gd name="T10" fmla="*/ 424 w 540"/>
              <a:gd name="T11" fmla="*/ 20 h 229"/>
              <a:gd name="T12" fmla="*/ 383 w 540"/>
              <a:gd name="T13" fmla="*/ 10 h 229"/>
              <a:gd name="T14" fmla="*/ 339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8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8 w 540"/>
              <a:gd name="T43" fmla="*/ 179 h 229"/>
              <a:gd name="T44" fmla="*/ 79 w 540"/>
              <a:gd name="T45" fmla="*/ 194 h 229"/>
              <a:gd name="T46" fmla="*/ 115 w 540"/>
              <a:gd name="T47" fmla="*/ 207 h 229"/>
              <a:gd name="T48" fmla="*/ 156 w 540"/>
              <a:gd name="T49" fmla="*/ 217 h 229"/>
              <a:gd name="T50" fmla="*/ 200 w 540"/>
              <a:gd name="T51" fmla="*/ 223 h 229"/>
              <a:gd name="T52" fmla="*/ 246 w 540"/>
              <a:gd name="T53" fmla="*/ 227 h 229"/>
              <a:gd name="T54" fmla="*/ 293 w 540"/>
              <a:gd name="T55" fmla="*/ 227 h 229"/>
              <a:gd name="T56" fmla="*/ 339 w 540"/>
              <a:gd name="T57" fmla="*/ 223 h 229"/>
              <a:gd name="T58" fmla="*/ 383 w 540"/>
              <a:gd name="T59" fmla="*/ 217 h 229"/>
              <a:gd name="T60" fmla="*/ 424 w 540"/>
              <a:gd name="T61" fmla="*/ 207 h 229"/>
              <a:gd name="T62" fmla="*/ 460 w 540"/>
              <a:gd name="T63" fmla="*/ 194 h 229"/>
              <a:gd name="T64" fmla="*/ 490 w 540"/>
              <a:gd name="T65" fmla="*/ 179 h 229"/>
              <a:gd name="T66" fmla="*/ 513 w 540"/>
              <a:gd name="T67" fmla="*/ 162 h 229"/>
              <a:gd name="T68" fmla="*/ 529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29" y="84"/>
                </a:lnTo>
                <a:lnTo>
                  <a:pt x="522" y="75"/>
                </a:lnTo>
                <a:lnTo>
                  <a:pt x="513" y="66"/>
                </a:lnTo>
                <a:lnTo>
                  <a:pt x="502" y="57"/>
                </a:lnTo>
                <a:lnTo>
                  <a:pt x="490" y="48"/>
                </a:lnTo>
                <a:lnTo>
                  <a:pt x="476" y="40"/>
                </a:lnTo>
                <a:lnTo>
                  <a:pt x="460" y="33"/>
                </a:lnTo>
                <a:lnTo>
                  <a:pt x="442" y="26"/>
                </a:lnTo>
                <a:lnTo>
                  <a:pt x="424" y="20"/>
                </a:lnTo>
                <a:lnTo>
                  <a:pt x="404" y="15"/>
                </a:lnTo>
                <a:lnTo>
                  <a:pt x="383" y="10"/>
                </a:lnTo>
                <a:lnTo>
                  <a:pt x="361" y="7"/>
                </a:lnTo>
                <a:lnTo>
                  <a:pt x="339" y="3"/>
                </a:lnTo>
                <a:lnTo>
                  <a:pt x="316" y="1"/>
                </a:lnTo>
                <a:lnTo>
                  <a:pt x="293" y="0"/>
                </a:lnTo>
                <a:lnTo>
                  <a:pt x="270" y="0"/>
                </a:lnTo>
                <a:lnTo>
                  <a:pt x="246" y="0"/>
                </a:lnTo>
                <a:lnTo>
                  <a:pt x="222" y="1"/>
                </a:lnTo>
                <a:lnTo>
                  <a:pt x="200" y="3"/>
                </a:lnTo>
                <a:lnTo>
                  <a:pt x="177" y="7"/>
                </a:lnTo>
                <a:lnTo>
                  <a:pt x="156" y="10"/>
                </a:lnTo>
                <a:lnTo>
                  <a:pt x="135" y="15"/>
                </a:lnTo>
                <a:lnTo>
                  <a:pt x="115" y="20"/>
                </a:lnTo>
                <a:lnTo>
                  <a:pt x="96" y="26"/>
                </a:lnTo>
                <a:lnTo>
                  <a:pt x="79" y="33"/>
                </a:lnTo>
                <a:lnTo>
                  <a:pt x="63" y="40"/>
                </a:lnTo>
                <a:lnTo>
                  <a:pt x="48" y="48"/>
                </a:lnTo>
                <a:lnTo>
                  <a:pt x="36" y="57"/>
                </a:lnTo>
                <a:lnTo>
                  <a:pt x="25" y="66"/>
                </a:lnTo>
                <a:lnTo>
                  <a:pt x="16" y="75"/>
                </a:lnTo>
                <a:lnTo>
                  <a:pt x="9" y="84"/>
                </a:lnTo>
                <a:lnTo>
                  <a:pt x="4" y="94"/>
                </a:lnTo>
                <a:lnTo>
                  <a:pt x="1" y="104"/>
                </a:lnTo>
                <a:lnTo>
                  <a:pt x="0" y="114"/>
                </a:lnTo>
                <a:lnTo>
                  <a:pt x="1" y="124"/>
                </a:lnTo>
                <a:lnTo>
                  <a:pt x="4" y="133"/>
                </a:lnTo>
                <a:lnTo>
                  <a:pt x="9" y="143"/>
                </a:lnTo>
                <a:lnTo>
                  <a:pt x="16" y="153"/>
                </a:lnTo>
                <a:lnTo>
                  <a:pt x="25" y="162"/>
                </a:lnTo>
                <a:lnTo>
                  <a:pt x="36" y="171"/>
                </a:lnTo>
                <a:lnTo>
                  <a:pt x="48" y="179"/>
                </a:lnTo>
                <a:lnTo>
                  <a:pt x="63" y="187"/>
                </a:lnTo>
                <a:lnTo>
                  <a:pt x="79" y="194"/>
                </a:lnTo>
                <a:lnTo>
                  <a:pt x="96" y="201"/>
                </a:lnTo>
                <a:lnTo>
                  <a:pt x="115" y="207"/>
                </a:lnTo>
                <a:lnTo>
                  <a:pt x="135" y="212"/>
                </a:lnTo>
                <a:lnTo>
                  <a:pt x="156" y="217"/>
                </a:lnTo>
                <a:lnTo>
                  <a:pt x="177" y="221"/>
                </a:lnTo>
                <a:lnTo>
                  <a:pt x="200" y="223"/>
                </a:lnTo>
                <a:lnTo>
                  <a:pt x="222" y="226"/>
                </a:lnTo>
                <a:lnTo>
                  <a:pt x="246" y="227"/>
                </a:lnTo>
                <a:lnTo>
                  <a:pt x="270" y="228"/>
                </a:lnTo>
                <a:lnTo>
                  <a:pt x="293" y="227"/>
                </a:lnTo>
                <a:lnTo>
                  <a:pt x="316" y="226"/>
                </a:lnTo>
                <a:lnTo>
                  <a:pt x="339" y="223"/>
                </a:lnTo>
                <a:lnTo>
                  <a:pt x="361" y="221"/>
                </a:lnTo>
                <a:lnTo>
                  <a:pt x="383" y="217"/>
                </a:lnTo>
                <a:lnTo>
                  <a:pt x="404" y="212"/>
                </a:lnTo>
                <a:lnTo>
                  <a:pt x="424" y="207"/>
                </a:lnTo>
                <a:lnTo>
                  <a:pt x="442" y="201"/>
                </a:lnTo>
                <a:lnTo>
                  <a:pt x="460" y="194"/>
                </a:lnTo>
                <a:lnTo>
                  <a:pt x="476" y="187"/>
                </a:lnTo>
                <a:lnTo>
                  <a:pt x="490" y="179"/>
                </a:lnTo>
                <a:lnTo>
                  <a:pt x="502" y="171"/>
                </a:lnTo>
                <a:lnTo>
                  <a:pt x="513" y="162"/>
                </a:lnTo>
                <a:lnTo>
                  <a:pt x="522" y="153"/>
                </a:lnTo>
                <a:lnTo>
                  <a:pt x="529" y="143"/>
                </a:lnTo>
                <a:lnTo>
                  <a:pt x="535" y="133"/>
                </a:lnTo>
                <a:lnTo>
                  <a:pt x="538" y="124"/>
                </a:lnTo>
                <a:lnTo>
                  <a:pt x="539"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1" name="Freeform 39"/>
          <p:cNvSpPr>
            <a:spLocks/>
          </p:cNvSpPr>
          <p:nvPr/>
        </p:nvSpPr>
        <p:spPr bwMode="auto">
          <a:xfrm>
            <a:off x="6715125" y="4192588"/>
            <a:ext cx="857250" cy="363537"/>
          </a:xfrm>
          <a:custGeom>
            <a:avLst/>
            <a:gdLst>
              <a:gd name="T0" fmla="*/ 538 w 540"/>
              <a:gd name="T1" fmla="*/ 104 h 229"/>
              <a:gd name="T2" fmla="*/ 530 w 540"/>
              <a:gd name="T3" fmla="*/ 85 h 229"/>
              <a:gd name="T4" fmla="*/ 514 w 540"/>
              <a:gd name="T5" fmla="*/ 66 h 229"/>
              <a:gd name="T6" fmla="*/ 490 w 540"/>
              <a:gd name="T7" fmla="*/ 49 h 229"/>
              <a:gd name="T8" fmla="*/ 460 w 540"/>
              <a:gd name="T9" fmla="*/ 34 h 229"/>
              <a:gd name="T10" fmla="*/ 424 w 540"/>
              <a:gd name="T11" fmla="*/ 21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5 w 540"/>
              <a:gd name="T23" fmla="*/ 11 h 229"/>
              <a:gd name="T24" fmla="*/ 115 w 540"/>
              <a:gd name="T25" fmla="*/ 21 h 229"/>
              <a:gd name="T26" fmla="*/ 79 w 540"/>
              <a:gd name="T27" fmla="*/ 34 h 229"/>
              <a:gd name="T28" fmla="*/ 49 w 540"/>
              <a:gd name="T29" fmla="*/ 49 h 229"/>
              <a:gd name="T30" fmla="*/ 26 w 540"/>
              <a:gd name="T31" fmla="*/ 66 h 229"/>
              <a:gd name="T32" fmla="*/ 9 w 540"/>
              <a:gd name="T33" fmla="*/ 85 h 229"/>
              <a:gd name="T34" fmla="*/ 1 w 540"/>
              <a:gd name="T35" fmla="*/ 104 h 229"/>
              <a:gd name="T36" fmla="*/ 1 w 540"/>
              <a:gd name="T37" fmla="*/ 124 h 229"/>
              <a:gd name="T38" fmla="*/ 9 w 540"/>
              <a:gd name="T39" fmla="*/ 143 h 229"/>
              <a:gd name="T40" fmla="*/ 26 w 540"/>
              <a:gd name="T41" fmla="*/ 162 h 229"/>
              <a:gd name="T42" fmla="*/ 49 w 540"/>
              <a:gd name="T43" fmla="*/ 179 h 229"/>
              <a:gd name="T44" fmla="*/ 79 w 540"/>
              <a:gd name="T45" fmla="*/ 195 h 229"/>
              <a:gd name="T46" fmla="*/ 115 w 540"/>
              <a:gd name="T47" fmla="*/ 207 h 229"/>
              <a:gd name="T48" fmla="*/ 155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5"/>
                </a:lnTo>
                <a:lnTo>
                  <a:pt x="522" y="75"/>
                </a:lnTo>
                <a:lnTo>
                  <a:pt x="514" y="66"/>
                </a:lnTo>
                <a:lnTo>
                  <a:pt x="503" y="57"/>
                </a:lnTo>
                <a:lnTo>
                  <a:pt x="490" y="49"/>
                </a:lnTo>
                <a:lnTo>
                  <a:pt x="476" y="41"/>
                </a:lnTo>
                <a:lnTo>
                  <a:pt x="460" y="34"/>
                </a:lnTo>
                <a:lnTo>
                  <a:pt x="443" y="27"/>
                </a:lnTo>
                <a:lnTo>
                  <a:pt x="424" y="21"/>
                </a:lnTo>
                <a:lnTo>
                  <a:pt x="404" y="15"/>
                </a:lnTo>
                <a:lnTo>
                  <a:pt x="383" y="11"/>
                </a:lnTo>
                <a:lnTo>
                  <a:pt x="362" y="7"/>
                </a:lnTo>
                <a:lnTo>
                  <a:pt x="339" y="4"/>
                </a:lnTo>
                <a:lnTo>
                  <a:pt x="316" y="2"/>
                </a:lnTo>
                <a:lnTo>
                  <a:pt x="293" y="0"/>
                </a:lnTo>
                <a:lnTo>
                  <a:pt x="269" y="0"/>
                </a:lnTo>
                <a:lnTo>
                  <a:pt x="246" y="0"/>
                </a:lnTo>
                <a:lnTo>
                  <a:pt x="223" y="2"/>
                </a:lnTo>
                <a:lnTo>
                  <a:pt x="200" y="4"/>
                </a:lnTo>
                <a:lnTo>
                  <a:pt x="177" y="7"/>
                </a:lnTo>
                <a:lnTo>
                  <a:pt x="155" y="11"/>
                </a:lnTo>
                <a:lnTo>
                  <a:pt x="135" y="15"/>
                </a:lnTo>
                <a:lnTo>
                  <a:pt x="115" y="21"/>
                </a:lnTo>
                <a:lnTo>
                  <a:pt x="97" y="27"/>
                </a:lnTo>
                <a:lnTo>
                  <a:pt x="79" y="34"/>
                </a:lnTo>
                <a:lnTo>
                  <a:pt x="63" y="41"/>
                </a:lnTo>
                <a:lnTo>
                  <a:pt x="49" y="49"/>
                </a:lnTo>
                <a:lnTo>
                  <a:pt x="36" y="57"/>
                </a:lnTo>
                <a:lnTo>
                  <a:pt x="26" y="66"/>
                </a:lnTo>
                <a:lnTo>
                  <a:pt x="16" y="75"/>
                </a:lnTo>
                <a:lnTo>
                  <a:pt x="9" y="85"/>
                </a:lnTo>
                <a:lnTo>
                  <a:pt x="4" y="94"/>
                </a:lnTo>
                <a:lnTo>
                  <a:pt x="1" y="104"/>
                </a:lnTo>
                <a:lnTo>
                  <a:pt x="0" y="114"/>
                </a:lnTo>
                <a:lnTo>
                  <a:pt x="1" y="124"/>
                </a:lnTo>
                <a:lnTo>
                  <a:pt x="4" y="134"/>
                </a:lnTo>
                <a:lnTo>
                  <a:pt x="9" y="143"/>
                </a:lnTo>
                <a:lnTo>
                  <a:pt x="16" y="153"/>
                </a:lnTo>
                <a:lnTo>
                  <a:pt x="26" y="162"/>
                </a:lnTo>
                <a:lnTo>
                  <a:pt x="36" y="171"/>
                </a:lnTo>
                <a:lnTo>
                  <a:pt x="49" y="179"/>
                </a:lnTo>
                <a:lnTo>
                  <a:pt x="63" y="187"/>
                </a:lnTo>
                <a:lnTo>
                  <a:pt x="79" y="195"/>
                </a:lnTo>
                <a:lnTo>
                  <a:pt x="97"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4" y="162"/>
                </a:lnTo>
                <a:lnTo>
                  <a:pt x="522" y="153"/>
                </a:lnTo>
                <a:lnTo>
                  <a:pt x="530" y="143"/>
                </a:lnTo>
                <a:lnTo>
                  <a:pt x="535" y="134"/>
                </a:lnTo>
                <a:lnTo>
                  <a:pt x="538" y="124"/>
                </a:lnTo>
                <a:lnTo>
                  <a:pt x="539"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2" name="Freeform 40"/>
          <p:cNvSpPr>
            <a:spLocks/>
          </p:cNvSpPr>
          <p:nvPr/>
        </p:nvSpPr>
        <p:spPr bwMode="auto">
          <a:xfrm>
            <a:off x="8286750" y="4192588"/>
            <a:ext cx="857250" cy="363537"/>
          </a:xfrm>
          <a:custGeom>
            <a:avLst/>
            <a:gdLst>
              <a:gd name="T0" fmla="*/ 1 w 540"/>
              <a:gd name="T1" fmla="*/ 124 h 229"/>
              <a:gd name="T2" fmla="*/ 9 w 540"/>
              <a:gd name="T3" fmla="*/ 143 h 229"/>
              <a:gd name="T4" fmla="*/ 25 w 540"/>
              <a:gd name="T5" fmla="*/ 162 h 229"/>
              <a:gd name="T6" fmla="*/ 49 w 540"/>
              <a:gd name="T7" fmla="*/ 179 h 229"/>
              <a:gd name="T8" fmla="*/ 79 w 540"/>
              <a:gd name="T9" fmla="*/ 195 h 229"/>
              <a:gd name="T10" fmla="*/ 115 w 540"/>
              <a:gd name="T11" fmla="*/ 207 h 229"/>
              <a:gd name="T12" fmla="*/ 155 w 540"/>
              <a:gd name="T13" fmla="*/ 217 h 229"/>
              <a:gd name="T14" fmla="*/ 200 w 540"/>
              <a:gd name="T15" fmla="*/ 224 h 229"/>
              <a:gd name="T16" fmla="*/ 246 w 540"/>
              <a:gd name="T17" fmla="*/ 227 h 229"/>
              <a:gd name="T18" fmla="*/ 293 w 540"/>
              <a:gd name="T19" fmla="*/ 227 h 229"/>
              <a:gd name="T20" fmla="*/ 339 w 540"/>
              <a:gd name="T21" fmla="*/ 224 h 229"/>
              <a:gd name="T22" fmla="*/ 383 w 540"/>
              <a:gd name="T23" fmla="*/ 217 h 229"/>
              <a:gd name="T24" fmla="*/ 424 w 540"/>
              <a:gd name="T25" fmla="*/ 207 h 229"/>
              <a:gd name="T26" fmla="*/ 460 w 540"/>
              <a:gd name="T27" fmla="*/ 195 h 229"/>
              <a:gd name="T28" fmla="*/ 490 w 540"/>
              <a:gd name="T29" fmla="*/ 179 h 229"/>
              <a:gd name="T30" fmla="*/ 513 w 540"/>
              <a:gd name="T31" fmla="*/ 162 h 229"/>
              <a:gd name="T32" fmla="*/ 530 w 540"/>
              <a:gd name="T33" fmla="*/ 143 h 229"/>
              <a:gd name="T34" fmla="*/ 538 w 540"/>
              <a:gd name="T35" fmla="*/ 124 h 229"/>
              <a:gd name="T36" fmla="*/ 538 w 540"/>
              <a:gd name="T37" fmla="*/ 104 h 229"/>
              <a:gd name="T38" fmla="*/ 530 w 540"/>
              <a:gd name="T39" fmla="*/ 84 h 229"/>
              <a:gd name="T40" fmla="*/ 513 w 540"/>
              <a:gd name="T41" fmla="*/ 66 h 229"/>
              <a:gd name="T42" fmla="*/ 490 w 540"/>
              <a:gd name="T43" fmla="*/ 48 h 229"/>
              <a:gd name="T44" fmla="*/ 460 w 540"/>
              <a:gd name="T45" fmla="*/ 34 h 229"/>
              <a:gd name="T46" fmla="*/ 424 w 540"/>
              <a:gd name="T47" fmla="*/ 21 h 229"/>
              <a:gd name="T48" fmla="*/ 383 w 540"/>
              <a:gd name="T49" fmla="*/ 11 h 229"/>
              <a:gd name="T50" fmla="*/ 339 w 540"/>
              <a:gd name="T51" fmla="*/ 4 h 229"/>
              <a:gd name="T52" fmla="*/ 293 w 540"/>
              <a:gd name="T53" fmla="*/ 0 h 229"/>
              <a:gd name="T54" fmla="*/ 246 w 540"/>
              <a:gd name="T55" fmla="*/ 0 h 229"/>
              <a:gd name="T56" fmla="*/ 199 w 540"/>
              <a:gd name="T57" fmla="*/ 4 h 229"/>
              <a:gd name="T58" fmla="*/ 155 w 540"/>
              <a:gd name="T59" fmla="*/ 11 h 229"/>
              <a:gd name="T60" fmla="*/ 115 w 540"/>
              <a:gd name="T61" fmla="*/ 21 h 229"/>
              <a:gd name="T62" fmla="*/ 79 w 540"/>
              <a:gd name="T63" fmla="*/ 34 h 229"/>
              <a:gd name="T64" fmla="*/ 49 w 540"/>
              <a:gd name="T65" fmla="*/ 49 h 229"/>
              <a:gd name="T66" fmla="*/ 25 w 540"/>
              <a:gd name="T67" fmla="*/ 66 h 229"/>
              <a:gd name="T68" fmla="*/ 9 w 540"/>
              <a:gd name="T69" fmla="*/ 85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3" y="162"/>
                </a:lnTo>
                <a:lnTo>
                  <a:pt x="522" y="153"/>
                </a:lnTo>
                <a:lnTo>
                  <a:pt x="530" y="143"/>
                </a:lnTo>
                <a:lnTo>
                  <a:pt x="534" y="134"/>
                </a:lnTo>
                <a:lnTo>
                  <a:pt x="538" y="124"/>
                </a:lnTo>
                <a:lnTo>
                  <a:pt x="539" y="114"/>
                </a:lnTo>
                <a:lnTo>
                  <a:pt x="538" y="104"/>
                </a:lnTo>
                <a:lnTo>
                  <a:pt x="534" y="94"/>
                </a:lnTo>
                <a:lnTo>
                  <a:pt x="530" y="84"/>
                </a:lnTo>
                <a:lnTo>
                  <a:pt x="522" y="75"/>
                </a:lnTo>
                <a:lnTo>
                  <a:pt x="513" y="66"/>
                </a:lnTo>
                <a:lnTo>
                  <a:pt x="503" y="57"/>
                </a:lnTo>
                <a:lnTo>
                  <a:pt x="490" y="48"/>
                </a:lnTo>
                <a:lnTo>
                  <a:pt x="476" y="41"/>
                </a:lnTo>
                <a:lnTo>
                  <a:pt x="460" y="34"/>
                </a:lnTo>
                <a:lnTo>
                  <a:pt x="442" y="27"/>
                </a:lnTo>
                <a:lnTo>
                  <a:pt x="424" y="21"/>
                </a:lnTo>
                <a:lnTo>
                  <a:pt x="404" y="15"/>
                </a:lnTo>
                <a:lnTo>
                  <a:pt x="383" y="11"/>
                </a:lnTo>
                <a:lnTo>
                  <a:pt x="362" y="7"/>
                </a:lnTo>
                <a:lnTo>
                  <a:pt x="339" y="4"/>
                </a:lnTo>
                <a:lnTo>
                  <a:pt x="316" y="2"/>
                </a:lnTo>
                <a:lnTo>
                  <a:pt x="293" y="0"/>
                </a:lnTo>
                <a:lnTo>
                  <a:pt x="269" y="0"/>
                </a:lnTo>
                <a:lnTo>
                  <a:pt x="246" y="0"/>
                </a:lnTo>
                <a:lnTo>
                  <a:pt x="223" y="2"/>
                </a:lnTo>
                <a:lnTo>
                  <a:pt x="199" y="4"/>
                </a:lnTo>
                <a:lnTo>
                  <a:pt x="177" y="7"/>
                </a:lnTo>
                <a:lnTo>
                  <a:pt x="155" y="11"/>
                </a:lnTo>
                <a:lnTo>
                  <a:pt x="135" y="16"/>
                </a:lnTo>
                <a:lnTo>
                  <a:pt x="115" y="21"/>
                </a:lnTo>
                <a:lnTo>
                  <a:pt x="96" y="27"/>
                </a:lnTo>
                <a:lnTo>
                  <a:pt x="79" y="34"/>
                </a:lnTo>
                <a:lnTo>
                  <a:pt x="63" y="41"/>
                </a:lnTo>
                <a:lnTo>
                  <a:pt x="49" y="49"/>
                </a:lnTo>
                <a:lnTo>
                  <a:pt x="36" y="57"/>
                </a:lnTo>
                <a:lnTo>
                  <a:pt x="25" y="66"/>
                </a:lnTo>
                <a:lnTo>
                  <a:pt x="16" y="75"/>
                </a:lnTo>
                <a:lnTo>
                  <a:pt x="9" y="85"/>
                </a:lnTo>
                <a:lnTo>
                  <a:pt x="4" y="94"/>
                </a:lnTo>
                <a:lnTo>
                  <a:pt x="1" y="104"/>
                </a:lnTo>
                <a:lnTo>
                  <a:pt x="0"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3" name="Freeform 41"/>
          <p:cNvSpPr>
            <a:spLocks/>
          </p:cNvSpPr>
          <p:nvPr/>
        </p:nvSpPr>
        <p:spPr bwMode="auto">
          <a:xfrm>
            <a:off x="5486400" y="4648200"/>
            <a:ext cx="1611313" cy="609600"/>
          </a:xfrm>
          <a:custGeom>
            <a:avLst/>
            <a:gdLst>
              <a:gd name="T0" fmla="*/ 0 w 1015"/>
              <a:gd name="T1" fmla="*/ 192 h 384"/>
              <a:gd name="T2" fmla="*/ 501 w 1015"/>
              <a:gd name="T3" fmla="*/ 0 h 384"/>
              <a:gd name="T4" fmla="*/ 1014 w 1015"/>
              <a:gd name="T5" fmla="*/ 198 h 384"/>
              <a:gd name="T6" fmla="*/ 501 w 1015"/>
              <a:gd name="T7" fmla="*/ 383 h 384"/>
              <a:gd name="T8" fmla="*/ 0 w 1015"/>
              <a:gd name="T9" fmla="*/ 192 h 384"/>
            </a:gdLst>
            <a:ahLst/>
            <a:cxnLst>
              <a:cxn ang="0">
                <a:pos x="T0" y="T1"/>
              </a:cxn>
              <a:cxn ang="0">
                <a:pos x="T2" y="T3"/>
              </a:cxn>
              <a:cxn ang="0">
                <a:pos x="T4" y="T5"/>
              </a:cxn>
              <a:cxn ang="0">
                <a:pos x="T6" y="T7"/>
              </a:cxn>
              <a:cxn ang="0">
                <a:pos x="T8" y="T9"/>
              </a:cxn>
            </a:cxnLst>
            <a:rect l="0" t="0" r="r" b="b"/>
            <a:pathLst>
              <a:path w="1015" h="384">
                <a:moveTo>
                  <a:pt x="0" y="192"/>
                </a:moveTo>
                <a:lnTo>
                  <a:pt x="501" y="0"/>
                </a:lnTo>
                <a:lnTo>
                  <a:pt x="1014" y="198"/>
                </a:lnTo>
                <a:lnTo>
                  <a:pt x="501" y="383"/>
                </a:lnTo>
                <a:lnTo>
                  <a:pt x="0" y="19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4" name="Freeform 42"/>
          <p:cNvSpPr>
            <a:spLocks/>
          </p:cNvSpPr>
          <p:nvPr/>
        </p:nvSpPr>
        <p:spPr bwMode="auto">
          <a:xfrm>
            <a:off x="7485063" y="4778375"/>
            <a:ext cx="1385887" cy="420688"/>
          </a:xfrm>
          <a:custGeom>
            <a:avLst/>
            <a:gdLst>
              <a:gd name="T0" fmla="*/ 872 w 873"/>
              <a:gd name="T1" fmla="*/ 264 h 265"/>
              <a:gd name="T2" fmla="*/ 872 w 873"/>
              <a:gd name="T3" fmla="*/ 0 h 265"/>
              <a:gd name="T4" fmla="*/ 0 w 873"/>
              <a:gd name="T5" fmla="*/ 0 h 265"/>
              <a:gd name="T6" fmla="*/ 0 w 873"/>
              <a:gd name="T7" fmla="*/ 264 h 265"/>
              <a:gd name="T8" fmla="*/ 872 w 873"/>
              <a:gd name="T9" fmla="*/ 264 h 265"/>
            </a:gdLst>
            <a:ahLst/>
            <a:cxnLst>
              <a:cxn ang="0">
                <a:pos x="T0" y="T1"/>
              </a:cxn>
              <a:cxn ang="0">
                <a:pos x="T2" y="T3"/>
              </a:cxn>
              <a:cxn ang="0">
                <a:pos x="T4" y="T5"/>
              </a:cxn>
              <a:cxn ang="0">
                <a:pos x="T6" y="T7"/>
              </a:cxn>
              <a:cxn ang="0">
                <a:pos x="T8" y="T9"/>
              </a:cxn>
            </a:cxnLst>
            <a:rect l="0" t="0" r="r" b="b"/>
            <a:pathLst>
              <a:path w="873" h="265">
                <a:moveTo>
                  <a:pt x="872" y="264"/>
                </a:moveTo>
                <a:lnTo>
                  <a:pt x="872" y="0"/>
                </a:lnTo>
                <a:lnTo>
                  <a:pt x="0" y="0"/>
                </a:lnTo>
                <a:lnTo>
                  <a:pt x="0" y="264"/>
                </a:lnTo>
                <a:lnTo>
                  <a:pt x="872" y="26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5" name="Rectangle 43"/>
          <p:cNvSpPr>
            <a:spLocks noChangeArrowheads="1"/>
          </p:cNvSpPr>
          <p:nvPr/>
        </p:nvSpPr>
        <p:spPr bwMode="auto">
          <a:xfrm>
            <a:off x="7500938" y="3941763"/>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dname</a:t>
            </a:r>
          </a:p>
        </p:txBody>
      </p:sp>
      <p:sp>
        <p:nvSpPr>
          <p:cNvPr id="28716" name="Rectangle 44"/>
          <p:cNvSpPr>
            <a:spLocks noChangeArrowheads="1"/>
          </p:cNvSpPr>
          <p:nvPr/>
        </p:nvSpPr>
        <p:spPr bwMode="auto">
          <a:xfrm>
            <a:off x="8248650" y="4202113"/>
            <a:ext cx="857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budget</a:t>
            </a:r>
          </a:p>
        </p:txBody>
      </p:sp>
      <p:sp>
        <p:nvSpPr>
          <p:cNvPr id="28717" name="Rectangle 45"/>
          <p:cNvSpPr>
            <a:spLocks noChangeArrowheads="1"/>
          </p:cNvSpPr>
          <p:nvPr/>
        </p:nvSpPr>
        <p:spPr bwMode="auto">
          <a:xfrm>
            <a:off x="6948488" y="41703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did</a:t>
            </a:r>
          </a:p>
        </p:txBody>
      </p:sp>
      <p:sp>
        <p:nvSpPr>
          <p:cNvPr id="28718" name="Rectangle 46"/>
          <p:cNvSpPr>
            <a:spLocks noChangeArrowheads="1"/>
          </p:cNvSpPr>
          <p:nvPr/>
        </p:nvSpPr>
        <p:spPr bwMode="auto">
          <a:xfrm>
            <a:off x="7493000" y="474503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Departments</a:t>
            </a:r>
          </a:p>
        </p:txBody>
      </p:sp>
      <p:sp>
        <p:nvSpPr>
          <p:cNvPr id="28719" name="Rectangle 47"/>
          <p:cNvSpPr>
            <a:spLocks noChangeArrowheads="1"/>
          </p:cNvSpPr>
          <p:nvPr/>
        </p:nvSpPr>
        <p:spPr bwMode="auto">
          <a:xfrm>
            <a:off x="5702300" y="4752975"/>
            <a:ext cx="1162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Manages2</a:t>
            </a:r>
          </a:p>
        </p:txBody>
      </p:sp>
      <p:sp>
        <p:nvSpPr>
          <p:cNvPr id="28720" name="Rectangle 48"/>
          <p:cNvSpPr>
            <a:spLocks noChangeArrowheads="1"/>
          </p:cNvSpPr>
          <p:nvPr/>
        </p:nvSpPr>
        <p:spPr bwMode="auto">
          <a:xfrm>
            <a:off x="3897313" y="4195763"/>
            <a:ext cx="1252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Employees</a:t>
            </a:r>
          </a:p>
        </p:txBody>
      </p:sp>
      <p:sp>
        <p:nvSpPr>
          <p:cNvPr id="28721" name="Freeform 49"/>
          <p:cNvSpPr>
            <a:spLocks/>
          </p:cNvSpPr>
          <p:nvPr/>
        </p:nvSpPr>
        <p:spPr bwMode="auto">
          <a:xfrm>
            <a:off x="4117975" y="3344863"/>
            <a:ext cx="857250" cy="363537"/>
          </a:xfrm>
          <a:custGeom>
            <a:avLst/>
            <a:gdLst>
              <a:gd name="T0" fmla="*/ 538 w 540"/>
              <a:gd name="T1" fmla="*/ 104 h 229"/>
              <a:gd name="T2" fmla="*/ 530 w 540"/>
              <a:gd name="T3" fmla="*/ 84 h 229"/>
              <a:gd name="T4" fmla="*/ 514 w 540"/>
              <a:gd name="T5" fmla="*/ 66 h 229"/>
              <a:gd name="T6" fmla="*/ 490 w 540"/>
              <a:gd name="T7" fmla="*/ 48 h 229"/>
              <a:gd name="T8" fmla="*/ 460 w 540"/>
              <a:gd name="T9" fmla="*/ 33 h 229"/>
              <a:gd name="T10" fmla="*/ 424 w 540"/>
              <a:gd name="T11" fmla="*/ 20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6 w 540"/>
              <a:gd name="T23" fmla="*/ 11 h 229"/>
              <a:gd name="T24" fmla="*/ 115 w 540"/>
              <a:gd name="T25" fmla="*/ 20 h 229"/>
              <a:gd name="T26" fmla="*/ 79 w 540"/>
              <a:gd name="T27" fmla="*/ 33 h 229"/>
              <a:gd name="T28" fmla="*/ 49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9 w 540"/>
              <a:gd name="T43" fmla="*/ 179 h 229"/>
              <a:gd name="T44" fmla="*/ 79 w 540"/>
              <a:gd name="T45" fmla="*/ 195 h 229"/>
              <a:gd name="T46" fmla="*/ 115 w 540"/>
              <a:gd name="T47" fmla="*/ 207 h 229"/>
              <a:gd name="T48" fmla="*/ 156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4"/>
                </a:lnTo>
                <a:lnTo>
                  <a:pt x="523" y="75"/>
                </a:lnTo>
                <a:lnTo>
                  <a:pt x="514" y="66"/>
                </a:lnTo>
                <a:lnTo>
                  <a:pt x="503" y="57"/>
                </a:lnTo>
                <a:lnTo>
                  <a:pt x="490" y="48"/>
                </a:lnTo>
                <a:lnTo>
                  <a:pt x="476" y="41"/>
                </a:lnTo>
                <a:lnTo>
                  <a:pt x="460" y="33"/>
                </a:lnTo>
                <a:lnTo>
                  <a:pt x="443" y="27"/>
                </a:lnTo>
                <a:lnTo>
                  <a:pt x="424" y="20"/>
                </a:lnTo>
                <a:lnTo>
                  <a:pt x="404" y="15"/>
                </a:lnTo>
                <a:lnTo>
                  <a:pt x="383" y="11"/>
                </a:lnTo>
                <a:lnTo>
                  <a:pt x="361" y="7"/>
                </a:lnTo>
                <a:lnTo>
                  <a:pt x="339" y="4"/>
                </a:lnTo>
                <a:lnTo>
                  <a:pt x="316" y="2"/>
                </a:lnTo>
                <a:lnTo>
                  <a:pt x="293" y="0"/>
                </a:lnTo>
                <a:lnTo>
                  <a:pt x="270" y="0"/>
                </a:lnTo>
                <a:lnTo>
                  <a:pt x="246" y="0"/>
                </a:lnTo>
                <a:lnTo>
                  <a:pt x="223" y="2"/>
                </a:lnTo>
                <a:lnTo>
                  <a:pt x="200" y="4"/>
                </a:lnTo>
                <a:lnTo>
                  <a:pt x="178" y="7"/>
                </a:lnTo>
                <a:lnTo>
                  <a:pt x="156" y="11"/>
                </a:lnTo>
                <a:lnTo>
                  <a:pt x="135" y="15"/>
                </a:lnTo>
                <a:lnTo>
                  <a:pt x="115" y="20"/>
                </a:lnTo>
                <a:lnTo>
                  <a:pt x="96" y="27"/>
                </a:lnTo>
                <a:lnTo>
                  <a:pt x="79" y="33"/>
                </a:lnTo>
                <a:lnTo>
                  <a:pt x="63" y="41"/>
                </a:lnTo>
                <a:lnTo>
                  <a:pt x="49" y="48"/>
                </a:lnTo>
                <a:lnTo>
                  <a:pt x="36" y="57"/>
                </a:lnTo>
                <a:lnTo>
                  <a:pt x="25" y="66"/>
                </a:lnTo>
                <a:lnTo>
                  <a:pt x="16" y="75"/>
                </a:lnTo>
                <a:lnTo>
                  <a:pt x="9" y="84"/>
                </a:lnTo>
                <a:lnTo>
                  <a:pt x="4" y="94"/>
                </a:lnTo>
                <a:lnTo>
                  <a:pt x="1" y="104"/>
                </a:lnTo>
                <a:lnTo>
                  <a:pt x="0" y="114"/>
                </a:ln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2"/>
                </a:lnTo>
                <a:lnTo>
                  <a:pt x="156" y="217"/>
                </a:lnTo>
                <a:lnTo>
                  <a:pt x="178" y="221"/>
                </a:lnTo>
                <a:lnTo>
                  <a:pt x="200" y="224"/>
                </a:lnTo>
                <a:lnTo>
                  <a:pt x="223" y="226"/>
                </a:lnTo>
                <a:lnTo>
                  <a:pt x="246" y="227"/>
                </a:lnTo>
                <a:lnTo>
                  <a:pt x="270" y="228"/>
                </a:lnTo>
                <a:lnTo>
                  <a:pt x="293" y="227"/>
                </a:lnTo>
                <a:lnTo>
                  <a:pt x="316" y="226"/>
                </a:lnTo>
                <a:lnTo>
                  <a:pt x="339" y="224"/>
                </a:lnTo>
                <a:lnTo>
                  <a:pt x="361" y="221"/>
                </a:lnTo>
                <a:lnTo>
                  <a:pt x="383" y="217"/>
                </a:lnTo>
                <a:lnTo>
                  <a:pt x="404" y="212"/>
                </a:lnTo>
                <a:lnTo>
                  <a:pt x="424" y="207"/>
                </a:lnTo>
                <a:lnTo>
                  <a:pt x="443" y="201"/>
                </a:lnTo>
                <a:lnTo>
                  <a:pt x="460" y="195"/>
                </a:lnTo>
                <a:lnTo>
                  <a:pt x="476" y="187"/>
                </a:lnTo>
                <a:lnTo>
                  <a:pt x="490" y="179"/>
                </a:lnTo>
                <a:lnTo>
                  <a:pt x="503" y="171"/>
                </a:lnTo>
                <a:lnTo>
                  <a:pt x="514" y="162"/>
                </a:lnTo>
                <a:lnTo>
                  <a:pt x="523" y="153"/>
                </a:lnTo>
                <a:lnTo>
                  <a:pt x="530" y="143"/>
                </a:lnTo>
                <a:lnTo>
                  <a:pt x="535" y="134"/>
                </a:lnTo>
                <a:lnTo>
                  <a:pt x="538" y="124"/>
                </a:lnTo>
                <a:lnTo>
                  <a:pt x="539"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2" name="Freeform 50"/>
          <p:cNvSpPr>
            <a:spLocks/>
          </p:cNvSpPr>
          <p:nvPr/>
        </p:nvSpPr>
        <p:spPr bwMode="auto">
          <a:xfrm>
            <a:off x="3348038" y="3611563"/>
            <a:ext cx="857250" cy="363537"/>
          </a:xfrm>
          <a:custGeom>
            <a:avLst/>
            <a:gdLst>
              <a:gd name="T0" fmla="*/ 538 w 540"/>
              <a:gd name="T1" fmla="*/ 104 h 229"/>
              <a:gd name="T2" fmla="*/ 530 w 540"/>
              <a:gd name="T3" fmla="*/ 84 h 229"/>
              <a:gd name="T4" fmla="*/ 514 w 540"/>
              <a:gd name="T5" fmla="*/ 65 h 229"/>
              <a:gd name="T6" fmla="*/ 490 w 540"/>
              <a:gd name="T7" fmla="*/ 48 h 229"/>
              <a:gd name="T8" fmla="*/ 460 w 540"/>
              <a:gd name="T9" fmla="*/ 33 h 229"/>
              <a:gd name="T10" fmla="*/ 424 w 540"/>
              <a:gd name="T11" fmla="*/ 20 h 229"/>
              <a:gd name="T12" fmla="*/ 384 w 540"/>
              <a:gd name="T13" fmla="*/ 10 h 229"/>
              <a:gd name="T14" fmla="*/ 340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9 w 540"/>
              <a:gd name="T29" fmla="*/ 48 h 229"/>
              <a:gd name="T30" fmla="*/ 26 w 540"/>
              <a:gd name="T31" fmla="*/ 65 h 229"/>
              <a:gd name="T32" fmla="*/ 9 w 540"/>
              <a:gd name="T33" fmla="*/ 84 h 229"/>
              <a:gd name="T34" fmla="*/ 1 w 540"/>
              <a:gd name="T35" fmla="*/ 104 h 229"/>
              <a:gd name="T36" fmla="*/ 1 w 540"/>
              <a:gd name="T37" fmla="*/ 123 h 229"/>
              <a:gd name="T38" fmla="*/ 9 w 540"/>
              <a:gd name="T39" fmla="*/ 143 h 229"/>
              <a:gd name="T40" fmla="*/ 26 w 540"/>
              <a:gd name="T41" fmla="*/ 162 h 229"/>
              <a:gd name="T42" fmla="*/ 49 w 540"/>
              <a:gd name="T43" fmla="*/ 179 h 229"/>
              <a:gd name="T44" fmla="*/ 79 w 540"/>
              <a:gd name="T45" fmla="*/ 194 h 229"/>
              <a:gd name="T46" fmla="*/ 115 w 540"/>
              <a:gd name="T47" fmla="*/ 207 h 229"/>
              <a:gd name="T48" fmla="*/ 156 w 540"/>
              <a:gd name="T49" fmla="*/ 216 h 229"/>
              <a:gd name="T50" fmla="*/ 200 w 540"/>
              <a:gd name="T51" fmla="*/ 223 h 229"/>
              <a:gd name="T52" fmla="*/ 246 w 540"/>
              <a:gd name="T53" fmla="*/ 227 h 229"/>
              <a:gd name="T54" fmla="*/ 293 w 540"/>
              <a:gd name="T55" fmla="*/ 227 h 229"/>
              <a:gd name="T56" fmla="*/ 340 w 540"/>
              <a:gd name="T57" fmla="*/ 223 h 229"/>
              <a:gd name="T58" fmla="*/ 384 w 540"/>
              <a:gd name="T59" fmla="*/ 216 h 229"/>
              <a:gd name="T60" fmla="*/ 424 w 540"/>
              <a:gd name="T61" fmla="*/ 207 h 229"/>
              <a:gd name="T62" fmla="*/ 460 w 540"/>
              <a:gd name="T63" fmla="*/ 194 h 229"/>
              <a:gd name="T64" fmla="*/ 490 w 540"/>
              <a:gd name="T65" fmla="*/ 179 h 229"/>
              <a:gd name="T66" fmla="*/ 514 w 540"/>
              <a:gd name="T67" fmla="*/ 162 h 229"/>
              <a:gd name="T68" fmla="*/ 530 w 540"/>
              <a:gd name="T69" fmla="*/ 143 h 229"/>
              <a:gd name="T70" fmla="*/ 538 w 540"/>
              <a:gd name="T71" fmla="*/ 1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4" y="10"/>
                </a:lnTo>
                <a:lnTo>
                  <a:pt x="362" y="6"/>
                </a:lnTo>
                <a:lnTo>
                  <a:pt x="340" y="3"/>
                </a:lnTo>
                <a:lnTo>
                  <a:pt x="316" y="1"/>
                </a:lnTo>
                <a:lnTo>
                  <a:pt x="293" y="0"/>
                </a:lnTo>
                <a:lnTo>
                  <a:pt x="270" y="0"/>
                </a:lnTo>
                <a:lnTo>
                  <a:pt x="246" y="0"/>
                </a:lnTo>
                <a:lnTo>
                  <a:pt x="223" y="1"/>
                </a:lnTo>
                <a:lnTo>
                  <a:pt x="200" y="3"/>
                </a:lnTo>
                <a:lnTo>
                  <a:pt x="177" y="6"/>
                </a:lnTo>
                <a:lnTo>
                  <a:pt x="156" y="10"/>
                </a:lnTo>
                <a:lnTo>
                  <a:pt x="135" y="15"/>
                </a:lnTo>
                <a:lnTo>
                  <a:pt x="115" y="20"/>
                </a:lnTo>
                <a:lnTo>
                  <a:pt x="97" y="26"/>
                </a:lnTo>
                <a:lnTo>
                  <a:pt x="79" y="33"/>
                </a:lnTo>
                <a:lnTo>
                  <a:pt x="63" y="40"/>
                </a:lnTo>
                <a:lnTo>
                  <a:pt x="49" y="48"/>
                </a:lnTo>
                <a:lnTo>
                  <a:pt x="36" y="57"/>
                </a:lnTo>
                <a:lnTo>
                  <a:pt x="26" y="65"/>
                </a:lnTo>
                <a:lnTo>
                  <a:pt x="17" y="75"/>
                </a:lnTo>
                <a:lnTo>
                  <a:pt x="9" y="84"/>
                </a:lnTo>
                <a:lnTo>
                  <a:pt x="5" y="94"/>
                </a:lnTo>
                <a:lnTo>
                  <a:pt x="1" y="104"/>
                </a:lnTo>
                <a:lnTo>
                  <a:pt x="0" y="114"/>
                </a:lnTo>
                <a:lnTo>
                  <a:pt x="1" y="123"/>
                </a:lnTo>
                <a:lnTo>
                  <a:pt x="5" y="133"/>
                </a:lnTo>
                <a:lnTo>
                  <a:pt x="9" y="143"/>
                </a:lnTo>
                <a:lnTo>
                  <a:pt x="17" y="153"/>
                </a:lnTo>
                <a:lnTo>
                  <a:pt x="26" y="162"/>
                </a:lnTo>
                <a:lnTo>
                  <a:pt x="36" y="171"/>
                </a:lnTo>
                <a:lnTo>
                  <a:pt x="49" y="179"/>
                </a:lnTo>
                <a:lnTo>
                  <a:pt x="63" y="186"/>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1"/>
                </a:lnTo>
                <a:lnTo>
                  <a:pt x="384" y="216"/>
                </a:lnTo>
                <a:lnTo>
                  <a:pt x="404" y="212"/>
                </a:lnTo>
                <a:lnTo>
                  <a:pt x="424" y="207"/>
                </a:lnTo>
                <a:lnTo>
                  <a:pt x="443" y="201"/>
                </a:lnTo>
                <a:lnTo>
                  <a:pt x="460" y="194"/>
                </a:lnTo>
                <a:lnTo>
                  <a:pt x="476" y="186"/>
                </a:lnTo>
                <a:lnTo>
                  <a:pt x="490" y="179"/>
                </a:lnTo>
                <a:lnTo>
                  <a:pt x="503" y="171"/>
                </a:lnTo>
                <a:lnTo>
                  <a:pt x="514" y="162"/>
                </a:lnTo>
                <a:lnTo>
                  <a:pt x="523" y="153"/>
                </a:lnTo>
                <a:lnTo>
                  <a:pt x="530" y="143"/>
                </a:lnTo>
                <a:lnTo>
                  <a:pt x="535" y="133"/>
                </a:lnTo>
                <a:lnTo>
                  <a:pt x="538" y="123"/>
                </a:lnTo>
                <a:lnTo>
                  <a:pt x="539"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3" name="Freeform 51"/>
          <p:cNvSpPr>
            <a:spLocks/>
          </p:cNvSpPr>
          <p:nvPr/>
        </p:nvSpPr>
        <p:spPr bwMode="auto">
          <a:xfrm>
            <a:off x="4919663" y="3611563"/>
            <a:ext cx="857250" cy="363537"/>
          </a:xfrm>
          <a:custGeom>
            <a:avLst/>
            <a:gdLst>
              <a:gd name="T0" fmla="*/ 1 w 540"/>
              <a:gd name="T1" fmla="*/ 124 h 229"/>
              <a:gd name="T2" fmla="*/ 9 w 540"/>
              <a:gd name="T3" fmla="*/ 143 h 229"/>
              <a:gd name="T4" fmla="*/ 26 w 540"/>
              <a:gd name="T5" fmla="*/ 162 h 229"/>
              <a:gd name="T6" fmla="*/ 49 w 540"/>
              <a:gd name="T7" fmla="*/ 179 h 229"/>
              <a:gd name="T8" fmla="*/ 79 w 540"/>
              <a:gd name="T9" fmla="*/ 194 h 229"/>
              <a:gd name="T10" fmla="*/ 115 w 540"/>
              <a:gd name="T11" fmla="*/ 207 h 229"/>
              <a:gd name="T12" fmla="*/ 156 w 540"/>
              <a:gd name="T13" fmla="*/ 216 h 229"/>
              <a:gd name="T14" fmla="*/ 200 w 540"/>
              <a:gd name="T15" fmla="*/ 223 h 229"/>
              <a:gd name="T16" fmla="*/ 246 w 540"/>
              <a:gd name="T17" fmla="*/ 227 h 229"/>
              <a:gd name="T18" fmla="*/ 293 w 540"/>
              <a:gd name="T19" fmla="*/ 227 h 229"/>
              <a:gd name="T20" fmla="*/ 340 w 540"/>
              <a:gd name="T21" fmla="*/ 223 h 229"/>
              <a:gd name="T22" fmla="*/ 384 w 540"/>
              <a:gd name="T23" fmla="*/ 216 h 229"/>
              <a:gd name="T24" fmla="*/ 424 w 540"/>
              <a:gd name="T25" fmla="*/ 206 h 229"/>
              <a:gd name="T26" fmla="*/ 460 w 540"/>
              <a:gd name="T27" fmla="*/ 194 h 229"/>
              <a:gd name="T28" fmla="*/ 490 w 540"/>
              <a:gd name="T29" fmla="*/ 178 h 229"/>
              <a:gd name="T30" fmla="*/ 513 w 540"/>
              <a:gd name="T31" fmla="*/ 162 h 229"/>
              <a:gd name="T32" fmla="*/ 530 w 540"/>
              <a:gd name="T33" fmla="*/ 143 h 229"/>
              <a:gd name="T34" fmla="*/ 538 w 540"/>
              <a:gd name="T35" fmla="*/ 123 h 229"/>
              <a:gd name="T36" fmla="*/ 538 w 540"/>
              <a:gd name="T37" fmla="*/ 104 h 229"/>
              <a:gd name="T38" fmla="*/ 530 w 540"/>
              <a:gd name="T39" fmla="*/ 84 h 229"/>
              <a:gd name="T40" fmla="*/ 513 w 540"/>
              <a:gd name="T41" fmla="*/ 65 h 229"/>
              <a:gd name="T42" fmla="*/ 490 w 540"/>
              <a:gd name="T43" fmla="*/ 48 h 229"/>
              <a:gd name="T44" fmla="*/ 460 w 540"/>
              <a:gd name="T45" fmla="*/ 33 h 229"/>
              <a:gd name="T46" fmla="*/ 424 w 540"/>
              <a:gd name="T47" fmla="*/ 20 h 229"/>
              <a:gd name="T48" fmla="*/ 384 w 540"/>
              <a:gd name="T49" fmla="*/ 10 h 229"/>
              <a:gd name="T50" fmla="*/ 339 w 540"/>
              <a:gd name="T51" fmla="*/ 3 h 229"/>
              <a:gd name="T52" fmla="*/ 293 w 540"/>
              <a:gd name="T53" fmla="*/ 0 h 229"/>
              <a:gd name="T54" fmla="*/ 246 w 540"/>
              <a:gd name="T55" fmla="*/ 0 h 229"/>
              <a:gd name="T56" fmla="*/ 200 w 540"/>
              <a:gd name="T57" fmla="*/ 3 h 229"/>
              <a:gd name="T58" fmla="*/ 156 w 540"/>
              <a:gd name="T59" fmla="*/ 10 h 229"/>
              <a:gd name="T60" fmla="*/ 115 w 540"/>
              <a:gd name="T61" fmla="*/ 20 h 229"/>
              <a:gd name="T62" fmla="*/ 79 w 540"/>
              <a:gd name="T63" fmla="*/ 33 h 229"/>
              <a:gd name="T64" fmla="*/ 49 w 540"/>
              <a:gd name="T65" fmla="*/ 48 h 229"/>
              <a:gd name="T66" fmla="*/ 26 w 540"/>
              <a:gd name="T67" fmla="*/ 66 h 229"/>
              <a:gd name="T68" fmla="*/ 9 w 540"/>
              <a:gd name="T69" fmla="*/ 84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3"/>
                </a:lnTo>
                <a:lnTo>
                  <a:pt x="9" y="143"/>
                </a:lnTo>
                <a:lnTo>
                  <a:pt x="17" y="153"/>
                </a:lnTo>
                <a:lnTo>
                  <a:pt x="26" y="162"/>
                </a:lnTo>
                <a:lnTo>
                  <a:pt x="36" y="171"/>
                </a:lnTo>
                <a:lnTo>
                  <a:pt x="49" y="179"/>
                </a:lnTo>
                <a:lnTo>
                  <a:pt x="63" y="187"/>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0"/>
                </a:lnTo>
                <a:lnTo>
                  <a:pt x="384" y="216"/>
                </a:lnTo>
                <a:lnTo>
                  <a:pt x="404" y="212"/>
                </a:lnTo>
                <a:lnTo>
                  <a:pt x="424" y="206"/>
                </a:lnTo>
                <a:lnTo>
                  <a:pt x="443" y="201"/>
                </a:lnTo>
                <a:lnTo>
                  <a:pt x="460" y="194"/>
                </a:lnTo>
                <a:lnTo>
                  <a:pt x="476" y="186"/>
                </a:lnTo>
                <a:lnTo>
                  <a:pt x="490" y="178"/>
                </a:lnTo>
                <a:lnTo>
                  <a:pt x="503" y="170"/>
                </a:lnTo>
                <a:lnTo>
                  <a:pt x="513" y="162"/>
                </a:lnTo>
                <a:lnTo>
                  <a:pt x="522" y="152"/>
                </a:lnTo>
                <a:lnTo>
                  <a:pt x="530" y="143"/>
                </a:lnTo>
                <a:lnTo>
                  <a:pt x="535" y="133"/>
                </a:lnTo>
                <a:lnTo>
                  <a:pt x="538" y="123"/>
                </a:lnTo>
                <a:lnTo>
                  <a:pt x="539" y="113"/>
                </a:lnTo>
                <a:lnTo>
                  <a:pt x="538" y="104"/>
                </a:lnTo>
                <a:lnTo>
                  <a:pt x="535" y="94"/>
                </a:lnTo>
                <a:lnTo>
                  <a:pt x="530" y="84"/>
                </a:lnTo>
                <a:lnTo>
                  <a:pt x="522" y="75"/>
                </a:lnTo>
                <a:lnTo>
                  <a:pt x="513" y="65"/>
                </a:lnTo>
                <a:lnTo>
                  <a:pt x="503" y="57"/>
                </a:lnTo>
                <a:lnTo>
                  <a:pt x="490" y="48"/>
                </a:lnTo>
                <a:lnTo>
                  <a:pt x="476" y="40"/>
                </a:lnTo>
                <a:lnTo>
                  <a:pt x="460" y="33"/>
                </a:lnTo>
                <a:lnTo>
                  <a:pt x="442" y="26"/>
                </a:lnTo>
                <a:lnTo>
                  <a:pt x="424" y="20"/>
                </a:lnTo>
                <a:lnTo>
                  <a:pt x="404" y="15"/>
                </a:lnTo>
                <a:lnTo>
                  <a:pt x="384" y="10"/>
                </a:lnTo>
                <a:lnTo>
                  <a:pt x="362" y="6"/>
                </a:lnTo>
                <a:lnTo>
                  <a:pt x="339" y="3"/>
                </a:lnTo>
                <a:lnTo>
                  <a:pt x="316" y="1"/>
                </a:lnTo>
                <a:lnTo>
                  <a:pt x="293" y="0"/>
                </a:lnTo>
                <a:lnTo>
                  <a:pt x="270" y="0"/>
                </a:lnTo>
                <a:lnTo>
                  <a:pt x="246" y="0"/>
                </a:lnTo>
                <a:lnTo>
                  <a:pt x="223" y="1"/>
                </a:lnTo>
                <a:lnTo>
                  <a:pt x="200" y="3"/>
                </a:lnTo>
                <a:lnTo>
                  <a:pt x="177" y="6"/>
                </a:lnTo>
                <a:lnTo>
                  <a:pt x="156" y="10"/>
                </a:lnTo>
                <a:lnTo>
                  <a:pt x="135" y="15"/>
                </a:lnTo>
                <a:lnTo>
                  <a:pt x="115" y="20"/>
                </a:lnTo>
                <a:lnTo>
                  <a:pt x="96" y="26"/>
                </a:lnTo>
                <a:lnTo>
                  <a:pt x="79" y="33"/>
                </a:lnTo>
                <a:lnTo>
                  <a:pt x="63" y="40"/>
                </a:lnTo>
                <a:lnTo>
                  <a:pt x="49" y="48"/>
                </a:lnTo>
                <a:lnTo>
                  <a:pt x="36" y="57"/>
                </a:lnTo>
                <a:lnTo>
                  <a:pt x="26" y="66"/>
                </a:lnTo>
                <a:lnTo>
                  <a:pt x="17" y="75"/>
                </a:lnTo>
                <a:lnTo>
                  <a:pt x="9" y="84"/>
                </a:lnTo>
                <a:lnTo>
                  <a:pt x="4" y="94"/>
                </a:lnTo>
                <a:lnTo>
                  <a:pt x="1" y="104"/>
                </a:lnTo>
                <a:lnTo>
                  <a:pt x="0"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Freeform 52"/>
          <p:cNvSpPr>
            <a:spLocks/>
          </p:cNvSpPr>
          <p:nvPr/>
        </p:nvSpPr>
        <p:spPr bwMode="auto">
          <a:xfrm>
            <a:off x="3938588" y="4195763"/>
            <a:ext cx="1206500" cy="369887"/>
          </a:xfrm>
          <a:custGeom>
            <a:avLst/>
            <a:gdLst>
              <a:gd name="T0" fmla="*/ 759 w 760"/>
              <a:gd name="T1" fmla="*/ 232 h 233"/>
              <a:gd name="T2" fmla="*/ 759 w 760"/>
              <a:gd name="T3" fmla="*/ 0 h 233"/>
              <a:gd name="T4" fmla="*/ 0 w 760"/>
              <a:gd name="T5" fmla="*/ 0 h 233"/>
              <a:gd name="T6" fmla="*/ 0 w 760"/>
              <a:gd name="T7" fmla="*/ 232 h 233"/>
              <a:gd name="T8" fmla="*/ 759 w 760"/>
              <a:gd name="T9" fmla="*/ 232 h 233"/>
            </a:gdLst>
            <a:ahLst/>
            <a:cxnLst>
              <a:cxn ang="0">
                <a:pos x="T0" y="T1"/>
              </a:cxn>
              <a:cxn ang="0">
                <a:pos x="T2" y="T3"/>
              </a:cxn>
              <a:cxn ang="0">
                <a:pos x="T4" y="T5"/>
              </a:cxn>
              <a:cxn ang="0">
                <a:pos x="T6" y="T7"/>
              </a:cxn>
              <a:cxn ang="0">
                <a:pos x="T8" y="T9"/>
              </a:cxn>
            </a:cxnLst>
            <a:rect l="0" t="0" r="r" b="b"/>
            <a:pathLst>
              <a:path w="760" h="233">
                <a:moveTo>
                  <a:pt x="759" y="232"/>
                </a:moveTo>
                <a:lnTo>
                  <a:pt x="759" y="0"/>
                </a:lnTo>
                <a:lnTo>
                  <a:pt x="0" y="0"/>
                </a:lnTo>
                <a:lnTo>
                  <a:pt x="0" y="232"/>
                </a:lnTo>
                <a:lnTo>
                  <a:pt x="759" y="23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5" name="Rectangle 53"/>
          <p:cNvSpPr>
            <a:spLocks noChangeArrowheads="1"/>
          </p:cNvSpPr>
          <p:nvPr/>
        </p:nvSpPr>
        <p:spPr bwMode="auto">
          <a:xfrm>
            <a:off x="4191000" y="335280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name</a:t>
            </a:r>
          </a:p>
        </p:txBody>
      </p:sp>
      <p:sp>
        <p:nvSpPr>
          <p:cNvPr id="28726" name="Rectangle 54"/>
          <p:cNvSpPr>
            <a:spLocks noChangeArrowheads="1"/>
          </p:cNvSpPr>
          <p:nvPr/>
        </p:nvSpPr>
        <p:spPr bwMode="auto">
          <a:xfrm>
            <a:off x="3559175" y="3589338"/>
            <a:ext cx="530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ssn</a:t>
            </a:r>
          </a:p>
        </p:txBody>
      </p:sp>
      <p:sp>
        <p:nvSpPr>
          <p:cNvPr id="28727" name="Rectangle 55"/>
          <p:cNvSpPr>
            <a:spLocks noChangeArrowheads="1"/>
          </p:cNvSpPr>
          <p:nvPr/>
        </p:nvSpPr>
        <p:spPr bwMode="auto">
          <a:xfrm>
            <a:off x="5173663" y="3598863"/>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lot</a:t>
            </a:r>
          </a:p>
        </p:txBody>
      </p:sp>
      <p:sp>
        <p:nvSpPr>
          <p:cNvPr id="28728" name="Line 56"/>
          <p:cNvSpPr>
            <a:spLocks noChangeShapeType="1"/>
          </p:cNvSpPr>
          <p:nvPr/>
        </p:nvSpPr>
        <p:spPr bwMode="auto">
          <a:xfrm>
            <a:off x="3748088" y="3990975"/>
            <a:ext cx="520700"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Line 57"/>
          <p:cNvSpPr>
            <a:spLocks noChangeShapeType="1"/>
          </p:cNvSpPr>
          <p:nvPr/>
        </p:nvSpPr>
        <p:spPr bwMode="auto">
          <a:xfrm>
            <a:off x="4549775" y="3732213"/>
            <a:ext cx="0" cy="4603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Line 58"/>
          <p:cNvSpPr>
            <a:spLocks noChangeShapeType="1"/>
          </p:cNvSpPr>
          <p:nvPr/>
        </p:nvSpPr>
        <p:spPr bwMode="auto">
          <a:xfrm flipH="1">
            <a:off x="4940300" y="3990975"/>
            <a:ext cx="407988"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1" name="Line 59"/>
          <p:cNvSpPr>
            <a:spLocks noChangeShapeType="1"/>
          </p:cNvSpPr>
          <p:nvPr/>
        </p:nvSpPr>
        <p:spPr bwMode="auto">
          <a:xfrm flipV="1">
            <a:off x="4491038" y="4564063"/>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2" name="Line 60"/>
          <p:cNvSpPr>
            <a:spLocks noChangeShapeType="1"/>
          </p:cNvSpPr>
          <p:nvPr/>
        </p:nvSpPr>
        <p:spPr bwMode="auto">
          <a:xfrm>
            <a:off x="6996113" y="4937125"/>
            <a:ext cx="481012" cy="0"/>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Freeform 61"/>
          <p:cNvSpPr>
            <a:spLocks/>
          </p:cNvSpPr>
          <p:nvPr/>
        </p:nvSpPr>
        <p:spPr bwMode="auto">
          <a:xfrm>
            <a:off x="5334000" y="5715000"/>
            <a:ext cx="1025525" cy="363538"/>
          </a:xfrm>
          <a:custGeom>
            <a:avLst/>
            <a:gdLst>
              <a:gd name="T0" fmla="*/ 1 w 646"/>
              <a:gd name="T1" fmla="*/ 124 h 229"/>
              <a:gd name="T2" fmla="*/ 11 w 646"/>
              <a:gd name="T3" fmla="*/ 143 h 229"/>
              <a:gd name="T4" fmla="*/ 29 w 646"/>
              <a:gd name="T5" fmla="*/ 162 h 229"/>
              <a:gd name="T6" fmla="*/ 58 w 646"/>
              <a:gd name="T7" fmla="*/ 179 h 229"/>
              <a:gd name="T8" fmla="*/ 94 w 646"/>
              <a:gd name="T9" fmla="*/ 194 h 229"/>
              <a:gd name="T10" fmla="*/ 137 w 646"/>
              <a:gd name="T11" fmla="*/ 207 h 229"/>
              <a:gd name="T12" fmla="*/ 186 w 646"/>
              <a:gd name="T13" fmla="*/ 217 h 229"/>
              <a:gd name="T14" fmla="*/ 239 w 646"/>
              <a:gd name="T15" fmla="*/ 223 h 229"/>
              <a:gd name="T16" fmla="*/ 294 w 646"/>
              <a:gd name="T17" fmla="*/ 227 h 229"/>
              <a:gd name="T18" fmla="*/ 350 w 646"/>
              <a:gd name="T19" fmla="*/ 227 h 229"/>
              <a:gd name="T20" fmla="*/ 405 w 646"/>
              <a:gd name="T21" fmla="*/ 223 h 229"/>
              <a:gd name="T22" fmla="*/ 458 w 646"/>
              <a:gd name="T23" fmla="*/ 217 h 229"/>
              <a:gd name="T24" fmla="*/ 507 w 646"/>
              <a:gd name="T25" fmla="*/ 207 h 229"/>
              <a:gd name="T26" fmla="*/ 550 w 646"/>
              <a:gd name="T27" fmla="*/ 194 h 229"/>
              <a:gd name="T28" fmla="*/ 586 w 646"/>
              <a:gd name="T29" fmla="*/ 179 h 229"/>
              <a:gd name="T30" fmla="*/ 615 w 646"/>
              <a:gd name="T31" fmla="*/ 162 h 229"/>
              <a:gd name="T32" fmla="*/ 634 w 646"/>
              <a:gd name="T33" fmla="*/ 143 h 229"/>
              <a:gd name="T34" fmla="*/ 643 w 646"/>
              <a:gd name="T35" fmla="*/ 123 h 229"/>
              <a:gd name="T36" fmla="*/ 643 w 646"/>
              <a:gd name="T37" fmla="*/ 104 h 229"/>
              <a:gd name="T38" fmla="*/ 634 w 646"/>
              <a:gd name="T39" fmla="*/ 84 h 229"/>
              <a:gd name="T40" fmla="*/ 615 w 646"/>
              <a:gd name="T41" fmla="*/ 65 h 229"/>
              <a:gd name="T42" fmla="*/ 586 w 646"/>
              <a:gd name="T43" fmla="*/ 48 h 229"/>
              <a:gd name="T44" fmla="*/ 550 w 646"/>
              <a:gd name="T45" fmla="*/ 33 h 229"/>
              <a:gd name="T46" fmla="*/ 507 w 646"/>
              <a:gd name="T47" fmla="*/ 20 h 229"/>
              <a:gd name="T48" fmla="*/ 458 w 646"/>
              <a:gd name="T49" fmla="*/ 10 h 229"/>
              <a:gd name="T50" fmla="*/ 405 w 646"/>
              <a:gd name="T51" fmla="*/ 3 h 229"/>
              <a:gd name="T52" fmla="*/ 350 w 646"/>
              <a:gd name="T53" fmla="*/ 0 h 229"/>
              <a:gd name="T54" fmla="*/ 294 w 646"/>
              <a:gd name="T55" fmla="*/ 0 h 229"/>
              <a:gd name="T56" fmla="*/ 239 w 646"/>
              <a:gd name="T57" fmla="*/ 3 h 229"/>
              <a:gd name="T58" fmla="*/ 185 w 646"/>
              <a:gd name="T59" fmla="*/ 10 h 229"/>
              <a:gd name="T60" fmla="*/ 137 w 646"/>
              <a:gd name="T61" fmla="*/ 20 h 229"/>
              <a:gd name="T62" fmla="*/ 94 w 646"/>
              <a:gd name="T63" fmla="*/ 33 h 229"/>
              <a:gd name="T64" fmla="*/ 58 w 646"/>
              <a:gd name="T65" fmla="*/ 48 h 229"/>
              <a:gd name="T66" fmla="*/ 29 w 646"/>
              <a:gd name="T67" fmla="*/ 66 h 229"/>
              <a:gd name="T68" fmla="*/ 11 w 646"/>
              <a:gd name="T69" fmla="*/ 84 h 229"/>
              <a:gd name="T70" fmla="*/ 1 w 646"/>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6" h="229">
                <a:moveTo>
                  <a:pt x="0" y="114"/>
                </a:moveTo>
                <a:lnTo>
                  <a:pt x="1" y="124"/>
                </a:lnTo>
                <a:lnTo>
                  <a:pt x="4" y="134"/>
                </a:lnTo>
                <a:lnTo>
                  <a:pt x="11" y="143"/>
                </a:lnTo>
                <a:lnTo>
                  <a:pt x="19" y="153"/>
                </a:lnTo>
                <a:lnTo>
                  <a:pt x="29" y="162"/>
                </a:lnTo>
                <a:lnTo>
                  <a:pt x="43" y="171"/>
                </a:lnTo>
                <a:lnTo>
                  <a:pt x="58" y="179"/>
                </a:lnTo>
                <a:lnTo>
                  <a:pt x="75" y="187"/>
                </a:lnTo>
                <a:lnTo>
                  <a:pt x="94" y="194"/>
                </a:lnTo>
                <a:lnTo>
                  <a:pt x="116" y="201"/>
                </a:lnTo>
                <a:lnTo>
                  <a:pt x="137" y="207"/>
                </a:lnTo>
                <a:lnTo>
                  <a:pt x="161" y="212"/>
                </a:lnTo>
                <a:lnTo>
                  <a:pt x="186" y="217"/>
                </a:lnTo>
                <a:lnTo>
                  <a:pt x="213" y="221"/>
                </a:lnTo>
                <a:lnTo>
                  <a:pt x="239" y="223"/>
                </a:lnTo>
                <a:lnTo>
                  <a:pt x="266" y="226"/>
                </a:lnTo>
                <a:lnTo>
                  <a:pt x="294" y="227"/>
                </a:lnTo>
                <a:lnTo>
                  <a:pt x="321" y="228"/>
                </a:lnTo>
                <a:lnTo>
                  <a:pt x="350" y="227"/>
                </a:lnTo>
                <a:lnTo>
                  <a:pt x="379" y="226"/>
                </a:lnTo>
                <a:lnTo>
                  <a:pt x="405" y="223"/>
                </a:lnTo>
                <a:lnTo>
                  <a:pt x="433" y="221"/>
                </a:lnTo>
                <a:lnTo>
                  <a:pt x="458" y="217"/>
                </a:lnTo>
                <a:lnTo>
                  <a:pt x="483" y="212"/>
                </a:lnTo>
                <a:lnTo>
                  <a:pt x="507" y="207"/>
                </a:lnTo>
                <a:lnTo>
                  <a:pt x="530" y="201"/>
                </a:lnTo>
                <a:lnTo>
                  <a:pt x="550" y="194"/>
                </a:lnTo>
                <a:lnTo>
                  <a:pt x="569" y="186"/>
                </a:lnTo>
                <a:lnTo>
                  <a:pt x="586" y="179"/>
                </a:lnTo>
                <a:lnTo>
                  <a:pt x="601" y="171"/>
                </a:lnTo>
                <a:lnTo>
                  <a:pt x="615" y="162"/>
                </a:lnTo>
                <a:lnTo>
                  <a:pt x="625" y="152"/>
                </a:lnTo>
                <a:lnTo>
                  <a:pt x="634" y="143"/>
                </a:lnTo>
                <a:lnTo>
                  <a:pt x="640" y="133"/>
                </a:lnTo>
                <a:lnTo>
                  <a:pt x="643" y="123"/>
                </a:lnTo>
                <a:lnTo>
                  <a:pt x="645" y="114"/>
                </a:lnTo>
                <a:lnTo>
                  <a:pt x="643" y="104"/>
                </a:lnTo>
                <a:lnTo>
                  <a:pt x="640" y="94"/>
                </a:lnTo>
                <a:lnTo>
                  <a:pt x="634" y="84"/>
                </a:lnTo>
                <a:lnTo>
                  <a:pt x="625" y="75"/>
                </a:lnTo>
                <a:lnTo>
                  <a:pt x="615" y="65"/>
                </a:lnTo>
                <a:lnTo>
                  <a:pt x="601" y="57"/>
                </a:lnTo>
                <a:lnTo>
                  <a:pt x="586" y="48"/>
                </a:lnTo>
                <a:lnTo>
                  <a:pt x="569" y="40"/>
                </a:lnTo>
                <a:lnTo>
                  <a:pt x="550" y="33"/>
                </a:lnTo>
                <a:lnTo>
                  <a:pt x="530" y="26"/>
                </a:lnTo>
                <a:lnTo>
                  <a:pt x="507" y="20"/>
                </a:lnTo>
                <a:lnTo>
                  <a:pt x="483" y="15"/>
                </a:lnTo>
                <a:lnTo>
                  <a:pt x="458" y="10"/>
                </a:lnTo>
                <a:lnTo>
                  <a:pt x="433" y="7"/>
                </a:lnTo>
                <a:lnTo>
                  <a:pt x="405" y="3"/>
                </a:lnTo>
                <a:lnTo>
                  <a:pt x="378" y="1"/>
                </a:lnTo>
                <a:lnTo>
                  <a:pt x="350" y="0"/>
                </a:lnTo>
                <a:lnTo>
                  <a:pt x="321" y="0"/>
                </a:lnTo>
                <a:lnTo>
                  <a:pt x="294" y="0"/>
                </a:lnTo>
                <a:lnTo>
                  <a:pt x="266" y="1"/>
                </a:lnTo>
                <a:lnTo>
                  <a:pt x="239" y="3"/>
                </a:lnTo>
                <a:lnTo>
                  <a:pt x="211" y="7"/>
                </a:lnTo>
                <a:lnTo>
                  <a:pt x="185" y="10"/>
                </a:lnTo>
                <a:lnTo>
                  <a:pt x="161" y="15"/>
                </a:lnTo>
                <a:lnTo>
                  <a:pt x="137" y="20"/>
                </a:lnTo>
                <a:lnTo>
                  <a:pt x="116" y="27"/>
                </a:lnTo>
                <a:lnTo>
                  <a:pt x="94" y="33"/>
                </a:lnTo>
                <a:lnTo>
                  <a:pt x="75" y="40"/>
                </a:lnTo>
                <a:lnTo>
                  <a:pt x="58" y="48"/>
                </a:lnTo>
                <a:lnTo>
                  <a:pt x="43" y="57"/>
                </a:lnTo>
                <a:lnTo>
                  <a:pt x="29" y="66"/>
                </a:lnTo>
                <a:lnTo>
                  <a:pt x="19" y="75"/>
                </a:lnTo>
                <a:lnTo>
                  <a:pt x="11" y="84"/>
                </a:lnTo>
                <a:lnTo>
                  <a:pt x="4" y="94"/>
                </a:lnTo>
                <a:lnTo>
                  <a:pt x="1" y="104"/>
                </a:lnTo>
                <a:lnTo>
                  <a:pt x="0"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4" name="Freeform 62"/>
          <p:cNvSpPr>
            <a:spLocks/>
          </p:cNvSpPr>
          <p:nvPr/>
        </p:nvSpPr>
        <p:spPr bwMode="auto">
          <a:xfrm>
            <a:off x="5791200" y="3962400"/>
            <a:ext cx="857250" cy="363538"/>
          </a:xfrm>
          <a:custGeom>
            <a:avLst/>
            <a:gdLst>
              <a:gd name="T0" fmla="*/ 1 w 540"/>
              <a:gd name="T1" fmla="*/ 124 h 229"/>
              <a:gd name="T2" fmla="*/ 10 w 540"/>
              <a:gd name="T3" fmla="*/ 143 h 229"/>
              <a:gd name="T4" fmla="*/ 25 w 540"/>
              <a:gd name="T5" fmla="*/ 162 h 229"/>
              <a:gd name="T6" fmla="*/ 49 w 540"/>
              <a:gd name="T7" fmla="*/ 179 h 229"/>
              <a:gd name="T8" fmla="*/ 79 w 540"/>
              <a:gd name="T9" fmla="*/ 194 h 229"/>
              <a:gd name="T10" fmla="*/ 115 w 540"/>
              <a:gd name="T11" fmla="*/ 207 h 229"/>
              <a:gd name="T12" fmla="*/ 156 w 540"/>
              <a:gd name="T13" fmla="*/ 217 h 229"/>
              <a:gd name="T14" fmla="*/ 200 w 540"/>
              <a:gd name="T15" fmla="*/ 223 h 229"/>
              <a:gd name="T16" fmla="*/ 246 w 540"/>
              <a:gd name="T17" fmla="*/ 227 h 229"/>
              <a:gd name="T18" fmla="*/ 293 w 540"/>
              <a:gd name="T19" fmla="*/ 227 h 229"/>
              <a:gd name="T20" fmla="*/ 339 w 540"/>
              <a:gd name="T21" fmla="*/ 223 h 229"/>
              <a:gd name="T22" fmla="*/ 383 w 540"/>
              <a:gd name="T23" fmla="*/ 217 h 229"/>
              <a:gd name="T24" fmla="*/ 424 w 540"/>
              <a:gd name="T25" fmla="*/ 207 h 229"/>
              <a:gd name="T26" fmla="*/ 460 w 540"/>
              <a:gd name="T27" fmla="*/ 194 h 229"/>
              <a:gd name="T28" fmla="*/ 490 w 540"/>
              <a:gd name="T29" fmla="*/ 179 h 229"/>
              <a:gd name="T30" fmla="*/ 514 w 540"/>
              <a:gd name="T31" fmla="*/ 162 h 229"/>
              <a:gd name="T32" fmla="*/ 530 w 540"/>
              <a:gd name="T33" fmla="*/ 143 h 229"/>
              <a:gd name="T34" fmla="*/ 538 w 540"/>
              <a:gd name="T35" fmla="*/ 123 h 229"/>
              <a:gd name="T36" fmla="*/ 538 w 540"/>
              <a:gd name="T37" fmla="*/ 104 h 229"/>
              <a:gd name="T38" fmla="*/ 530 w 540"/>
              <a:gd name="T39" fmla="*/ 84 h 229"/>
              <a:gd name="T40" fmla="*/ 514 w 540"/>
              <a:gd name="T41" fmla="*/ 65 h 229"/>
              <a:gd name="T42" fmla="*/ 490 w 540"/>
              <a:gd name="T43" fmla="*/ 48 h 229"/>
              <a:gd name="T44" fmla="*/ 460 w 540"/>
              <a:gd name="T45" fmla="*/ 33 h 229"/>
              <a:gd name="T46" fmla="*/ 424 w 540"/>
              <a:gd name="T47" fmla="*/ 20 h 229"/>
              <a:gd name="T48" fmla="*/ 383 w 540"/>
              <a:gd name="T49" fmla="*/ 10 h 229"/>
              <a:gd name="T50" fmla="*/ 339 w 540"/>
              <a:gd name="T51" fmla="*/ 3 h 229"/>
              <a:gd name="T52" fmla="*/ 293 w 540"/>
              <a:gd name="T53" fmla="*/ 0 h 229"/>
              <a:gd name="T54" fmla="*/ 246 w 540"/>
              <a:gd name="T55" fmla="*/ 0 h 229"/>
              <a:gd name="T56" fmla="*/ 200 w 540"/>
              <a:gd name="T57" fmla="*/ 3 h 229"/>
              <a:gd name="T58" fmla="*/ 155 w 540"/>
              <a:gd name="T59" fmla="*/ 10 h 229"/>
              <a:gd name="T60" fmla="*/ 115 w 540"/>
              <a:gd name="T61" fmla="*/ 20 h 229"/>
              <a:gd name="T62" fmla="*/ 79 w 540"/>
              <a:gd name="T63" fmla="*/ 33 h 229"/>
              <a:gd name="T64" fmla="*/ 49 w 540"/>
              <a:gd name="T65" fmla="*/ 48 h 229"/>
              <a:gd name="T66" fmla="*/ 25 w 540"/>
              <a:gd name="T67" fmla="*/ 66 h 229"/>
              <a:gd name="T68" fmla="*/ 10 w 540"/>
              <a:gd name="T69" fmla="*/ 84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4"/>
                </a:lnTo>
                <a:lnTo>
                  <a:pt x="10" y="143"/>
                </a:lnTo>
                <a:lnTo>
                  <a:pt x="16" y="153"/>
                </a:lnTo>
                <a:lnTo>
                  <a:pt x="25" y="162"/>
                </a:lnTo>
                <a:lnTo>
                  <a:pt x="36" y="171"/>
                </a:lnTo>
                <a:lnTo>
                  <a:pt x="49" y="179"/>
                </a:lnTo>
                <a:lnTo>
                  <a:pt x="63" y="187"/>
                </a:lnTo>
                <a:lnTo>
                  <a:pt x="79" y="194"/>
                </a:lnTo>
                <a:lnTo>
                  <a:pt x="97" y="201"/>
                </a:lnTo>
                <a:lnTo>
                  <a:pt x="115" y="207"/>
                </a:lnTo>
                <a:lnTo>
                  <a:pt x="135" y="212"/>
                </a:lnTo>
                <a:lnTo>
                  <a:pt x="156" y="217"/>
                </a:lnTo>
                <a:lnTo>
                  <a:pt x="178" y="221"/>
                </a:lnTo>
                <a:lnTo>
                  <a:pt x="200" y="223"/>
                </a:lnTo>
                <a:lnTo>
                  <a:pt x="223" y="226"/>
                </a:lnTo>
                <a:lnTo>
                  <a:pt x="246" y="227"/>
                </a:lnTo>
                <a:lnTo>
                  <a:pt x="269" y="228"/>
                </a:lnTo>
                <a:lnTo>
                  <a:pt x="293" y="227"/>
                </a:lnTo>
                <a:lnTo>
                  <a:pt x="317" y="226"/>
                </a:lnTo>
                <a:lnTo>
                  <a:pt x="339" y="223"/>
                </a:lnTo>
                <a:lnTo>
                  <a:pt x="362" y="221"/>
                </a:lnTo>
                <a:lnTo>
                  <a:pt x="383" y="217"/>
                </a:lnTo>
                <a:lnTo>
                  <a:pt x="404" y="212"/>
                </a:lnTo>
                <a:lnTo>
                  <a:pt x="424" y="207"/>
                </a:lnTo>
                <a:lnTo>
                  <a:pt x="443" y="201"/>
                </a:lnTo>
                <a:lnTo>
                  <a:pt x="460" y="194"/>
                </a:lnTo>
                <a:lnTo>
                  <a:pt x="476" y="187"/>
                </a:lnTo>
                <a:lnTo>
                  <a:pt x="490" y="179"/>
                </a:lnTo>
                <a:lnTo>
                  <a:pt x="503" y="171"/>
                </a:lnTo>
                <a:lnTo>
                  <a:pt x="514" y="162"/>
                </a:lnTo>
                <a:lnTo>
                  <a:pt x="523" y="152"/>
                </a:lnTo>
                <a:lnTo>
                  <a:pt x="530" y="143"/>
                </a:lnTo>
                <a:lnTo>
                  <a:pt x="535" y="133"/>
                </a:lnTo>
                <a:lnTo>
                  <a:pt x="538" y="123"/>
                </a:lnTo>
                <a:lnTo>
                  <a:pt x="539" y="114"/>
                </a:ln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3" y="10"/>
                </a:lnTo>
                <a:lnTo>
                  <a:pt x="362" y="7"/>
                </a:lnTo>
                <a:lnTo>
                  <a:pt x="339" y="3"/>
                </a:lnTo>
                <a:lnTo>
                  <a:pt x="316" y="1"/>
                </a:lnTo>
                <a:lnTo>
                  <a:pt x="293" y="0"/>
                </a:lnTo>
                <a:lnTo>
                  <a:pt x="269" y="0"/>
                </a:lnTo>
                <a:lnTo>
                  <a:pt x="246" y="0"/>
                </a:lnTo>
                <a:lnTo>
                  <a:pt x="223" y="1"/>
                </a:lnTo>
                <a:lnTo>
                  <a:pt x="200" y="3"/>
                </a:lnTo>
                <a:lnTo>
                  <a:pt x="177" y="7"/>
                </a:lnTo>
                <a:lnTo>
                  <a:pt x="155" y="10"/>
                </a:lnTo>
                <a:lnTo>
                  <a:pt x="135" y="15"/>
                </a:lnTo>
                <a:lnTo>
                  <a:pt x="115" y="20"/>
                </a:lnTo>
                <a:lnTo>
                  <a:pt x="97" y="27"/>
                </a:lnTo>
                <a:lnTo>
                  <a:pt x="79" y="33"/>
                </a:lnTo>
                <a:lnTo>
                  <a:pt x="63" y="40"/>
                </a:lnTo>
                <a:lnTo>
                  <a:pt x="49" y="48"/>
                </a:lnTo>
                <a:lnTo>
                  <a:pt x="36" y="57"/>
                </a:lnTo>
                <a:lnTo>
                  <a:pt x="25" y="66"/>
                </a:lnTo>
                <a:lnTo>
                  <a:pt x="16" y="75"/>
                </a:lnTo>
                <a:lnTo>
                  <a:pt x="10" y="84"/>
                </a:lnTo>
                <a:lnTo>
                  <a:pt x="4" y="94"/>
                </a:lnTo>
                <a:lnTo>
                  <a:pt x="1" y="104"/>
                </a:lnTo>
                <a:lnTo>
                  <a:pt x="0"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5" name="Rectangle 63"/>
          <p:cNvSpPr>
            <a:spLocks noChangeArrowheads="1"/>
          </p:cNvSpPr>
          <p:nvPr/>
        </p:nvSpPr>
        <p:spPr bwMode="auto">
          <a:xfrm>
            <a:off x="5867400" y="3962400"/>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since</a:t>
            </a:r>
          </a:p>
        </p:txBody>
      </p:sp>
      <p:sp>
        <p:nvSpPr>
          <p:cNvPr id="28736" name="Freeform 64"/>
          <p:cNvSpPr>
            <a:spLocks/>
          </p:cNvSpPr>
          <p:nvPr/>
        </p:nvSpPr>
        <p:spPr bwMode="auto">
          <a:xfrm>
            <a:off x="3859213" y="5656263"/>
            <a:ext cx="1241425" cy="409575"/>
          </a:xfrm>
          <a:custGeom>
            <a:avLst/>
            <a:gdLst>
              <a:gd name="T0" fmla="*/ 781 w 782"/>
              <a:gd name="T1" fmla="*/ 257 h 258"/>
              <a:gd name="T2" fmla="*/ 781 w 782"/>
              <a:gd name="T3" fmla="*/ 0 h 258"/>
              <a:gd name="T4" fmla="*/ 0 w 782"/>
              <a:gd name="T5" fmla="*/ 0 h 258"/>
              <a:gd name="T6" fmla="*/ 0 w 782"/>
              <a:gd name="T7" fmla="*/ 257 h 258"/>
              <a:gd name="T8" fmla="*/ 781 w 782"/>
              <a:gd name="T9" fmla="*/ 257 h 258"/>
            </a:gdLst>
            <a:ahLst/>
            <a:cxnLst>
              <a:cxn ang="0">
                <a:pos x="T0" y="T1"/>
              </a:cxn>
              <a:cxn ang="0">
                <a:pos x="T2" y="T3"/>
              </a:cxn>
              <a:cxn ang="0">
                <a:pos x="T4" y="T5"/>
              </a:cxn>
              <a:cxn ang="0">
                <a:pos x="T6" y="T7"/>
              </a:cxn>
              <a:cxn ang="0">
                <a:pos x="T8" y="T9"/>
              </a:cxn>
            </a:cxnLst>
            <a:rect l="0" t="0" r="r" b="b"/>
            <a:pathLst>
              <a:path w="782" h="258">
                <a:moveTo>
                  <a:pt x="781" y="257"/>
                </a:moveTo>
                <a:lnTo>
                  <a:pt x="781" y="0"/>
                </a:lnTo>
                <a:lnTo>
                  <a:pt x="0" y="0"/>
                </a:lnTo>
                <a:lnTo>
                  <a:pt x="0" y="257"/>
                </a:lnTo>
                <a:lnTo>
                  <a:pt x="781" y="25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7" name="Rectangle 65"/>
          <p:cNvSpPr>
            <a:spLocks noChangeArrowheads="1"/>
          </p:cNvSpPr>
          <p:nvPr/>
        </p:nvSpPr>
        <p:spPr bwMode="auto">
          <a:xfrm>
            <a:off x="3886200" y="5715000"/>
            <a:ext cx="1128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Managers</a:t>
            </a:r>
          </a:p>
        </p:txBody>
      </p:sp>
      <p:sp>
        <p:nvSpPr>
          <p:cNvPr id="28738" name="Rectangle 66"/>
          <p:cNvSpPr>
            <a:spLocks noChangeArrowheads="1"/>
          </p:cNvSpPr>
          <p:nvPr/>
        </p:nvSpPr>
        <p:spPr bwMode="auto">
          <a:xfrm>
            <a:off x="5334000" y="5715000"/>
            <a:ext cx="981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dbudget</a:t>
            </a:r>
          </a:p>
        </p:txBody>
      </p:sp>
      <p:sp>
        <p:nvSpPr>
          <p:cNvPr id="28739" name="Line 67"/>
          <p:cNvSpPr>
            <a:spLocks noChangeShapeType="1"/>
          </p:cNvSpPr>
          <p:nvPr/>
        </p:nvSpPr>
        <p:spPr bwMode="auto">
          <a:xfrm>
            <a:off x="6230938" y="4343400"/>
            <a:ext cx="17462"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Line 68"/>
          <p:cNvSpPr>
            <a:spLocks noChangeShapeType="1"/>
          </p:cNvSpPr>
          <p:nvPr/>
        </p:nvSpPr>
        <p:spPr bwMode="auto">
          <a:xfrm>
            <a:off x="5105400" y="5867400"/>
            <a:ext cx="2286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1" name="Line 69"/>
          <p:cNvSpPr>
            <a:spLocks noChangeShapeType="1"/>
          </p:cNvSpPr>
          <p:nvPr/>
        </p:nvSpPr>
        <p:spPr bwMode="auto">
          <a:xfrm>
            <a:off x="7138988" y="4562475"/>
            <a:ext cx="458787"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2" name="Line 70"/>
          <p:cNvSpPr>
            <a:spLocks noChangeShapeType="1"/>
          </p:cNvSpPr>
          <p:nvPr/>
        </p:nvSpPr>
        <p:spPr bwMode="auto">
          <a:xfrm>
            <a:off x="7924800" y="4303713"/>
            <a:ext cx="0" cy="4445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3" name="Line 71"/>
          <p:cNvSpPr>
            <a:spLocks noChangeShapeType="1"/>
          </p:cNvSpPr>
          <p:nvPr/>
        </p:nvSpPr>
        <p:spPr bwMode="auto">
          <a:xfrm flipH="1">
            <a:off x="8359775" y="4578350"/>
            <a:ext cx="349250" cy="2000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Line 72"/>
          <p:cNvSpPr>
            <a:spLocks noChangeShapeType="1"/>
          </p:cNvSpPr>
          <p:nvPr/>
        </p:nvSpPr>
        <p:spPr bwMode="auto">
          <a:xfrm flipH="1">
            <a:off x="5105400" y="5257800"/>
            <a:ext cx="11430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5" name="AutoShape 73"/>
          <p:cNvSpPr>
            <a:spLocks noChangeArrowheads="1"/>
          </p:cNvSpPr>
          <p:nvPr/>
        </p:nvSpPr>
        <p:spPr bwMode="auto">
          <a:xfrm>
            <a:off x="4184650" y="4714875"/>
            <a:ext cx="612775" cy="536575"/>
          </a:xfrm>
          <a:prstGeom prst="triangle">
            <a:avLst>
              <a:gd name="adj" fmla="val 49981"/>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6" name="Rectangle 74"/>
          <p:cNvSpPr>
            <a:spLocks noChangeArrowheads="1"/>
          </p:cNvSpPr>
          <p:nvPr/>
        </p:nvSpPr>
        <p:spPr bwMode="auto">
          <a:xfrm>
            <a:off x="4246563" y="475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en-US" sz="2400"/>
          </a:p>
        </p:txBody>
      </p:sp>
      <p:sp>
        <p:nvSpPr>
          <p:cNvPr id="28747" name="Rectangle 75"/>
          <p:cNvSpPr>
            <a:spLocks noChangeArrowheads="1"/>
          </p:cNvSpPr>
          <p:nvPr/>
        </p:nvSpPr>
        <p:spPr bwMode="auto">
          <a:xfrm>
            <a:off x="4241800" y="4948238"/>
            <a:ext cx="4778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400" b="1">
                <a:solidFill>
                  <a:schemeClr val="accent2"/>
                </a:solidFill>
                <a:latin typeface="Arial" pitchFamily="34" charset="0"/>
              </a:rPr>
              <a:t>ISA</a:t>
            </a:r>
          </a:p>
        </p:txBody>
      </p:sp>
      <p:sp>
        <p:nvSpPr>
          <p:cNvPr id="28748" name="Line 76"/>
          <p:cNvSpPr>
            <a:spLocks noChangeShapeType="1"/>
          </p:cNvSpPr>
          <p:nvPr/>
        </p:nvSpPr>
        <p:spPr bwMode="auto">
          <a:xfrm>
            <a:off x="4495800" y="5257800"/>
            <a:ext cx="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9" name="Rectangle 77"/>
          <p:cNvSpPr>
            <a:spLocks noChangeArrowheads="1"/>
          </p:cNvSpPr>
          <p:nvPr/>
        </p:nvSpPr>
        <p:spPr bwMode="auto">
          <a:xfrm>
            <a:off x="6781800" y="5486400"/>
            <a:ext cx="1854200" cy="835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n-US" sz="2400"/>
              <a:t>This fixes the</a:t>
            </a:r>
          </a:p>
          <a:p>
            <a:r>
              <a:rPr lang="es-ES_tradnl" altLang="en-US" sz="2400"/>
              <a:t>problem!</a:t>
            </a:r>
          </a:p>
        </p:txBody>
      </p:sp>
    </p:spTree>
    <p:extLst>
      <p:ext uri="{BB962C8B-B14F-4D97-AF65-F5344CB8AC3E}">
        <p14:creationId xmlns:p14="http://schemas.microsoft.com/office/powerpoint/2010/main" val="2049099208"/>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Grp="1" noChangeArrowheads="1"/>
          </p:cNvSpPr>
          <p:nvPr>
            <p:ph type="title"/>
          </p:nvPr>
        </p:nvSpPr>
        <p:spPr>
          <a:xfrm>
            <a:off x="-152400" y="415925"/>
            <a:ext cx="7772400" cy="1104900"/>
          </a:xfrm>
          <a:noFill/>
          <a:ln/>
        </p:spPr>
        <p:txBody>
          <a:bodyPr/>
          <a:lstStyle/>
          <a:p>
            <a:r>
              <a:rPr lang="es-ES_tradnl" altLang="en-US" dirty="0" err="1"/>
              <a:t>Aggregation</a:t>
            </a:r>
            <a:endParaRPr lang="es-ES_tradnl" altLang="en-US" dirty="0"/>
          </a:p>
        </p:txBody>
      </p:sp>
      <p:sp>
        <p:nvSpPr>
          <p:cNvPr id="20485" name="Rectangle 5"/>
          <p:cNvSpPr>
            <a:spLocks noGrp="1" noChangeArrowheads="1"/>
          </p:cNvSpPr>
          <p:nvPr>
            <p:ph type="body" sz="half" idx="1"/>
          </p:nvPr>
        </p:nvSpPr>
        <p:spPr>
          <a:xfrm>
            <a:off x="0" y="1447800"/>
            <a:ext cx="3352800" cy="5105400"/>
          </a:xfrm>
          <a:noFill/>
          <a:ln/>
        </p:spPr>
        <p:txBody>
          <a:bodyPr/>
          <a:lstStyle/>
          <a:p>
            <a:r>
              <a:rPr lang="en-US" altLang="en-US" sz="2400"/>
              <a:t>Used when we have to model a relationship involving (entity sets and) a </a:t>
            </a:r>
            <a:r>
              <a:rPr lang="en-US" altLang="en-US" sz="2400" i="1"/>
              <a:t>relationship set</a:t>
            </a:r>
            <a:r>
              <a:rPr lang="en-US" altLang="en-US" sz="2400"/>
              <a:t>.</a:t>
            </a:r>
          </a:p>
          <a:p>
            <a:pPr lvl="1">
              <a:buSzPct val="75000"/>
            </a:pPr>
            <a:r>
              <a:rPr lang="en-US" altLang="en-US" sz="2000" i="1" u="sng">
                <a:solidFill>
                  <a:schemeClr val="accent2"/>
                </a:solidFill>
              </a:rPr>
              <a:t>Aggregation</a:t>
            </a:r>
            <a:r>
              <a:rPr lang="en-US" altLang="en-US" sz="2000"/>
              <a:t> allows us to treat a relationship set as an entity set   for purposes of participation in (other) relationships.</a:t>
            </a:r>
          </a:p>
          <a:p>
            <a:pPr lvl="1">
              <a:buSzPct val="75000"/>
            </a:pPr>
            <a:r>
              <a:rPr lang="en-US" altLang="en-US" sz="2000"/>
              <a:t>Employees are assigned to monitor SPONSORSHIPS.</a:t>
            </a:r>
            <a:r>
              <a:rPr lang="es-ES_tradnl" altLang="en-US" sz="2000"/>
              <a:t> </a:t>
            </a:r>
          </a:p>
        </p:txBody>
      </p:sp>
      <p:sp>
        <p:nvSpPr>
          <p:cNvPr id="20486" name="Rectangle 6"/>
          <p:cNvSpPr>
            <a:spLocks noChangeArrowheads="1"/>
          </p:cNvSpPr>
          <p:nvPr/>
        </p:nvSpPr>
        <p:spPr bwMode="auto">
          <a:xfrm>
            <a:off x="3484563" y="4627563"/>
            <a:ext cx="5354637"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buFont typeface="Monotype Sorts" pitchFamily="2" charset="2"/>
              <a:buChar char="*"/>
            </a:pPr>
            <a:r>
              <a:rPr lang="es-ES_tradnl" altLang="en-US" sz="2400" i="1">
                <a:latin typeface="Book Antiqua" pitchFamily="18" charset="0"/>
              </a:rPr>
              <a:t> </a:t>
            </a:r>
            <a:r>
              <a:rPr lang="en-US" altLang="en-US" sz="2400" i="1">
                <a:solidFill>
                  <a:schemeClr val="accent2"/>
                </a:solidFill>
                <a:latin typeface="Book Antiqua" pitchFamily="18" charset="0"/>
              </a:rPr>
              <a:t>Aggregation vs. ternary relationship</a:t>
            </a:r>
            <a:r>
              <a:rPr lang="en-US" altLang="en-US" sz="2400">
                <a:solidFill>
                  <a:schemeClr val="accent2"/>
                </a:solidFill>
                <a:latin typeface="Book Antiqua" pitchFamily="18" charset="0"/>
              </a:rPr>
              <a:t>:  </a:t>
            </a:r>
            <a:endParaRPr lang="en-US" altLang="en-US" sz="2400">
              <a:latin typeface="Book Antiqua" pitchFamily="18" charset="0"/>
            </a:endParaRPr>
          </a:p>
          <a:p>
            <a:pPr>
              <a:buSzPct val="75000"/>
              <a:buFont typeface="Monotype Sorts" pitchFamily="2" charset="2"/>
              <a:buChar char="v"/>
            </a:pPr>
            <a:r>
              <a:rPr lang="en-US" altLang="en-US">
                <a:latin typeface="Book Antiqua" pitchFamily="18" charset="0"/>
              </a:rPr>
              <a:t> Monitors and Sponsors are distinct relationships,  with  descriptive attributes of their own.</a:t>
            </a:r>
          </a:p>
          <a:p>
            <a:pPr>
              <a:buSzPct val="75000"/>
              <a:buFont typeface="Monotype Sorts" pitchFamily="2" charset="2"/>
              <a:buChar char="v"/>
            </a:pPr>
            <a:r>
              <a:rPr lang="en-US" altLang="en-US">
                <a:latin typeface="Book Antiqua" pitchFamily="18" charset="0"/>
              </a:rPr>
              <a:t>  Also, can say that each sponsorship </a:t>
            </a:r>
          </a:p>
          <a:p>
            <a:r>
              <a:rPr lang="en-US" altLang="en-US">
                <a:latin typeface="Book Antiqua" pitchFamily="18" charset="0"/>
              </a:rPr>
              <a:t>is monitored by at most one employee (which we cannot do with a ternary relationship).</a:t>
            </a:r>
          </a:p>
        </p:txBody>
      </p:sp>
      <p:sp>
        <p:nvSpPr>
          <p:cNvPr id="20487" name="Freeform 7"/>
          <p:cNvSpPr>
            <a:spLocks/>
          </p:cNvSpPr>
          <p:nvPr/>
        </p:nvSpPr>
        <p:spPr bwMode="auto">
          <a:xfrm>
            <a:off x="6518275" y="3297238"/>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Freeform 8"/>
          <p:cNvSpPr>
            <a:spLocks/>
          </p:cNvSpPr>
          <p:nvPr/>
        </p:nvSpPr>
        <p:spPr bwMode="auto">
          <a:xfrm>
            <a:off x="8164513" y="3297238"/>
            <a:ext cx="896937" cy="381000"/>
          </a:xfrm>
          <a:custGeom>
            <a:avLst/>
            <a:gdLst>
              <a:gd name="T0" fmla="*/ 1 w 565"/>
              <a:gd name="T1" fmla="*/ 129 h 240"/>
              <a:gd name="T2" fmla="*/ 9 w 565"/>
              <a:gd name="T3" fmla="*/ 150 h 240"/>
              <a:gd name="T4" fmla="*/ 27 w 565"/>
              <a:gd name="T5" fmla="*/ 170 h 240"/>
              <a:gd name="T6" fmla="*/ 51 w 565"/>
              <a:gd name="T7" fmla="*/ 188 h 240"/>
              <a:gd name="T8" fmla="*/ 83 w 565"/>
              <a:gd name="T9" fmla="*/ 204 h 240"/>
              <a:gd name="T10" fmla="*/ 120 w 565"/>
              <a:gd name="T11" fmla="*/ 217 h 240"/>
              <a:gd name="T12" fmla="*/ 163 w 565"/>
              <a:gd name="T13" fmla="*/ 227 h 240"/>
              <a:gd name="T14" fmla="*/ 209 w 565"/>
              <a:gd name="T15" fmla="*/ 235 h 240"/>
              <a:gd name="T16" fmla="*/ 257 w 565"/>
              <a:gd name="T17" fmla="*/ 239 h 240"/>
              <a:gd name="T18" fmla="*/ 306 w 565"/>
              <a:gd name="T19" fmla="*/ 239 h 240"/>
              <a:gd name="T20" fmla="*/ 355 w 565"/>
              <a:gd name="T21" fmla="*/ 235 h 240"/>
              <a:gd name="T22" fmla="*/ 401 w 565"/>
              <a:gd name="T23" fmla="*/ 227 h 240"/>
              <a:gd name="T24" fmla="*/ 443 w 565"/>
              <a:gd name="T25" fmla="*/ 217 h 240"/>
              <a:gd name="T26" fmla="*/ 481 w 565"/>
              <a:gd name="T27" fmla="*/ 204 h 240"/>
              <a:gd name="T28" fmla="*/ 513 w 565"/>
              <a:gd name="T29" fmla="*/ 188 h 240"/>
              <a:gd name="T30" fmla="*/ 537 w 565"/>
              <a:gd name="T31" fmla="*/ 169 h 240"/>
              <a:gd name="T32" fmla="*/ 554 w 565"/>
              <a:gd name="T33" fmla="*/ 150 h 240"/>
              <a:gd name="T34" fmla="*/ 563 w 565"/>
              <a:gd name="T35" fmla="*/ 129 h 240"/>
              <a:gd name="T36" fmla="*/ 563 w 565"/>
              <a:gd name="T37" fmla="*/ 108 h 240"/>
              <a:gd name="T38" fmla="*/ 554 w 565"/>
              <a:gd name="T39" fmla="*/ 88 h 240"/>
              <a:gd name="T40" fmla="*/ 537 w 565"/>
              <a:gd name="T41" fmla="*/ 68 h 240"/>
              <a:gd name="T42" fmla="*/ 513 w 565"/>
              <a:gd name="T43" fmla="*/ 50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Freeform 9"/>
          <p:cNvSpPr>
            <a:spLocks/>
          </p:cNvSpPr>
          <p:nvPr/>
        </p:nvSpPr>
        <p:spPr bwMode="auto">
          <a:xfrm>
            <a:off x="4198938" y="2924175"/>
            <a:ext cx="1169987" cy="366713"/>
          </a:xfrm>
          <a:custGeom>
            <a:avLst/>
            <a:gdLst>
              <a:gd name="T0" fmla="*/ 736 w 737"/>
              <a:gd name="T1" fmla="*/ 105 h 231"/>
              <a:gd name="T2" fmla="*/ 724 w 737"/>
              <a:gd name="T3" fmla="*/ 85 h 231"/>
              <a:gd name="T4" fmla="*/ 702 w 737"/>
              <a:gd name="T5" fmla="*/ 67 h 231"/>
              <a:gd name="T6" fmla="*/ 670 w 737"/>
              <a:gd name="T7" fmla="*/ 48 h 231"/>
              <a:gd name="T8" fmla="*/ 628 w 737"/>
              <a:gd name="T9" fmla="*/ 33 h 231"/>
              <a:gd name="T10" fmla="*/ 579 w 737"/>
              <a:gd name="T11" fmla="*/ 21 h 231"/>
              <a:gd name="T12" fmla="*/ 524 w 737"/>
              <a:gd name="T13" fmla="*/ 10 h 231"/>
              <a:gd name="T14" fmla="*/ 464 w 737"/>
              <a:gd name="T15" fmla="*/ 3 h 231"/>
              <a:gd name="T16" fmla="*/ 400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400 w 737"/>
              <a:gd name="T55" fmla="*/ 229 h 231"/>
              <a:gd name="T56" fmla="*/ 464 w 737"/>
              <a:gd name="T57" fmla="*/ 226 h 231"/>
              <a:gd name="T58" fmla="*/ 524 w 737"/>
              <a:gd name="T59" fmla="*/ 219 h 231"/>
              <a:gd name="T60" fmla="*/ 579 w 737"/>
              <a:gd name="T61" fmla="*/ 208 h 231"/>
              <a:gd name="T62" fmla="*/ 628 w 737"/>
              <a:gd name="T63" fmla="*/ 196 h 231"/>
              <a:gd name="T64" fmla="*/ 670 w 737"/>
              <a:gd name="T65" fmla="*/ 181 h 231"/>
              <a:gd name="T66" fmla="*/ 702 w 737"/>
              <a:gd name="T67" fmla="*/ 163 h 231"/>
              <a:gd name="T68" fmla="*/ 724 w 737"/>
              <a:gd name="T69" fmla="*/ 144 h 231"/>
              <a:gd name="T70" fmla="*/ 736 w 737"/>
              <a:gd name="T71" fmla="*/ 12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Freeform 10"/>
          <p:cNvSpPr>
            <a:spLocks/>
          </p:cNvSpPr>
          <p:nvPr/>
        </p:nvSpPr>
        <p:spPr bwMode="auto">
          <a:xfrm>
            <a:off x="3386138" y="3297238"/>
            <a:ext cx="896937"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9 h 240"/>
              <a:gd name="T38" fmla="*/ 9 w 565"/>
              <a:gd name="T39" fmla="*/ 150 h 240"/>
              <a:gd name="T40" fmla="*/ 27 w 565"/>
              <a:gd name="T41" fmla="*/ 170 h 240"/>
              <a:gd name="T42" fmla="*/ 51 w 565"/>
              <a:gd name="T43" fmla="*/ 188 h 240"/>
              <a:gd name="T44" fmla="*/ 83 w 565"/>
              <a:gd name="T45" fmla="*/ 204 h 240"/>
              <a:gd name="T46" fmla="*/ 120 w 565"/>
              <a:gd name="T47" fmla="*/ 217 h 240"/>
              <a:gd name="T48" fmla="*/ 163 w 565"/>
              <a:gd name="T49" fmla="*/ 227 h 240"/>
              <a:gd name="T50" fmla="*/ 209 w 565"/>
              <a:gd name="T51" fmla="*/ 235 h 240"/>
              <a:gd name="T52" fmla="*/ 258 w 565"/>
              <a:gd name="T53" fmla="*/ 239 h 240"/>
              <a:gd name="T54" fmla="*/ 306 w 565"/>
              <a:gd name="T55" fmla="*/ 239 h 240"/>
              <a:gd name="T56" fmla="*/ 355 w 565"/>
              <a:gd name="T57" fmla="*/ 235 h 240"/>
              <a:gd name="T58" fmla="*/ 401 w 565"/>
              <a:gd name="T59" fmla="*/ 227 h 240"/>
              <a:gd name="T60" fmla="*/ 444 w 565"/>
              <a:gd name="T61" fmla="*/ 217 h 240"/>
              <a:gd name="T62" fmla="*/ 481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Freeform 11"/>
          <p:cNvSpPr>
            <a:spLocks/>
          </p:cNvSpPr>
          <p:nvPr/>
        </p:nvSpPr>
        <p:spPr bwMode="auto">
          <a:xfrm>
            <a:off x="5030788" y="3297238"/>
            <a:ext cx="1133475" cy="38100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Freeform 12"/>
          <p:cNvSpPr>
            <a:spLocks/>
          </p:cNvSpPr>
          <p:nvPr/>
        </p:nvSpPr>
        <p:spPr bwMode="auto">
          <a:xfrm>
            <a:off x="7324725" y="3016250"/>
            <a:ext cx="896938"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31 h 241"/>
              <a:gd name="T38" fmla="*/ 10 w 565"/>
              <a:gd name="T39" fmla="*/ 151 h 241"/>
              <a:gd name="T40" fmla="*/ 26 w 565"/>
              <a:gd name="T41" fmla="*/ 171 h 241"/>
              <a:gd name="T42" fmla="*/ 51 w 565"/>
              <a:gd name="T43" fmla="*/ 189 h 241"/>
              <a:gd name="T44" fmla="*/ 83 w 565"/>
              <a:gd name="T45" fmla="*/ 205 h 241"/>
              <a:gd name="T46" fmla="*/ 120 w 565"/>
              <a:gd name="T47" fmla="*/ 218 h 241"/>
              <a:gd name="T48" fmla="*/ 163 w 565"/>
              <a:gd name="T49" fmla="*/ 229 h 241"/>
              <a:gd name="T50" fmla="*/ 209 w 565"/>
              <a:gd name="T51" fmla="*/ 236 h 241"/>
              <a:gd name="T52" fmla="*/ 257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3" name="Freeform 13"/>
          <p:cNvSpPr>
            <a:spLocks/>
          </p:cNvSpPr>
          <p:nvPr/>
        </p:nvSpPr>
        <p:spPr bwMode="auto">
          <a:xfrm>
            <a:off x="6910388" y="1887538"/>
            <a:ext cx="898525" cy="382587"/>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0 h 241"/>
              <a:gd name="T38" fmla="*/ 10 w 566"/>
              <a:gd name="T39" fmla="*/ 151 h 241"/>
              <a:gd name="T40" fmla="*/ 27 w 566"/>
              <a:gd name="T41" fmla="*/ 170 h 241"/>
              <a:gd name="T42" fmla="*/ 51 w 566"/>
              <a:gd name="T43" fmla="*/ 188 h 241"/>
              <a:gd name="T44" fmla="*/ 83 w 566"/>
              <a:gd name="T45" fmla="*/ 205 h 241"/>
              <a:gd name="T46" fmla="*/ 120 w 566"/>
              <a:gd name="T47" fmla="*/ 218 h 241"/>
              <a:gd name="T48" fmla="*/ 163 w 566"/>
              <a:gd name="T49" fmla="*/ 228 h 241"/>
              <a:gd name="T50" fmla="*/ 209 w 566"/>
              <a:gd name="T51" fmla="*/ 236 h 241"/>
              <a:gd name="T52" fmla="*/ 258 w 566"/>
              <a:gd name="T53" fmla="*/ 239 h 241"/>
              <a:gd name="T54" fmla="*/ 307 w 566"/>
              <a:gd name="T55" fmla="*/ 239 h 241"/>
              <a:gd name="T56" fmla="*/ 355 w 566"/>
              <a:gd name="T57" fmla="*/ 236 h 241"/>
              <a:gd name="T58" fmla="*/ 401 w 566"/>
              <a:gd name="T59" fmla="*/ 228 h 241"/>
              <a:gd name="T60" fmla="*/ 444 w 566"/>
              <a:gd name="T61" fmla="*/ 218 h 241"/>
              <a:gd name="T62" fmla="*/ 482 w 566"/>
              <a:gd name="T63" fmla="*/ 205 h 241"/>
              <a:gd name="T64" fmla="*/ 513 w 566"/>
              <a:gd name="T65" fmla="*/ 188 h 241"/>
              <a:gd name="T66" fmla="*/ 538 w 566"/>
              <a:gd name="T67" fmla="*/ 170 h 241"/>
              <a:gd name="T68" fmla="*/ 555 w 566"/>
              <a:gd name="T69" fmla="*/ 151 h 241"/>
              <a:gd name="T70" fmla="*/ 563 w 566"/>
              <a:gd name="T71" fmla="*/ 13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Freeform 14"/>
          <p:cNvSpPr>
            <a:spLocks/>
          </p:cNvSpPr>
          <p:nvPr/>
        </p:nvSpPr>
        <p:spPr bwMode="auto">
          <a:xfrm>
            <a:off x="7324725" y="3911600"/>
            <a:ext cx="1355725" cy="387350"/>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Lst>
            <a:ahLst/>
            <a:cxnLst>
              <a:cxn ang="0">
                <a:pos x="T0" y="T1"/>
              </a:cxn>
              <a:cxn ang="0">
                <a:pos x="T2" y="T3"/>
              </a:cxn>
              <a:cxn ang="0">
                <a:pos x="T4" y="T5"/>
              </a:cxn>
              <a:cxn ang="0">
                <a:pos x="T6" y="T7"/>
              </a:cxn>
              <a:cxn ang="0">
                <a:pos x="T8" y="T9"/>
              </a:cxn>
            </a:cxnLst>
            <a:rect l="0" t="0" r="r" b="b"/>
            <a:pathLst>
              <a:path w="854" h="244">
                <a:moveTo>
                  <a:pt x="853" y="243"/>
                </a:moveTo>
                <a:lnTo>
                  <a:pt x="853" y="0"/>
                </a:lnTo>
                <a:lnTo>
                  <a:pt x="0" y="0"/>
                </a:lnTo>
                <a:lnTo>
                  <a:pt x="0" y="243"/>
                </a:lnTo>
                <a:lnTo>
                  <a:pt x="853" y="24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Freeform 15"/>
          <p:cNvSpPr>
            <a:spLocks/>
          </p:cNvSpPr>
          <p:nvPr/>
        </p:nvSpPr>
        <p:spPr bwMode="auto">
          <a:xfrm>
            <a:off x="4191000" y="3911600"/>
            <a:ext cx="896938" cy="392113"/>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Lst>
            <a:ahLst/>
            <a:cxnLst>
              <a:cxn ang="0">
                <a:pos x="T0" y="T1"/>
              </a:cxn>
              <a:cxn ang="0">
                <a:pos x="T2" y="T3"/>
              </a:cxn>
              <a:cxn ang="0">
                <a:pos x="T4" y="T5"/>
              </a:cxn>
              <a:cxn ang="0">
                <a:pos x="T6" y="T7"/>
              </a:cxn>
              <a:cxn ang="0">
                <a:pos x="T8" y="T9"/>
              </a:cxn>
            </a:cxnLst>
            <a:rect l="0" t="0" r="r" b="b"/>
            <a:pathLst>
              <a:path w="565" h="247">
                <a:moveTo>
                  <a:pt x="564" y="246"/>
                </a:moveTo>
                <a:lnTo>
                  <a:pt x="564" y="0"/>
                </a:lnTo>
                <a:lnTo>
                  <a:pt x="0" y="0"/>
                </a:lnTo>
                <a:lnTo>
                  <a:pt x="0" y="246"/>
                </a:lnTo>
                <a:lnTo>
                  <a:pt x="564" y="2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Freeform 16"/>
          <p:cNvSpPr>
            <a:spLocks/>
          </p:cNvSpPr>
          <p:nvPr/>
        </p:nvSpPr>
        <p:spPr bwMode="auto">
          <a:xfrm>
            <a:off x="5434013" y="1754188"/>
            <a:ext cx="1276350" cy="627062"/>
          </a:xfrm>
          <a:custGeom>
            <a:avLst/>
            <a:gdLst>
              <a:gd name="T0" fmla="*/ 0 w 804"/>
              <a:gd name="T1" fmla="*/ 197 h 395"/>
              <a:gd name="T2" fmla="*/ 396 w 804"/>
              <a:gd name="T3" fmla="*/ 0 h 395"/>
              <a:gd name="T4" fmla="*/ 803 w 804"/>
              <a:gd name="T5" fmla="*/ 204 h 395"/>
              <a:gd name="T6" fmla="*/ 396 w 804"/>
              <a:gd name="T7" fmla="*/ 394 h 395"/>
              <a:gd name="T8" fmla="*/ 0 w 804"/>
              <a:gd name="T9" fmla="*/ 197 h 395"/>
            </a:gdLst>
            <a:ahLst/>
            <a:cxnLst>
              <a:cxn ang="0">
                <a:pos x="T0" y="T1"/>
              </a:cxn>
              <a:cxn ang="0">
                <a:pos x="T2" y="T3"/>
              </a:cxn>
              <a:cxn ang="0">
                <a:pos x="T4" y="T5"/>
              </a:cxn>
              <a:cxn ang="0">
                <a:pos x="T6" y="T7"/>
              </a:cxn>
              <a:cxn ang="0">
                <a:pos x="T8" y="T9"/>
              </a:cxn>
            </a:cxnLst>
            <a:rect l="0" t="0" r="r" b="b"/>
            <a:pathLst>
              <a:path w="804" h="395">
                <a:moveTo>
                  <a:pt x="0" y="197"/>
                </a:moveTo>
                <a:lnTo>
                  <a:pt x="396" y="0"/>
                </a:lnTo>
                <a:lnTo>
                  <a:pt x="803" y="204"/>
                </a:lnTo>
                <a:lnTo>
                  <a:pt x="396" y="394"/>
                </a:lnTo>
                <a:lnTo>
                  <a:pt x="0" y="19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Freeform 17"/>
          <p:cNvSpPr>
            <a:spLocks/>
          </p:cNvSpPr>
          <p:nvPr/>
        </p:nvSpPr>
        <p:spPr bwMode="auto">
          <a:xfrm>
            <a:off x="5715000" y="3733800"/>
            <a:ext cx="1371600" cy="658813"/>
          </a:xfrm>
          <a:custGeom>
            <a:avLst/>
            <a:gdLst>
              <a:gd name="T0" fmla="*/ 0 w 864"/>
              <a:gd name="T1" fmla="*/ 208 h 415"/>
              <a:gd name="T2" fmla="*/ 426 w 864"/>
              <a:gd name="T3" fmla="*/ 0 h 415"/>
              <a:gd name="T4" fmla="*/ 863 w 864"/>
              <a:gd name="T5" fmla="*/ 214 h 415"/>
              <a:gd name="T6" fmla="*/ 426 w 864"/>
              <a:gd name="T7" fmla="*/ 414 h 415"/>
              <a:gd name="T8" fmla="*/ 0 w 864"/>
              <a:gd name="T9" fmla="*/ 208 h 415"/>
            </a:gdLst>
            <a:ahLst/>
            <a:cxnLst>
              <a:cxn ang="0">
                <a:pos x="T0" y="T1"/>
              </a:cxn>
              <a:cxn ang="0">
                <a:pos x="T2" y="T3"/>
              </a:cxn>
              <a:cxn ang="0">
                <a:pos x="T4" y="T5"/>
              </a:cxn>
              <a:cxn ang="0">
                <a:pos x="T6" y="T7"/>
              </a:cxn>
              <a:cxn ang="0">
                <a:pos x="T8" y="T9"/>
              </a:cxn>
            </a:cxnLst>
            <a:rect l="0" t="0" r="r" b="b"/>
            <a:pathLst>
              <a:path w="864" h="415">
                <a:moveTo>
                  <a:pt x="0" y="208"/>
                </a:moveTo>
                <a:lnTo>
                  <a:pt x="426" y="0"/>
                </a:lnTo>
                <a:lnTo>
                  <a:pt x="863" y="214"/>
                </a:lnTo>
                <a:lnTo>
                  <a:pt x="426" y="414"/>
                </a:lnTo>
                <a:lnTo>
                  <a:pt x="0" y="20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Rectangle 18"/>
          <p:cNvSpPr>
            <a:spLocks noChangeArrowheads="1"/>
          </p:cNvSpPr>
          <p:nvPr/>
        </p:nvSpPr>
        <p:spPr bwMode="auto">
          <a:xfrm>
            <a:off x="8183563" y="3324225"/>
            <a:ext cx="857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budget</a:t>
            </a:r>
          </a:p>
        </p:txBody>
      </p:sp>
      <p:sp>
        <p:nvSpPr>
          <p:cNvPr id="20499" name="Rectangle 19"/>
          <p:cNvSpPr>
            <a:spLocks noChangeArrowheads="1"/>
          </p:cNvSpPr>
          <p:nvPr/>
        </p:nvSpPr>
        <p:spPr bwMode="auto">
          <a:xfrm>
            <a:off x="6667500" y="33067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did</a:t>
            </a:r>
          </a:p>
        </p:txBody>
      </p:sp>
      <p:sp>
        <p:nvSpPr>
          <p:cNvPr id="20500" name="Rectangle 20"/>
          <p:cNvSpPr>
            <a:spLocks noChangeArrowheads="1"/>
          </p:cNvSpPr>
          <p:nvPr/>
        </p:nvSpPr>
        <p:spPr bwMode="auto">
          <a:xfrm>
            <a:off x="3633788" y="328612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pid</a:t>
            </a:r>
          </a:p>
        </p:txBody>
      </p:sp>
      <p:sp>
        <p:nvSpPr>
          <p:cNvPr id="20501" name="Rectangle 21"/>
          <p:cNvSpPr>
            <a:spLocks noChangeArrowheads="1"/>
          </p:cNvSpPr>
          <p:nvPr/>
        </p:nvSpPr>
        <p:spPr bwMode="auto">
          <a:xfrm>
            <a:off x="4171950" y="2922588"/>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started_on</a:t>
            </a:r>
          </a:p>
        </p:txBody>
      </p:sp>
      <p:sp>
        <p:nvSpPr>
          <p:cNvPr id="20502" name="Rectangle 22"/>
          <p:cNvSpPr>
            <a:spLocks noChangeArrowheads="1"/>
          </p:cNvSpPr>
          <p:nvPr/>
        </p:nvSpPr>
        <p:spPr bwMode="auto">
          <a:xfrm>
            <a:off x="5157788" y="3295650"/>
            <a:ext cx="981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pbudget</a:t>
            </a:r>
          </a:p>
        </p:txBody>
      </p:sp>
      <p:sp>
        <p:nvSpPr>
          <p:cNvPr id="20503" name="Rectangle 23"/>
          <p:cNvSpPr>
            <a:spLocks noChangeArrowheads="1"/>
          </p:cNvSpPr>
          <p:nvPr/>
        </p:nvSpPr>
        <p:spPr bwMode="auto">
          <a:xfrm>
            <a:off x="7359650" y="3041650"/>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dname</a:t>
            </a:r>
          </a:p>
        </p:txBody>
      </p:sp>
      <p:sp>
        <p:nvSpPr>
          <p:cNvPr id="20504" name="Rectangle 24"/>
          <p:cNvSpPr>
            <a:spLocks noChangeArrowheads="1"/>
          </p:cNvSpPr>
          <p:nvPr/>
        </p:nvSpPr>
        <p:spPr bwMode="auto">
          <a:xfrm>
            <a:off x="7042150" y="1908175"/>
            <a:ext cx="6111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until</a:t>
            </a:r>
          </a:p>
        </p:txBody>
      </p:sp>
      <p:sp>
        <p:nvSpPr>
          <p:cNvPr id="20505" name="Rectangle 25"/>
          <p:cNvSpPr>
            <a:spLocks noChangeArrowheads="1"/>
          </p:cNvSpPr>
          <p:nvPr/>
        </p:nvSpPr>
        <p:spPr bwMode="auto">
          <a:xfrm>
            <a:off x="7239000" y="3924300"/>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Departments</a:t>
            </a:r>
          </a:p>
        </p:txBody>
      </p:sp>
      <p:sp>
        <p:nvSpPr>
          <p:cNvPr id="20506" name="Rectangle 26"/>
          <p:cNvSpPr>
            <a:spLocks noChangeArrowheads="1"/>
          </p:cNvSpPr>
          <p:nvPr/>
        </p:nvSpPr>
        <p:spPr bwMode="auto">
          <a:xfrm>
            <a:off x="4138613" y="3941763"/>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Projects</a:t>
            </a:r>
          </a:p>
        </p:txBody>
      </p:sp>
      <p:sp>
        <p:nvSpPr>
          <p:cNvPr id="20507" name="Rectangle 27"/>
          <p:cNvSpPr>
            <a:spLocks noChangeArrowheads="1"/>
          </p:cNvSpPr>
          <p:nvPr/>
        </p:nvSpPr>
        <p:spPr bwMode="auto">
          <a:xfrm>
            <a:off x="5810250" y="3900488"/>
            <a:ext cx="1116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Sponsors</a:t>
            </a:r>
          </a:p>
        </p:txBody>
      </p:sp>
      <p:grpSp>
        <p:nvGrpSpPr>
          <p:cNvPr id="20510" name="Group 30"/>
          <p:cNvGrpSpPr>
            <a:grpSpLocks/>
          </p:cNvGrpSpPr>
          <p:nvPr/>
        </p:nvGrpSpPr>
        <p:grpSpPr bwMode="auto">
          <a:xfrm>
            <a:off x="5453063" y="982663"/>
            <a:ext cx="1333500" cy="403225"/>
            <a:chOff x="3435" y="619"/>
            <a:chExt cx="840" cy="254"/>
          </a:xfrm>
        </p:grpSpPr>
        <p:sp>
          <p:nvSpPr>
            <p:cNvPr id="20508" name="Freeform 28"/>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Lst>
              <a:ahLst/>
              <a:cxnLst>
                <a:cxn ang="0">
                  <a:pos x="T0" y="T1"/>
                </a:cxn>
                <a:cxn ang="0">
                  <a:pos x="T2" y="T3"/>
                </a:cxn>
                <a:cxn ang="0">
                  <a:pos x="T4" y="T5"/>
                </a:cxn>
                <a:cxn ang="0">
                  <a:pos x="T6" y="T7"/>
                </a:cxn>
                <a:cxn ang="0">
                  <a:pos x="T8" y="T9"/>
                </a:cxn>
              </a:cxnLst>
              <a:rect l="0" t="0" r="r" b="b"/>
              <a:pathLst>
                <a:path w="840" h="247">
                  <a:moveTo>
                    <a:pt x="839" y="246"/>
                  </a:moveTo>
                  <a:lnTo>
                    <a:pt x="839" y="0"/>
                  </a:lnTo>
                  <a:lnTo>
                    <a:pt x="0" y="0"/>
                  </a:lnTo>
                  <a:lnTo>
                    <a:pt x="0" y="246"/>
                  </a:lnTo>
                  <a:lnTo>
                    <a:pt x="839" y="2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9" name="Rectangle 29"/>
            <p:cNvSpPr>
              <a:spLocks noChangeArrowheads="1"/>
            </p:cNvSpPr>
            <p:nvPr/>
          </p:nvSpPr>
          <p:spPr bwMode="auto">
            <a:xfrm>
              <a:off x="3471" y="619"/>
              <a:ext cx="7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Employees</a:t>
              </a:r>
            </a:p>
          </p:txBody>
        </p:sp>
      </p:grpSp>
      <p:sp>
        <p:nvSpPr>
          <p:cNvPr id="20511" name="Rectangle 31"/>
          <p:cNvSpPr>
            <a:spLocks noChangeArrowheads="1"/>
          </p:cNvSpPr>
          <p:nvPr/>
        </p:nvSpPr>
        <p:spPr bwMode="auto">
          <a:xfrm>
            <a:off x="5546725" y="1874838"/>
            <a:ext cx="1039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Monitors</a:t>
            </a:r>
          </a:p>
        </p:txBody>
      </p:sp>
      <p:sp>
        <p:nvSpPr>
          <p:cNvPr id="20512" name="Rectangle 32"/>
          <p:cNvSpPr>
            <a:spLocks noChangeArrowheads="1"/>
          </p:cNvSpPr>
          <p:nvPr/>
        </p:nvSpPr>
        <p:spPr bwMode="auto">
          <a:xfrm>
            <a:off x="3319463" y="2771775"/>
            <a:ext cx="5781675" cy="1741488"/>
          </a:xfrm>
          <a:prstGeom prst="rect">
            <a:avLst/>
          </a:prstGeom>
          <a:noFill/>
          <a:ln w="25400">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3" name="Line 33"/>
          <p:cNvSpPr>
            <a:spLocks noChangeShapeType="1"/>
          </p:cNvSpPr>
          <p:nvPr/>
        </p:nvSpPr>
        <p:spPr bwMode="auto">
          <a:xfrm>
            <a:off x="3832225" y="3694113"/>
            <a:ext cx="611188"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Line 34"/>
          <p:cNvSpPr>
            <a:spLocks noChangeShapeType="1"/>
          </p:cNvSpPr>
          <p:nvPr/>
        </p:nvSpPr>
        <p:spPr bwMode="auto">
          <a:xfrm>
            <a:off x="4721225" y="3294063"/>
            <a:ext cx="9525" cy="593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5" name="Line 35"/>
          <p:cNvSpPr>
            <a:spLocks noChangeShapeType="1"/>
          </p:cNvSpPr>
          <p:nvPr/>
        </p:nvSpPr>
        <p:spPr bwMode="auto">
          <a:xfrm flipH="1">
            <a:off x="4946650" y="3694113"/>
            <a:ext cx="6064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6" name="Line 36"/>
          <p:cNvSpPr>
            <a:spLocks noChangeShapeType="1"/>
          </p:cNvSpPr>
          <p:nvPr/>
        </p:nvSpPr>
        <p:spPr bwMode="auto">
          <a:xfrm>
            <a:off x="6970713" y="3679825"/>
            <a:ext cx="490537" cy="2301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7" name="Line 37"/>
          <p:cNvSpPr>
            <a:spLocks noChangeShapeType="1"/>
          </p:cNvSpPr>
          <p:nvPr/>
        </p:nvSpPr>
        <p:spPr bwMode="auto">
          <a:xfrm>
            <a:off x="7756525" y="3405188"/>
            <a:ext cx="0" cy="5207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8" name="Line 38"/>
          <p:cNvSpPr>
            <a:spLocks noChangeShapeType="1"/>
          </p:cNvSpPr>
          <p:nvPr/>
        </p:nvSpPr>
        <p:spPr bwMode="auto">
          <a:xfrm flipH="1">
            <a:off x="8147050" y="3694113"/>
            <a:ext cx="347663" cy="2317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9" name="Line 39"/>
          <p:cNvSpPr>
            <a:spLocks noChangeShapeType="1"/>
          </p:cNvSpPr>
          <p:nvPr/>
        </p:nvSpPr>
        <p:spPr bwMode="auto">
          <a:xfrm>
            <a:off x="6064250" y="2398713"/>
            <a:ext cx="0" cy="3540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0" name="Line 40"/>
          <p:cNvSpPr>
            <a:spLocks noChangeShapeType="1"/>
          </p:cNvSpPr>
          <p:nvPr/>
        </p:nvSpPr>
        <p:spPr bwMode="auto">
          <a:xfrm>
            <a:off x="6711950" y="2073275"/>
            <a:ext cx="200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Line 41"/>
          <p:cNvSpPr>
            <a:spLocks noChangeShapeType="1"/>
          </p:cNvSpPr>
          <p:nvPr/>
        </p:nvSpPr>
        <p:spPr bwMode="auto">
          <a:xfrm flipV="1">
            <a:off x="6062663" y="1381125"/>
            <a:ext cx="0" cy="361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2" name="Freeform 42"/>
          <p:cNvSpPr>
            <a:spLocks/>
          </p:cNvSpPr>
          <p:nvPr/>
        </p:nvSpPr>
        <p:spPr bwMode="auto">
          <a:xfrm>
            <a:off x="6445250" y="379413"/>
            <a:ext cx="896938" cy="38100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3" name="Freeform 43"/>
          <p:cNvSpPr>
            <a:spLocks/>
          </p:cNvSpPr>
          <p:nvPr/>
        </p:nvSpPr>
        <p:spPr bwMode="auto">
          <a:xfrm>
            <a:off x="4800600" y="379413"/>
            <a:ext cx="896938"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4" name="Freeform 44"/>
          <p:cNvSpPr>
            <a:spLocks/>
          </p:cNvSpPr>
          <p:nvPr/>
        </p:nvSpPr>
        <p:spPr bwMode="auto">
          <a:xfrm>
            <a:off x="5605463" y="98425"/>
            <a:ext cx="896937"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1 h 241"/>
              <a:gd name="T38" fmla="*/ 10 w 565"/>
              <a:gd name="T39" fmla="*/ 151 h 241"/>
              <a:gd name="T40" fmla="*/ 27 w 565"/>
              <a:gd name="T41" fmla="*/ 171 h 241"/>
              <a:gd name="T42" fmla="*/ 51 w 565"/>
              <a:gd name="T43" fmla="*/ 189 h 241"/>
              <a:gd name="T44" fmla="*/ 83 w 565"/>
              <a:gd name="T45" fmla="*/ 205 h 241"/>
              <a:gd name="T46" fmla="*/ 121 w 565"/>
              <a:gd name="T47" fmla="*/ 218 h 241"/>
              <a:gd name="T48" fmla="*/ 164 w 565"/>
              <a:gd name="T49" fmla="*/ 229 h 241"/>
              <a:gd name="T50" fmla="*/ 210 w 565"/>
              <a:gd name="T51" fmla="*/ 236 h 241"/>
              <a:gd name="T52" fmla="*/ 258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5" name="Rectangle 45"/>
          <p:cNvSpPr>
            <a:spLocks noChangeArrowheads="1"/>
          </p:cNvSpPr>
          <p:nvPr/>
        </p:nvSpPr>
        <p:spPr bwMode="auto">
          <a:xfrm>
            <a:off x="6638925" y="377825"/>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lot</a:t>
            </a:r>
          </a:p>
        </p:txBody>
      </p:sp>
      <p:sp>
        <p:nvSpPr>
          <p:cNvPr id="20526" name="Rectangle 46"/>
          <p:cNvSpPr>
            <a:spLocks noChangeArrowheads="1"/>
          </p:cNvSpPr>
          <p:nvPr/>
        </p:nvSpPr>
        <p:spPr bwMode="auto">
          <a:xfrm>
            <a:off x="5732463" y="15240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name</a:t>
            </a:r>
          </a:p>
        </p:txBody>
      </p:sp>
      <p:sp>
        <p:nvSpPr>
          <p:cNvPr id="20527" name="Rectangle 47"/>
          <p:cNvSpPr>
            <a:spLocks noChangeArrowheads="1"/>
          </p:cNvSpPr>
          <p:nvPr/>
        </p:nvSpPr>
        <p:spPr bwMode="auto">
          <a:xfrm>
            <a:off x="4949825" y="368300"/>
            <a:ext cx="530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ssn</a:t>
            </a:r>
          </a:p>
        </p:txBody>
      </p:sp>
      <p:sp>
        <p:nvSpPr>
          <p:cNvPr id="20528" name="Line 48"/>
          <p:cNvSpPr>
            <a:spLocks noChangeShapeType="1"/>
          </p:cNvSpPr>
          <p:nvPr/>
        </p:nvSpPr>
        <p:spPr bwMode="auto">
          <a:xfrm>
            <a:off x="5248275" y="784225"/>
            <a:ext cx="552450" cy="2000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9" name="Line 49"/>
          <p:cNvSpPr>
            <a:spLocks noChangeShapeType="1"/>
          </p:cNvSpPr>
          <p:nvPr/>
        </p:nvSpPr>
        <p:spPr bwMode="auto">
          <a:xfrm>
            <a:off x="6065838" y="479425"/>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0" name="Line 50"/>
          <p:cNvSpPr>
            <a:spLocks noChangeShapeType="1"/>
          </p:cNvSpPr>
          <p:nvPr/>
        </p:nvSpPr>
        <p:spPr bwMode="auto">
          <a:xfrm flipH="1">
            <a:off x="6364288" y="768350"/>
            <a:ext cx="5302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1" name="Line 51"/>
          <p:cNvSpPr>
            <a:spLocks noChangeShapeType="1"/>
          </p:cNvSpPr>
          <p:nvPr/>
        </p:nvSpPr>
        <p:spPr bwMode="auto">
          <a:xfrm flipH="1">
            <a:off x="5070475" y="4083050"/>
            <a:ext cx="65881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2" name="Line 52"/>
          <p:cNvSpPr>
            <a:spLocks noChangeShapeType="1"/>
          </p:cNvSpPr>
          <p:nvPr/>
        </p:nvSpPr>
        <p:spPr bwMode="auto">
          <a:xfrm>
            <a:off x="7048500" y="4090988"/>
            <a:ext cx="239713"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3" name="Freeform 53"/>
          <p:cNvSpPr>
            <a:spLocks/>
          </p:cNvSpPr>
          <p:nvPr/>
        </p:nvSpPr>
        <p:spPr bwMode="auto">
          <a:xfrm>
            <a:off x="5943600" y="2895600"/>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4" name="Rectangle 54"/>
          <p:cNvSpPr>
            <a:spLocks noChangeArrowheads="1"/>
          </p:cNvSpPr>
          <p:nvPr/>
        </p:nvSpPr>
        <p:spPr bwMode="auto">
          <a:xfrm>
            <a:off x="6019800" y="2895600"/>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since</a:t>
            </a:r>
          </a:p>
        </p:txBody>
      </p:sp>
      <p:sp>
        <p:nvSpPr>
          <p:cNvPr id="20535" name="Line 55"/>
          <p:cNvSpPr>
            <a:spLocks noChangeShapeType="1"/>
          </p:cNvSpPr>
          <p:nvPr/>
        </p:nvSpPr>
        <p:spPr bwMode="auto">
          <a:xfrm flipV="1">
            <a:off x="6400800" y="3276600"/>
            <a:ext cx="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29896493"/>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a:xfrm>
            <a:off x="685800" y="266700"/>
            <a:ext cx="7772400" cy="1104900"/>
          </a:xfrm>
          <a:noFill/>
          <a:ln/>
        </p:spPr>
        <p:txBody>
          <a:bodyPr/>
          <a:lstStyle/>
          <a:p>
            <a:r>
              <a:rPr lang="es-ES_tradnl" altLang="en-US"/>
              <a:t>Entity vs. Attribute (Contd.)</a:t>
            </a:r>
          </a:p>
        </p:txBody>
      </p:sp>
      <p:sp>
        <p:nvSpPr>
          <p:cNvPr id="26629" name="Rectangle 5"/>
          <p:cNvSpPr>
            <a:spLocks noGrp="1" noChangeArrowheads="1"/>
          </p:cNvSpPr>
          <p:nvPr>
            <p:ph type="body" sz="half" idx="1"/>
          </p:nvPr>
        </p:nvSpPr>
        <p:spPr>
          <a:xfrm>
            <a:off x="-76200" y="1981200"/>
            <a:ext cx="3581400" cy="5486400"/>
          </a:xfrm>
          <a:noFill/>
          <a:ln/>
        </p:spPr>
        <p:txBody>
          <a:bodyPr/>
          <a:lstStyle/>
          <a:p>
            <a:pPr>
              <a:lnSpc>
                <a:spcPct val="90000"/>
              </a:lnSpc>
            </a:pPr>
            <a:r>
              <a:rPr lang="en-US" altLang="en-US" sz="2000"/>
              <a:t>Works_In4 does not     allow an employee to   work in a department       for two or more periods (a relationship is identified  by participating entities).</a:t>
            </a:r>
          </a:p>
          <a:p>
            <a:pPr>
              <a:lnSpc>
                <a:spcPct val="90000"/>
              </a:lnSpc>
            </a:pPr>
            <a:r>
              <a:rPr lang="en-US" altLang="en-US" sz="2000"/>
              <a:t>Similar to the problem   of wanting to record several addresses for an employee:  We want to record </a:t>
            </a:r>
            <a:r>
              <a:rPr lang="en-US" altLang="en-US" sz="2000" i="1">
                <a:solidFill>
                  <a:schemeClr val="accent2"/>
                </a:solidFill>
              </a:rPr>
              <a:t>several values of the descriptive attributes for each instance of this relationship. </a:t>
            </a:r>
            <a:r>
              <a:rPr lang="en-US" altLang="en-US" sz="2000"/>
              <a:t>Accomplished by introducing new entity set, Duration. </a:t>
            </a:r>
          </a:p>
        </p:txBody>
      </p:sp>
      <p:grpSp>
        <p:nvGrpSpPr>
          <p:cNvPr id="26642" name="Group 18"/>
          <p:cNvGrpSpPr>
            <a:grpSpLocks/>
          </p:cNvGrpSpPr>
          <p:nvPr/>
        </p:nvGrpSpPr>
        <p:grpSpPr bwMode="auto">
          <a:xfrm>
            <a:off x="3267075" y="1458913"/>
            <a:ext cx="2278063" cy="1190625"/>
            <a:chOff x="2058" y="919"/>
            <a:chExt cx="1435" cy="750"/>
          </a:xfrm>
        </p:grpSpPr>
        <p:sp>
          <p:nvSpPr>
            <p:cNvPr id="26630" name="Freeform 6"/>
            <p:cNvSpPr>
              <a:spLocks/>
            </p:cNvSpPr>
            <p:nvPr/>
          </p:nvSpPr>
          <p:spPr bwMode="auto">
            <a:xfrm>
              <a:off x="2512" y="919"/>
              <a:ext cx="626" cy="214"/>
            </a:xfrm>
            <a:custGeom>
              <a:avLst/>
              <a:gdLst>
                <a:gd name="T0" fmla="*/ 623 w 626"/>
                <a:gd name="T1" fmla="*/ 97 h 214"/>
                <a:gd name="T2" fmla="*/ 613 w 626"/>
                <a:gd name="T3" fmla="*/ 79 h 214"/>
                <a:gd name="T4" fmla="*/ 595 w 626"/>
                <a:gd name="T5" fmla="*/ 62 h 214"/>
                <a:gd name="T6" fmla="*/ 568 w 626"/>
                <a:gd name="T7" fmla="*/ 45 h 214"/>
                <a:gd name="T8" fmla="*/ 533 w 626"/>
                <a:gd name="T9" fmla="*/ 32 h 214"/>
                <a:gd name="T10" fmla="*/ 491 w 626"/>
                <a:gd name="T11" fmla="*/ 19 h 214"/>
                <a:gd name="T12" fmla="*/ 444 w 626"/>
                <a:gd name="T13" fmla="*/ 10 h 214"/>
                <a:gd name="T14" fmla="*/ 394 w 626"/>
                <a:gd name="T15" fmla="*/ 4 h 214"/>
                <a:gd name="T16" fmla="*/ 339 w 626"/>
                <a:gd name="T17" fmla="*/ 1 h 214"/>
                <a:gd name="T18" fmla="*/ 285 w 626"/>
                <a:gd name="T19" fmla="*/ 1 h 214"/>
                <a:gd name="T20" fmla="*/ 232 w 626"/>
                <a:gd name="T21" fmla="*/ 4 h 214"/>
                <a:gd name="T22" fmla="*/ 180 w 626"/>
                <a:gd name="T23" fmla="*/ 10 h 214"/>
                <a:gd name="T24" fmla="*/ 133 w 626"/>
                <a:gd name="T25" fmla="*/ 19 h 214"/>
                <a:gd name="T26" fmla="*/ 91 w 626"/>
                <a:gd name="T27" fmla="*/ 32 h 214"/>
                <a:gd name="T28" fmla="*/ 56 w 626"/>
                <a:gd name="T29" fmla="*/ 45 h 214"/>
                <a:gd name="T30" fmla="*/ 29 w 626"/>
                <a:gd name="T31" fmla="*/ 62 h 214"/>
                <a:gd name="T32" fmla="*/ 11 w 626"/>
                <a:gd name="T33" fmla="*/ 79 h 214"/>
                <a:gd name="T34" fmla="*/ 1 w 626"/>
                <a:gd name="T35" fmla="*/ 97 h 214"/>
                <a:gd name="T36" fmla="*/ 1 w 626"/>
                <a:gd name="T37" fmla="*/ 116 h 214"/>
                <a:gd name="T38" fmla="*/ 11 w 626"/>
                <a:gd name="T39" fmla="*/ 134 h 214"/>
                <a:gd name="T40" fmla="*/ 29 w 626"/>
                <a:gd name="T41" fmla="*/ 152 h 214"/>
                <a:gd name="T42" fmla="*/ 56 w 626"/>
                <a:gd name="T43" fmla="*/ 168 h 214"/>
                <a:gd name="T44" fmla="*/ 91 w 626"/>
                <a:gd name="T45" fmla="*/ 182 h 214"/>
                <a:gd name="T46" fmla="*/ 133 w 626"/>
                <a:gd name="T47" fmla="*/ 194 h 214"/>
                <a:gd name="T48" fmla="*/ 180 w 626"/>
                <a:gd name="T49" fmla="*/ 203 h 214"/>
                <a:gd name="T50" fmla="*/ 232 w 626"/>
                <a:gd name="T51" fmla="*/ 210 h 214"/>
                <a:gd name="T52" fmla="*/ 285 w 626"/>
                <a:gd name="T53" fmla="*/ 213 h 214"/>
                <a:gd name="T54" fmla="*/ 339 w 626"/>
                <a:gd name="T55" fmla="*/ 213 h 214"/>
                <a:gd name="T56" fmla="*/ 394 w 626"/>
                <a:gd name="T57" fmla="*/ 210 h 214"/>
                <a:gd name="T58" fmla="*/ 444 w 626"/>
                <a:gd name="T59" fmla="*/ 203 h 214"/>
                <a:gd name="T60" fmla="*/ 491 w 626"/>
                <a:gd name="T61" fmla="*/ 194 h 214"/>
                <a:gd name="T62" fmla="*/ 533 w 626"/>
                <a:gd name="T63" fmla="*/ 182 h 214"/>
                <a:gd name="T64" fmla="*/ 568 w 626"/>
                <a:gd name="T65" fmla="*/ 168 h 214"/>
                <a:gd name="T66" fmla="*/ 595 w 626"/>
                <a:gd name="T67" fmla="*/ 152 h 214"/>
                <a:gd name="T68" fmla="*/ 613 w 626"/>
                <a:gd name="T69" fmla="*/ 134 h 214"/>
                <a:gd name="T70" fmla="*/ 623 w 62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6" h="214">
                  <a:moveTo>
                    <a:pt x="625" y="107"/>
                  </a:moveTo>
                  <a:lnTo>
                    <a:pt x="623" y="97"/>
                  </a:lnTo>
                  <a:lnTo>
                    <a:pt x="620" y="88"/>
                  </a:lnTo>
                  <a:lnTo>
                    <a:pt x="613" y="79"/>
                  </a:lnTo>
                  <a:lnTo>
                    <a:pt x="606" y="70"/>
                  </a:lnTo>
                  <a:lnTo>
                    <a:pt x="595" y="62"/>
                  </a:lnTo>
                  <a:lnTo>
                    <a:pt x="583" y="53"/>
                  </a:lnTo>
                  <a:lnTo>
                    <a:pt x="568" y="45"/>
                  </a:lnTo>
                  <a:lnTo>
                    <a:pt x="552" y="38"/>
                  </a:lnTo>
                  <a:lnTo>
                    <a:pt x="533" y="32"/>
                  </a:lnTo>
                  <a:lnTo>
                    <a:pt x="513" y="25"/>
                  </a:lnTo>
                  <a:lnTo>
                    <a:pt x="491" y="19"/>
                  </a:lnTo>
                  <a:lnTo>
                    <a:pt x="468" y="14"/>
                  </a:lnTo>
                  <a:lnTo>
                    <a:pt x="444" y="10"/>
                  </a:lnTo>
                  <a:lnTo>
                    <a:pt x="418" y="6"/>
                  </a:lnTo>
                  <a:lnTo>
                    <a:pt x="394" y="4"/>
                  </a:lnTo>
                  <a:lnTo>
                    <a:pt x="366" y="2"/>
                  </a:lnTo>
                  <a:lnTo>
                    <a:pt x="339" y="1"/>
                  </a:lnTo>
                  <a:lnTo>
                    <a:pt x="312" y="0"/>
                  </a:lnTo>
                  <a:lnTo>
                    <a:pt x="285" y="1"/>
                  </a:lnTo>
                  <a:lnTo>
                    <a:pt x="258" y="2"/>
                  </a:lnTo>
                  <a:lnTo>
                    <a:pt x="232" y="4"/>
                  </a:lnTo>
                  <a:lnTo>
                    <a:pt x="206" y="6"/>
                  </a:lnTo>
                  <a:lnTo>
                    <a:pt x="180" y="10"/>
                  </a:lnTo>
                  <a:lnTo>
                    <a:pt x="156" y="14"/>
                  </a:lnTo>
                  <a:lnTo>
                    <a:pt x="133" y="19"/>
                  </a:lnTo>
                  <a:lnTo>
                    <a:pt x="112" y="25"/>
                  </a:lnTo>
                  <a:lnTo>
                    <a:pt x="91" y="32"/>
                  </a:lnTo>
                  <a:lnTo>
                    <a:pt x="72" y="38"/>
                  </a:lnTo>
                  <a:lnTo>
                    <a:pt x="56" y="45"/>
                  </a:lnTo>
                  <a:lnTo>
                    <a:pt x="43" y="53"/>
                  </a:lnTo>
                  <a:lnTo>
                    <a:pt x="29" y="62"/>
                  </a:lnTo>
                  <a:lnTo>
                    <a:pt x="19" y="70"/>
                  </a:lnTo>
                  <a:lnTo>
                    <a:pt x="11" y="79"/>
                  </a:lnTo>
                  <a:lnTo>
                    <a:pt x="4" y="88"/>
                  </a:lnTo>
                  <a:lnTo>
                    <a:pt x="1" y="97"/>
                  </a:lnTo>
                  <a:lnTo>
                    <a:pt x="0" y="107"/>
                  </a:lnTo>
                  <a:lnTo>
                    <a:pt x="1" y="116"/>
                  </a:lnTo>
                  <a:lnTo>
                    <a:pt x="4" y="125"/>
                  </a:lnTo>
                  <a:lnTo>
                    <a:pt x="11" y="134"/>
                  </a:lnTo>
                  <a:lnTo>
                    <a:pt x="19" y="143"/>
                  </a:lnTo>
                  <a:lnTo>
                    <a:pt x="29" y="152"/>
                  </a:lnTo>
                  <a:lnTo>
                    <a:pt x="43" y="160"/>
                  </a:lnTo>
                  <a:lnTo>
                    <a:pt x="56" y="168"/>
                  </a:lnTo>
                  <a:lnTo>
                    <a:pt x="72" y="175"/>
                  </a:lnTo>
                  <a:lnTo>
                    <a:pt x="91" y="182"/>
                  </a:lnTo>
                  <a:lnTo>
                    <a:pt x="112" y="189"/>
                  </a:lnTo>
                  <a:lnTo>
                    <a:pt x="133" y="194"/>
                  </a:lnTo>
                  <a:lnTo>
                    <a:pt x="156" y="199"/>
                  </a:lnTo>
                  <a:lnTo>
                    <a:pt x="180" y="203"/>
                  </a:lnTo>
                  <a:lnTo>
                    <a:pt x="206" y="207"/>
                  </a:lnTo>
                  <a:lnTo>
                    <a:pt x="232" y="210"/>
                  </a:lnTo>
                  <a:lnTo>
                    <a:pt x="258" y="212"/>
                  </a:lnTo>
                  <a:lnTo>
                    <a:pt x="285" y="213"/>
                  </a:lnTo>
                  <a:lnTo>
                    <a:pt x="312" y="213"/>
                  </a:lnTo>
                  <a:lnTo>
                    <a:pt x="339" y="213"/>
                  </a:lnTo>
                  <a:lnTo>
                    <a:pt x="366" y="212"/>
                  </a:lnTo>
                  <a:lnTo>
                    <a:pt x="394" y="210"/>
                  </a:lnTo>
                  <a:lnTo>
                    <a:pt x="418" y="207"/>
                  </a:lnTo>
                  <a:lnTo>
                    <a:pt x="444" y="203"/>
                  </a:lnTo>
                  <a:lnTo>
                    <a:pt x="468" y="199"/>
                  </a:lnTo>
                  <a:lnTo>
                    <a:pt x="491" y="194"/>
                  </a:lnTo>
                  <a:lnTo>
                    <a:pt x="513" y="189"/>
                  </a:lnTo>
                  <a:lnTo>
                    <a:pt x="533" y="182"/>
                  </a:lnTo>
                  <a:lnTo>
                    <a:pt x="552" y="175"/>
                  </a:lnTo>
                  <a:lnTo>
                    <a:pt x="568" y="168"/>
                  </a:lnTo>
                  <a:lnTo>
                    <a:pt x="583" y="160"/>
                  </a:lnTo>
                  <a:lnTo>
                    <a:pt x="595" y="152"/>
                  </a:lnTo>
                  <a:lnTo>
                    <a:pt x="606" y="143"/>
                  </a:lnTo>
                  <a:lnTo>
                    <a:pt x="613" y="134"/>
                  </a:lnTo>
                  <a:lnTo>
                    <a:pt x="620" y="125"/>
                  </a:lnTo>
                  <a:lnTo>
                    <a:pt x="623" y="116"/>
                  </a:lnTo>
                  <a:lnTo>
                    <a:pt x="625"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Freeform 7"/>
            <p:cNvSpPr>
              <a:spLocks/>
            </p:cNvSpPr>
            <p:nvPr/>
          </p:nvSpPr>
          <p:spPr bwMode="auto">
            <a:xfrm>
              <a:off x="2058" y="1117"/>
              <a:ext cx="506" cy="214"/>
            </a:xfrm>
            <a:custGeom>
              <a:avLst/>
              <a:gdLst>
                <a:gd name="T0" fmla="*/ 504 w 506"/>
                <a:gd name="T1" fmla="*/ 97 h 214"/>
                <a:gd name="T2" fmla="*/ 497 w 506"/>
                <a:gd name="T3" fmla="*/ 79 h 214"/>
                <a:gd name="T4" fmla="*/ 482 w 506"/>
                <a:gd name="T5" fmla="*/ 61 h 214"/>
                <a:gd name="T6" fmla="*/ 459 w 506"/>
                <a:gd name="T7" fmla="*/ 45 h 214"/>
                <a:gd name="T8" fmla="*/ 431 w 506"/>
                <a:gd name="T9" fmla="*/ 31 h 214"/>
                <a:gd name="T10" fmla="*/ 397 w 506"/>
                <a:gd name="T11" fmla="*/ 19 h 214"/>
                <a:gd name="T12" fmla="*/ 359 w 506"/>
                <a:gd name="T13" fmla="*/ 10 h 214"/>
                <a:gd name="T14" fmla="*/ 318 w 506"/>
                <a:gd name="T15" fmla="*/ 3 h 214"/>
                <a:gd name="T16" fmla="*/ 274 w 506"/>
                <a:gd name="T17" fmla="*/ 0 h 214"/>
                <a:gd name="T18" fmla="*/ 230 w 506"/>
                <a:gd name="T19" fmla="*/ 0 h 214"/>
                <a:gd name="T20" fmla="*/ 187 w 506"/>
                <a:gd name="T21" fmla="*/ 3 h 214"/>
                <a:gd name="T22" fmla="*/ 145 w 506"/>
                <a:gd name="T23" fmla="*/ 10 h 214"/>
                <a:gd name="T24" fmla="*/ 108 w 506"/>
                <a:gd name="T25" fmla="*/ 19 h 214"/>
                <a:gd name="T26" fmla="*/ 74 w 506"/>
                <a:gd name="T27" fmla="*/ 31 h 214"/>
                <a:gd name="T28" fmla="*/ 45 w 506"/>
                <a:gd name="T29" fmla="*/ 45 h 214"/>
                <a:gd name="T30" fmla="*/ 24 w 506"/>
                <a:gd name="T31" fmla="*/ 61 h 214"/>
                <a:gd name="T32" fmla="*/ 8 w 506"/>
                <a:gd name="T33" fmla="*/ 79 h 214"/>
                <a:gd name="T34" fmla="*/ 1 w 506"/>
                <a:gd name="T35" fmla="*/ 97 h 214"/>
                <a:gd name="T36" fmla="*/ 1 w 506"/>
                <a:gd name="T37" fmla="*/ 116 h 214"/>
                <a:gd name="T38" fmla="*/ 8 w 506"/>
                <a:gd name="T39" fmla="*/ 134 h 214"/>
                <a:gd name="T40" fmla="*/ 24 w 506"/>
                <a:gd name="T41" fmla="*/ 151 h 214"/>
                <a:gd name="T42" fmla="*/ 45 w 506"/>
                <a:gd name="T43" fmla="*/ 168 h 214"/>
                <a:gd name="T44" fmla="*/ 74 w 506"/>
                <a:gd name="T45" fmla="*/ 182 h 214"/>
                <a:gd name="T46" fmla="*/ 108 w 506"/>
                <a:gd name="T47" fmla="*/ 194 h 214"/>
                <a:gd name="T48" fmla="*/ 145 w 506"/>
                <a:gd name="T49" fmla="*/ 203 h 214"/>
                <a:gd name="T50" fmla="*/ 187 w 506"/>
                <a:gd name="T51" fmla="*/ 209 h 214"/>
                <a:gd name="T52" fmla="*/ 230 w 506"/>
                <a:gd name="T53" fmla="*/ 213 h 214"/>
                <a:gd name="T54" fmla="*/ 274 w 506"/>
                <a:gd name="T55" fmla="*/ 213 h 214"/>
                <a:gd name="T56" fmla="*/ 318 w 506"/>
                <a:gd name="T57" fmla="*/ 209 h 214"/>
                <a:gd name="T58" fmla="*/ 359 w 506"/>
                <a:gd name="T59" fmla="*/ 203 h 214"/>
                <a:gd name="T60" fmla="*/ 397 w 506"/>
                <a:gd name="T61" fmla="*/ 194 h 214"/>
                <a:gd name="T62" fmla="*/ 431 w 506"/>
                <a:gd name="T63" fmla="*/ 182 h 214"/>
                <a:gd name="T64" fmla="*/ 459 w 506"/>
                <a:gd name="T65" fmla="*/ 168 h 214"/>
                <a:gd name="T66" fmla="*/ 482 w 506"/>
                <a:gd name="T67" fmla="*/ 151 h 214"/>
                <a:gd name="T68" fmla="*/ 497 w 506"/>
                <a:gd name="T69" fmla="*/ 134 h 214"/>
                <a:gd name="T70" fmla="*/ 504 w 50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505" y="107"/>
                  </a:moveTo>
                  <a:lnTo>
                    <a:pt x="504" y="97"/>
                  </a:lnTo>
                  <a:lnTo>
                    <a:pt x="501" y="88"/>
                  </a:lnTo>
                  <a:lnTo>
                    <a:pt x="497" y="79"/>
                  </a:lnTo>
                  <a:lnTo>
                    <a:pt x="490" y="70"/>
                  </a:lnTo>
                  <a:lnTo>
                    <a:pt x="482" y="61"/>
                  </a:lnTo>
                  <a:lnTo>
                    <a:pt x="471" y="53"/>
                  </a:lnTo>
                  <a:lnTo>
                    <a:pt x="459" y="45"/>
                  </a:lnTo>
                  <a:lnTo>
                    <a:pt x="446" y="38"/>
                  </a:lnTo>
                  <a:lnTo>
                    <a:pt x="431" y="31"/>
                  </a:lnTo>
                  <a:lnTo>
                    <a:pt x="415" y="25"/>
                  </a:lnTo>
                  <a:lnTo>
                    <a:pt x="397" y="19"/>
                  </a:lnTo>
                  <a:lnTo>
                    <a:pt x="379" y="14"/>
                  </a:lnTo>
                  <a:lnTo>
                    <a:pt x="359" y="10"/>
                  </a:lnTo>
                  <a:lnTo>
                    <a:pt x="339" y="6"/>
                  </a:lnTo>
                  <a:lnTo>
                    <a:pt x="318" y="3"/>
                  </a:lnTo>
                  <a:lnTo>
                    <a:pt x="296" y="1"/>
                  </a:lnTo>
                  <a:lnTo>
                    <a:pt x="274" y="0"/>
                  </a:lnTo>
                  <a:lnTo>
                    <a:pt x="252" y="0"/>
                  </a:lnTo>
                  <a:lnTo>
                    <a:pt x="230" y="0"/>
                  </a:lnTo>
                  <a:lnTo>
                    <a:pt x="209" y="1"/>
                  </a:lnTo>
                  <a:lnTo>
                    <a:pt x="187" y="3"/>
                  </a:lnTo>
                  <a:lnTo>
                    <a:pt x="166" y="6"/>
                  </a:lnTo>
                  <a:lnTo>
                    <a:pt x="145" y="10"/>
                  </a:lnTo>
                  <a:lnTo>
                    <a:pt x="126" y="14"/>
                  </a:lnTo>
                  <a:lnTo>
                    <a:pt x="108" y="19"/>
                  </a:lnTo>
                  <a:lnTo>
                    <a:pt x="90" y="25"/>
                  </a:lnTo>
                  <a:lnTo>
                    <a:pt x="74" y="31"/>
                  </a:lnTo>
                  <a:lnTo>
                    <a:pt x="59" y="38"/>
                  </a:lnTo>
                  <a:lnTo>
                    <a:pt x="45" y="45"/>
                  </a:lnTo>
                  <a:lnTo>
                    <a:pt x="33" y="53"/>
                  </a:lnTo>
                  <a:lnTo>
                    <a:pt x="24" y="61"/>
                  </a:lnTo>
                  <a:lnTo>
                    <a:pt x="15" y="70"/>
                  </a:lnTo>
                  <a:lnTo>
                    <a:pt x="8" y="79"/>
                  </a:lnTo>
                  <a:lnTo>
                    <a:pt x="4" y="88"/>
                  </a:lnTo>
                  <a:lnTo>
                    <a:pt x="1" y="97"/>
                  </a:lnTo>
                  <a:lnTo>
                    <a:pt x="0" y="107"/>
                  </a:lnTo>
                  <a:lnTo>
                    <a:pt x="1" y="116"/>
                  </a:lnTo>
                  <a:lnTo>
                    <a:pt x="4" y="125"/>
                  </a:lnTo>
                  <a:lnTo>
                    <a:pt x="8" y="134"/>
                  </a:lnTo>
                  <a:lnTo>
                    <a:pt x="15" y="143"/>
                  </a:lnTo>
                  <a:lnTo>
                    <a:pt x="24" y="151"/>
                  </a:lnTo>
                  <a:lnTo>
                    <a:pt x="33" y="160"/>
                  </a:lnTo>
                  <a:lnTo>
                    <a:pt x="45" y="168"/>
                  </a:lnTo>
                  <a:lnTo>
                    <a:pt x="59" y="175"/>
                  </a:lnTo>
                  <a:lnTo>
                    <a:pt x="74" y="182"/>
                  </a:lnTo>
                  <a:lnTo>
                    <a:pt x="90" y="188"/>
                  </a:lnTo>
                  <a:lnTo>
                    <a:pt x="108" y="194"/>
                  </a:lnTo>
                  <a:lnTo>
                    <a:pt x="126" y="199"/>
                  </a:lnTo>
                  <a:lnTo>
                    <a:pt x="145" y="203"/>
                  </a:lnTo>
                  <a:lnTo>
                    <a:pt x="166" y="207"/>
                  </a:lnTo>
                  <a:lnTo>
                    <a:pt x="187" y="209"/>
                  </a:lnTo>
                  <a:lnTo>
                    <a:pt x="209" y="211"/>
                  </a:lnTo>
                  <a:lnTo>
                    <a:pt x="230" y="213"/>
                  </a:lnTo>
                  <a:lnTo>
                    <a:pt x="252" y="213"/>
                  </a:lnTo>
                  <a:lnTo>
                    <a:pt x="274" y="213"/>
                  </a:lnTo>
                  <a:lnTo>
                    <a:pt x="296" y="211"/>
                  </a:lnTo>
                  <a:lnTo>
                    <a:pt x="318" y="209"/>
                  </a:lnTo>
                  <a:lnTo>
                    <a:pt x="339" y="207"/>
                  </a:lnTo>
                  <a:lnTo>
                    <a:pt x="359" y="203"/>
                  </a:lnTo>
                  <a:lnTo>
                    <a:pt x="379" y="199"/>
                  </a:lnTo>
                  <a:lnTo>
                    <a:pt x="397" y="194"/>
                  </a:lnTo>
                  <a:lnTo>
                    <a:pt x="415" y="188"/>
                  </a:lnTo>
                  <a:lnTo>
                    <a:pt x="431" y="182"/>
                  </a:lnTo>
                  <a:lnTo>
                    <a:pt x="446" y="175"/>
                  </a:lnTo>
                  <a:lnTo>
                    <a:pt x="459" y="168"/>
                  </a:lnTo>
                  <a:lnTo>
                    <a:pt x="471" y="160"/>
                  </a:lnTo>
                  <a:lnTo>
                    <a:pt x="482" y="151"/>
                  </a:lnTo>
                  <a:lnTo>
                    <a:pt x="490" y="143"/>
                  </a:lnTo>
                  <a:lnTo>
                    <a:pt x="497" y="134"/>
                  </a:lnTo>
                  <a:lnTo>
                    <a:pt x="501" y="125"/>
                  </a:lnTo>
                  <a:lnTo>
                    <a:pt x="504" y="116"/>
                  </a:lnTo>
                  <a:lnTo>
                    <a:pt x="505"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Freeform 8"/>
            <p:cNvSpPr>
              <a:spLocks/>
            </p:cNvSpPr>
            <p:nvPr/>
          </p:nvSpPr>
          <p:spPr bwMode="auto">
            <a:xfrm>
              <a:off x="2986" y="1117"/>
              <a:ext cx="507" cy="214"/>
            </a:xfrm>
            <a:custGeom>
              <a:avLst/>
              <a:gdLst>
                <a:gd name="T0" fmla="*/ 1 w 507"/>
                <a:gd name="T1" fmla="*/ 116 h 214"/>
                <a:gd name="T2" fmla="*/ 9 w 507"/>
                <a:gd name="T3" fmla="*/ 134 h 214"/>
                <a:gd name="T4" fmla="*/ 24 w 507"/>
                <a:gd name="T5" fmla="*/ 151 h 214"/>
                <a:gd name="T6" fmla="*/ 46 w 507"/>
                <a:gd name="T7" fmla="*/ 168 h 214"/>
                <a:gd name="T8" fmla="*/ 74 w 507"/>
                <a:gd name="T9" fmla="*/ 182 h 214"/>
                <a:gd name="T10" fmla="*/ 108 w 507"/>
                <a:gd name="T11" fmla="*/ 194 h 214"/>
                <a:gd name="T12" fmla="*/ 146 w 507"/>
                <a:gd name="T13" fmla="*/ 203 h 214"/>
                <a:gd name="T14" fmla="*/ 188 w 507"/>
                <a:gd name="T15" fmla="*/ 209 h 214"/>
                <a:gd name="T16" fmla="*/ 231 w 507"/>
                <a:gd name="T17" fmla="*/ 213 h 214"/>
                <a:gd name="T18" fmla="*/ 275 w 507"/>
                <a:gd name="T19" fmla="*/ 213 h 214"/>
                <a:gd name="T20" fmla="*/ 319 w 507"/>
                <a:gd name="T21" fmla="*/ 209 h 214"/>
                <a:gd name="T22" fmla="*/ 360 w 507"/>
                <a:gd name="T23" fmla="*/ 203 h 214"/>
                <a:gd name="T24" fmla="*/ 398 w 507"/>
                <a:gd name="T25" fmla="*/ 193 h 214"/>
                <a:gd name="T26" fmla="*/ 432 w 507"/>
                <a:gd name="T27" fmla="*/ 182 h 214"/>
                <a:gd name="T28" fmla="*/ 460 w 507"/>
                <a:gd name="T29" fmla="*/ 167 h 214"/>
                <a:gd name="T30" fmla="*/ 482 w 507"/>
                <a:gd name="T31" fmla="*/ 151 h 214"/>
                <a:gd name="T32" fmla="*/ 497 w 507"/>
                <a:gd name="T33" fmla="*/ 134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4 w 507"/>
                <a:gd name="T63" fmla="*/ 31 h 214"/>
                <a:gd name="T64" fmla="*/ 46 w 507"/>
                <a:gd name="T65" fmla="*/ 45 h 214"/>
                <a:gd name="T66" fmla="*/ 24 w 507"/>
                <a:gd name="T67" fmla="*/ 62 h 214"/>
                <a:gd name="T68" fmla="*/ 9 w 507"/>
                <a:gd name="T69" fmla="*/ 79 h 214"/>
                <a:gd name="T70" fmla="*/ 1 w 507"/>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7" h="214">
                  <a:moveTo>
                    <a:pt x="0" y="107"/>
                  </a:moveTo>
                  <a:lnTo>
                    <a:pt x="1" y="116"/>
                  </a:lnTo>
                  <a:lnTo>
                    <a:pt x="4" y="125"/>
                  </a:lnTo>
                  <a:lnTo>
                    <a:pt x="9" y="134"/>
                  </a:lnTo>
                  <a:lnTo>
                    <a:pt x="16" y="143"/>
                  </a:lnTo>
                  <a:lnTo>
                    <a:pt x="24" y="151"/>
                  </a:lnTo>
                  <a:lnTo>
                    <a:pt x="34" y="160"/>
                  </a:lnTo>
                  <a:lnTo>
                    <a:pt x="46" y="168"/>
                  </a:lnTo>
                  <a:lnTo>
                    <a:pt x="59" y="175"/>
                  </a:lnTo>
                  <a:lnTo>
                    <a:pt x="74" y="182"/>
                  </a:lnTo>
                  <a:lnTo>
                    <a:pt x="91" y="188"/>
                  </a:lnTo>
                  <a:lnTo>
                    <a:pt x="108" y="194"/>
                  </a:lnTo>
                  <a:lnTo>
                    <a:pt x="127" y="199"/>
                  </a:lnTo>
                  <a:lnTo>
                    <a:pt x="146" y="203"/>
                  </a:lnTo>
                  <a:lnTo>
                    <a:pt x="166" y="207"/>
                  </a:lnTo>
                  <a:lnTo>
                    <a:pt x="188" y="209"/>
                  </a:lnTo>
                  <a:lnTo>
                    <a:pt x="209" y="211"/>
                  </a:lnTo>
                  <a:lnTo>
                    <a:pt x="231" y="213"/>
                  </a:lnTo>
                  <a:lnTo>
                    <a:pt x="253" y="213"/>
                  </a:lnTo>
                  <a:lnTo>
                    <a:pt x="275" y="213"/>
                  </a:lnTo>
                  <a:lnTo>
                    <a:pt x="297" y="211"/>
                  </a:lnTo>
                  <a:lnTo>
                    <a:pt x="319" y="209"/>
                  </a:lnTo>
                  <a:lnTo>
                    <a:pt x="340" y="207"/>
                  </a:lnTo>
                  <a:lnTo>
                    <a:pt x="360" y="203"/>
                  </a:lnTo>
                  <a:lnTo>
                    <a:pt x="379" y="199"/>
                  </a:lnTo>
                  <a:lnTo>
                    <a:pt x="398" y="193"/>
                  </a:lnTo>
                  <a:lnTo>
                    <a:pt x="416" y="188"/>
                  </a:lnTo>
                  <a:lnTo>
                    <a:pt x="432" y="182"/>
                  </a:lnTo>
                  <a:lnTo>
                    <a:pt x="446" y="175"/>
                  </a:lnTo>
                  <a:lnTo>
                    <a:pt x="460" y="167"/>
                  </a:lnTo>
                  <a:lnTo>
                    <a:pt x="472" y="160"/>
                  </a:lnTo>
                  <a:lnTo>
                    <a:pt x="482" y="151"/>
                  </a:lnTo>
                  <a:lnTo>
                    <a:pt x="490" y="143"/>
                  </a:lnTo>
                  <a:lnTo>
                    <a:pt x="497" y="134"/>
                  </a:lnTo>
                  <a:lnTo>
                    <a:pt x="502" y="125"/>
                  </a:lnTo>
                  <a:lnTo>
                    <a:pt x="505" y="115"/>
                  </a:lnTo>
                  <a:lnTo>
                    <a:pt x="506" y="107"/>
                  </a:lnTo>
                  <a:lnTo>
                    <a:pt x="505" y="97"/>
                  </a:lnTo>
                  <a:lnTo>
                    <a:pt x="502" y="88"/>
                  </a:lnTo>
                  <a:lnTo>
                    <a:pt x="497" y="79"/>
                  </a:lnTo>
                  <a:lnTo>
                    <a:pt x="490" y="70"/>
                  </a:lnTo>
                  <a:lnTo>
                    <a:pt x="482" y="61"/>
                  </a:lnTo>
                  <a:lnTo>
                    <a:pt x="472" y="53"/>
                  </a:lnTo>
                  <a:lnTo>
                    <a:pt x="460" y="45"/>
                  </a:lnTo>
                  <a:lnTo>
                    <a:pt x="446" y="38"/>
                  </a:lnTo>
                  <a:lnTo>
                    <a:pt x="432" y="31"/>
                  </a:lnTo>
                  <a:lnTo>
                    <a:pt x="415" y="25"/>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6" y="6"/>
                  </a:lnTo>
                  <a:lnTo>
                    <a:pt x="146" y="10"/>
                  </a:lnTo>
                  <a:lnTo>
                    <a:pt x="127" y="14"/>
                  </a:lnTo>
                  <a:lnTo>
                    <a:pt x="108" y="19"/>
                  </a:lnTo>
                  <a:lnTo>
                    <a:pt x="90" y="25"/>
                  </a:lnTo>
                  <a:lnTo>
                    <a:pt x="74" y="31"/>
                  </a:lnTo>
                  <a:lnTo>
                    <a:pt x="59" y="38"/>
                  </a:lnTo>
                  <a:lnTo>
                    <a:pt x="46" y="45"/>
                  </a:lnTo>
                  <a:lnTo>
                    <a:pt x="34" y="53"/>
                  </a:lnTo>
                  <a:lnTo>
                    <a:pt x="24" y="62"/>
                  </a:lnTo>
                  <a:lnTo>
                    <a:pt x="16" y="70"/>
                  </a:lnTo>
                  <a:lnTo>
                    <a:pt x="9" y="79"/>
                  </a:lnTo>
                  <a:lnTo>
                    <a:pt x="4" y="88"/>
                  </a:lnTo>
                  <a:lnTo>
                    <a:pt x="1" y="97"/>
                  </a:lnTo>
                  <a:lnTo>
                    <a:pt x="0"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Freeform 9"/>
            <p:cNvSpPr>
              <a:spLocks/>
            </p:cNvSpPr>
            <p:nvPr/>
          </p:nvSpPr>
          <p:spPr bwMode="auto">
            <a:xfrm>
              <a:off x="2417" y="1461"/>
              <a:ext cx="742" cy="201"/>
            </a:xfrm>
            <a:custGeom>
              <a:avLst/>
              <a:gdLst>
                <a:gd name="T0" fmla="*/ 741 w 742"/>
                <a:gd name="T1" fmla="*/ 200 h 201"/>
                <a:gd name="T2" fmla="*/ 741 w 742"/>
                <a:gd name="T3" fmla="*/ 0 h 201"/>
                <a:gd name="T4" fmla="*/ 0 w 742"/>
                <a:gd name="T5" fmla="*/ 0 h 201"/>
                <a:gd name="T6" fmla="*/ 0 w 742"/>
                <a:gd name="T7" fmla="*/ 200 h 201"/>
                <a:gd name="T8" fmla="*/ 741 w 742"/>
                <a:gd name="T9" fmla="*/ 200 h 201"/>
              </a:gdLst>
              <a:ahLst/>
              <a:cxnLst>
                <a:cxn ang="0">
                  <a:pos x="T0" y="T1"/>
                </a:cxn>
                <a:cxn ang="0">
                  <a:pos x="T2" y="T3"/>
                </a:cxn>
                <a:cxn ang="0">
                  <a:pos x="T4" y="T5"/>
                </a:cxn>
                <a:cxn ang="0">
                  <a:pos x="T6" y="T7"/>
                </a:cxn>
                <a:cxn ang="0">
                  <a:pos x="T8" y="T9"/>
                </a:cxn>
              </a:cxnLst>
              <a:rect l="0" t="0" r="r" b="b"/>
              <a:pathLst>
                <a:path w="742" h="201">
                  <a:moveTo>
                    <a:pt x="741" y="200"/>
                  </a:moveTo>
                  <a:lnTo>
                    <a:pt x="741" y="0"/>
                  </a:lnTo>
                  <a:lnTo>
                    <a:pt x="0" y="0"/>
                  </a:lnTo>
                  <a:lnTo>
                    <a:pt x="0" y="200"/>
                  </a:lnTo>
                  <a:lnTo>
                    <a:pt x="741" y="20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Rectangle 10"/>
            <p:cNvSpPr>
              <a:spLocks noChangeArrowheads="1"/>
            </p:cNvSpPr>
            <p:nvPr/>
          </p:nvSpPr>
          <p:spPr bwMode="auto">
            <a:xfrm>
              <a:off x="2619" y="931"/>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name</a:t>
              </a:r>
            </a:p>
          </p:txBody>
        </p:sp>
        <p:sp>
          <p:nvSpPr>
            <p:cNvPr id="26635" name="Rectangle 11"/>
            <p:cNvSpPr>
              <a:spLocks noChangeArrowheads="1"/>
            </p:cNvSpPr>
            <p:nvPr/>
          </p:nvSpPr>
          <p:spPr bwMode="auto">
            <a:xfrm>
              <a:off x="2393" y="1459"/>
              <a:ext cx="7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Employees</a:t>
              </a:r>
            </a:p>
          </p:txBody>
        </p:sp>
        <p:sp>
          <p:nvSpPr>
            <p:cNvPr id="26636" name="Rectangle 12"/>
            <p:cNvSpPr>
              <a:spLocks noChangeArrowheads="1"/>
            </p:cNvSpPr>
            <p:nvPr/>
          </p:nvSpPr>
          <p:spPr bwMode="auto">
            <a:xfrm>
              <a:off x="2177" y="1095"/>
              <a:ext cx="33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ssn</a:t>
              </a:r>
            </a:p>
          </p:txBody>
        </p:sp>
        <p:sp>
          <p:nvSpPr>
            <p:cNvPr id="26637" name="Rectangle 13"/>
            <p:cNvSpPr>
              <a:spLocks noChangeArrowheads="1"/>
            </p:cNvSpPr>
            <p:nvPr/>
          </p:nvSpPr>
          <p:spPr bwMode="auto">
            <a:xfrm>
              <a:off x="3131" y="1100"/>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lot</a:t>
              </a:r>
            </a:p>
          </p:txBody>
        </p:sp>
        <p:sp>
          <p:nvSpPr>
            <p:cNvPr id="26638" name="Line 14"/>
            <p:cNvSpPr>
              <a:spLocks noChangeShapeType="1"/>
            </p:cNvSpPr>
            <p:nvPr/>
          </p:nvSpPr>
          <p:spPr bwMode="auto">
            <a:xfrm flipH="1">
              <a:off x="3164" y="1565"/>
              <a:ext cx="24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Line 15"/>
            <p:cNvSpPr>
              <a:spLocks noChangeShapeType="1"/>
            </p:cNvSpPr>
            <p:nvPr/>
          </p:nvSpPr>
          <p:spPr bwMode="auto">
            <a:xfrm>
              <a:off x="2298" y="1338"/>
              <a:ext cx="338" cy="11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Line 16"/>
            <p:cNvSpPr>
              <a:spLocks noChangeShapeType="1"/>
            </p:cNvSpPr>
            <p:nvPr/>
          </p:nvSpPr>
          <p:spPr bwMode="auto">
            <a:xfrm flipH="1">
              <a:off x="2780" y="1132"/>
              <a:ext cx="48" cy="30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Line 17"/>
            <p:cNvSpPr>
              <a:spLocks noChangeShapeType="1"/>
            </p:cNvSpPr>
            <p:nvPr/>
          </p:nvSpPr>
          <p:spPr bwMode="auto">
            <a:xfrm flipH="1">
              <a:off x="3010" y="1338"/>
              <a:ext cx="220" cy="11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43" name="Freeform 19"/>
          <p:cNvSpPr>
            <a:spLocks/>
          </p:cNvSpPr>
          <p:nvPr/>
        </p:nvSpPr>
        <p:spPr bwMode="auto">
          <a:xfrm>
            <a:off x="5368925" y="2190750"/>
            <a:ext cx="1566863" cy="569913"/>
          </a:xfrm>
          <a:custGeom>
            <a:avLst/>
            <a:gdLst>
              <a:gd name="T0" fmla="*/ 0 w 987"/>
              <a:gd name="T1" fmla="*/ 179 h 359"/>
              <a:gd name="T2" fmla="*/ 487 w 987"/>
              <a:gd name="T3" fmla="*/ 0 h 359"/>
              <a:gd name="T4" fmla="*/ 986 w 987"/>
              <a:gd name="T5" fmla="*/ 185 h 359"/>
              <a:gd name="T6" fmla="*/ 487 w 987"/>
              <a:gd name="T7" fmla="*/ 358 h 359"/>
              <a:gd name="T8" fmla="*/ 0 w 987"/>
              <a:gd name="T9" fmla="*/ 179 h 359"/>
            </a:gdLst>
            <a:ahLst/>
            <a:cxnLst>
              <a:cxn ang="0">
                <a:pos x="T0" y="T1"/>
              </a:cxn>
              <a:cxn ang="0">
                <a:pos x="T2" y="T3"/>
              </a:cxn>
              <a:cxn ang="0">
                <a:pos x="T4" y="T5"/>
              </a:cxn>
              <a:cxn ang="0">
                <a:pos x="T6" y="T7"/>
              </a:cxn>
              <a:cxn ang="0">
                <a:pos x="T8" y="T9"/>
              </a:cxn>
            </a:cxnLst>
            <a:rect l="0" t="0" r="r" b="b"/>
            <a:pathLst>
              <a:path w="987" h="359">
                <a:moveTo>
                  <a:pt x="0" y="179"/>
                </a:moveTo>
                <a:lnTo>
                  <a:pt x="487" y="0"/>
                </a:lnTo>
                <a:lnTo>
                  <a:pt x="986" y="185"/>
                </a:lnTo>
                <a:lnTo>
                  <a:pt x="487" y="358"/>
                </a:lnTo>
                <a:lnTo>
                  <a:pt x="0" y="17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4" name="Rectangle 20"/>
          <p:cNvSpPr>
            <a:spLocks noChangeArrowheads="1"/>
          </p:cNvSpPr>
          <p:nvPr/>
        </p:nvSpPr>
        <p:spPr bwMode="auto">
          <a:xfrm>
            <a:off x="5514975" y="2312988"/>
            <a:ext cx="1208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Works_In4</a:t>
            </a:r>
          </a:p>
        </p:txBody>
      </p:sp>
      <p:sp>
        <p:nvSpPr>
          <p:cNvPr id="26645" name="Freeform 21"/>
          <p:cNvSpPr>
            <a:spLocks/>
          </p:cNvSpPr>
          <p:nvPr/>
        </p:nvSpPr>
        <p:spPr bwMode="auto">
          <a:xfrm>
            <a:off x="5294313" y="1336675"/>
            <a:ext cx="804862" cy="339725"/>
          </a:xfrm>
          <a:custGeom>
            <a:avLst/>
            <a:gdLst>
              <a:gd name="T0" fmla="*/ 1 w 507"/>
              <a:gd name="T1" fmla="*/ 116 h 214"/>
              <a:gd name="T2" fmla="*/ 9 w 507"/>
              <a:gd name="T3" fmla="*/ 134 h 214"/>
              <a:gd name="T4" fmla="*/ 24 w 507"/>
              <a:gd name="T5" fmla="*/ 151 h 214"/>
              <a:gd name="T6" fmla="*/ 46 w 507"/>
              <a:gd name="T7" fmla="*/ 167 h 214"/>
              <a:gd name="T8" fmla="*/ 75 w 507"/>
              <a:gd name="T9" fmla="*/ 182 h 214"/>
              <a:gd name="T10" fmla="*/ 108 w 507"/>
              <a:gd name="T11" fmla="*/ 194 h 214"/>
              <a:gd name="T12" fmla="*/ 146 w 507"/>
              <a:gd name="T13" fmla="*/ 203 h 214"/>
              <a:gd name="T14" fmla="*/ 187 w 507"/>
              <a:gd name="T15" fmla="*/ 209 h 214"/>
              <a:gd name="T16" fmla="*/ 231 w 507"/>
              <a:gd name="T17" fmla="*/ 212 h 214"/>
              <a:gd name="T18" fmla="*/ 275 w 507"/>
              <a:gd name="T19" fmla="*/ 212 h 214"/>
              <a:gd name="T20" fmla="*/ 318 w 507"/>
              <a:gd name="T21" fmla="*/ 209 h 214"/>
              <a:gd name="T22" fmla="*/ 360 w 507"/>
              <a:gd name="T23" fmla="*/ 202 h 214"/>
              <a:gd name="T24" fmla="*/ 398 w 507"/>
              <a:gd name="T25" fmla="*/ 194 h 214"/>
              <a:gd name="T26" fmla="*/ 432 w 507"/>
              <a:gd name="T27" fmla="*/ 181 h 214"/>
              <a:gd name="T28" fmla="*/ 460 w 507"/>
              <a:gd name="T29" fmla="*/ 167 h 214"/>
              <a:gd name="T30" fmla="*/ 482 w 507"/>
              <a:gd name="T31" fmla="*/ 151 h 214"/>
              <a:gd name="T32" fmla="*/ 497 w 507"/>
              <a:gd name="T33" fmla="*/ 133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5 w 507"/>
              <a:gd name="T63" fmla="*/ 31 h 214"/>
              <a:gd name="T64" fmla="*/ 46 w 507"/>
              <a:gd name="T65" fmla="*/ 45 h 214"/>
              <a:gd name="T66" fmla="*/ 24 w 507"/>
              <a:gd name="T67" fmla="*/ 61 h 214"/>
              <a:gd name="T68" fmla="*/ 9 w 507"/>
              <a:gd name="T69" fmla="*/ 79 h 214"/>
              <a:gd name="T70" fmla="*/ 1 w 507"/>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7" h="214">
                <a:moveTo>
                  <a:pt x="0" y="106"/>
                </a:moveTo>
                <a:lnTo>
                  <a:pt x="1" y="116"/>
                </a:lnTo>
                <a:lnTo>
                  <a:pt x="4" y="124"/>
                </a:lnTo>
                <a:lnTo>
                  <a:pt x="9" y="134"/>
                </a:lnTo>
                <a:lnTo>
                  <a:pt x="15" y="143"/>
                </a:lnTo>
                <a:lnTo>
                  <a:pt x="24" y="151"/>
                </a:lnTo>
                <a:lnTo>
                  <a:pt x="34" y="160"/>
                </a:lnTo>
                <a:lnTo>
                  <a:pt x="46" y="167"/>
                </a:lnTo>
                <a:lnTo>
                  <a:pt x="60" y="175"/>
                </a:lnTo>
                <a:lnTo>
                  <a:pt x="75" y="182"/>
                </a:lnTo>
                <a:lnTo>
                  <a:pt x="90" y="188"/>
                </a:lnTo>
                <a:lnTo>
                  <a:pt x="108" y="194"/>
                </a:lnTo>
                <a:lnTo>
                  <a:pt x="127" y="199"/>
                </a:lnTo>
                <a:lnTo>
                  <a:pt x="146" y="203"/>
                </a:lnTo>
                <a:lnTo>
                  <a:pt x="167" y="206"/>
                </a:lnTo>
                <a:lnTo>
                  <a:pt x="187" y="209"/>
                </a:lnTo>
                <a:lnTo>
                  <a:pt x="209" y="211"/>
                </a:lnTo>
                <a:lnTo>
                  <a:pt x="231" y="212"/>
                </a:lnTo>
                <a:lnTo>
                  <a:pt x="253" y="213"/>
                </a:lnTo>
                <a:lnTo>
                  <a:pt x="275" y="212"/>
                </a:lnTo>
                <a:lnTo>
                  <a:pt x="297" y="211"/>
                </a:lnTo>
                <a:lnTo>
                  <a:pt x="318" y="209"/>
                </a:lnTo>
                <a:lnTo>
                  <a:pt x="340" y="206"/>
                </a:lnTo>
                <a:lnTo>
                  <a:pt x="360" y="202"/>
                </a:lnTo>
                <a:lnTo>
                  <a:pt x="379" y="199"/>
                </a:lnTo>
                <a:lnTo>
                  <a:pt x="398" y="194"/>
                </a:lnTo>
                <a:lnTo>
                  <a:pt x="415" y="188"/>
                </a:lnTo>
                <a:lnTo>
                  <a:pt x="432" y="181"/>
                </a:lnTo>
                <a:lnTo>
                  <a:pt x="447" y="174"/>
                </a:lnTo>
                <a:lnTo>
                  <a:pt x="460" y="167"/>
                </a:lnTo>
                <a:lnTo>
                  <a:pt x="472" y="160"/>
                </a:lnTo>
                <a:lnTo>
                  <a:pt x="482" y="151"/>
                </a:lnTo>
                <a:lnTo>
                  <a:pt x="490" y="142"/>
                </a:lnTo>
                <a:lnTo>
                  <a:pt x="497" y="133"/>
                </a:lnTo>
                <a:lnTo>
                  <a:pt x="502" y="124"/>
                </a:lnTo>
                <a:lnTo>
                  <a:pt x="505" y="115"/>
                </a:lnTo>
                <a:lnTo>
                  <a:pt x="506" y="106"/>
                </a:lnTo>
                <a:lnTo>
                  <a:pt x="505" y="97"/>
                </a:lnTo>
                <a:lnTo>
                  <a:pt x="502" y="87"/>
                </a:lnTo>
                <a:lnTo>
                  <a:pt x="497" y="79"/>
                </a:lnTo>
                <a:lnTo>
                  <a:pt x="490" y="70"/>
                </a:lnTo>
                <a:lnTo>
                  <a:pt x="482" y="61"/>
                </a:lnTo>
                <a:lnTo>
                  <a:pt x="472" y="53"/>
                </a:lnTo>
                <a:lnTo>
                  <a:pt x="460" y="45"/>
                </a:lnTo>
                <a:lnTo>
                  <a:pt x="447" y="38"/>
                </a:lnTo>
                <a:lnTo>
                  <a:pt x="432" y="31"/>
                </a:lnTo>
                <a:lnTo>
                  <a:pt x="415" y="24"/>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7" y="6"/>
                </a:lnTo>
                <a:lnTo>
                  <a:pt x="146" y="10"/>
                </a:lnTo>
                <a:lnTo>
                  <a:pt x="127" y="14"/>
                </a:lnTo>
                <a:lnTo>
                  <a:pt x="108" y="19"/>
                </a:lnTo>
                <a:lnTo>
                  <a:pt x="90" y="25"/>
                </a:lnTo>
                <a:lnTo>
                  <a:pt x="75" y="31"/>
                </a:lnTo>
                <a:lnTo>
                  <a:pt x="60" y="38"/>
                </a:lnTo>
                <a:lnTo>
                  <a:pt x="46" y="45"/>
                </a:lnTo>
                <a:lnTo>
                  <a:pt x="34" y="53"/>
                </a:lnTo>
                <a:lnTo>
                  <a:pt x="24" y="61"/>
                </a:lnTo>
                <a:lnTo>
                  <a:pt x="15" y="70"/>
                </a:lnTo>
                <a:lnTo>
                  <a:pt x="9" y="79"/>
                </a:lnTo>
                <a:lnTo>
                  <a:pt x="4" y="87"/>
                </a:lnTo>
                <a:lnTo>
                  <a:pt x="1" y="97"/>
                </a:lnTo>
                <a:lnTo>
                  <a:pt x="0" y="10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6" name="Freeform 22"/>
          <p:cNvSpPr>
            <a:spLocks/>
          </p:cNvSpPr>
          <p:nvPr/>
        </p:nvSpPr>
        <p:spPr bwMode="auto">
          <a:xfrm>
            <a:off x="6197600" y="1336675"/>
            <a:ext cx="803275" cy="339725"/>
          </a:xfrm>
          <a:custGeom>
            <a:avLst/>
            <a:gdLst>
              <a:gd name="T0" fmla="*/ 1 w 506"/>
              <a:gd name="T1" fmla="*/ 116 h 214"/>
              <a:gd name="T2" fmla="*/ 8 w 506"/>
              <a:gd name="T3" fmla="*/ 134 h 214"/>
              <a:gd name="T4" fmla="*/ 23 w 506"/>
              <a:gd name="T5" fmla="*/ 151 h 214"/>
              <a:gd name="T6" fmla="*/ 46 w 506"/>
              <a:gd name="T7" fmla="*/ 167 h 214"/>
              <a:gd name="T8" fmla="*/ 74 w 506"/>
              <a:gd name="T9" fmla="*/ 182 h 214"/>
              <a:gd name="T10" fmla="*/ 108 w 506"/>
              <a:gd name="T11" fmla="*/ 194 h 214"/>
              <a:gd name="T12" fmla="*/ 146 w 506"/>
              <a:gd name="T13" fmla="*/ 203 h 214"/>
              <a:gd name="T14" fmla="*/ 187 w 506"/>
              <a:gd name="T15" fmla="*/ 209 h 214"/>
              <a:gd name="T16" fmla="*/ 231 w 506"/>
              <a:gd name="T17" fmla="*/ 212 h 214"/>
              <a:gd name="T18" fmla="*/ 275 w 506"/>
              <a:gd name="T19" fmla="*/ 212 h 214"/>
              <a:gd name="T20" fmla="*/ 318 w 506"/>
              <a:gd name="T21" fmla="*/ 209 h 214"/>
              <a:gd name="T22" fmla="*/ 360 w 506"/>
              <a:gd name="T23" fmla="*/ 202 h 214"/>
              <a:gd name="T24" fmla="*/ 397 w 506"/>
              <a:gd name="T25" fmla="*/ 194 h 214"/>
              <a:gd name="T26" fmla="*/ 431 w 506"/>
              <a:gd name="T27" fmla="*/ 181 h 214"/>
              <a:gd name="T28" fmla="*/ 460 w 506"/>
              <a:gd name="T29" fmla="*/ 167 h 214"/>
              <a:gd name="T30" fmla="*/ 481 w 506"/>
              <a:gd name="T31" fmla="*/ 151 h 214"/>
              <a:gd name="T32" fmla="*/ 497 w 506"/>
              <a:gd name="T33" fmla="*/ 133 h 214"/>
              <a:gd name="T34" fmla="*/ 504 w 506"/>
              <a:gd name="T35" fmla="*/ 115 h 214"/>
              <a:gd name="T36" fmla="*/ 504 w 506"/>
              <a:gd name="T37" fmla="*/ 97 h 214"/>
              <a:gd name="T38" fmla="*/ 497 w 506"/>
              <a:gd name="T39" fmla="*/ 79 h 214"/>
              <a:gd name="T40" fmla="*/ 481 w 506"/>
              <a:gd name="T41" fmla="*/ 61 h 214"/>
              <a:gd name="T42" fmla="*/ 460 w 506"/>
              <a:gd name="T43" fmla="*/ 45 h 214"/>
              <a:gd name="T44" fmla="*/ 431 w 506"/>
              <a:gd name="T45" fmla="*/ 31 h 214"/>
              <a:gd name="T46" fmla="*/ 397 w 506"/>
              <a:gd name="T47" fmla="*/ 19 h 214"/>
              <a:gd name="T48" fmla="*/ 359 w 506"/>
              <a:gd name="T49" fmla="*/ 10 h 214"/>
              <a:gd name="T50" fmla="*/ 318 w 506"/>
              <a:gd name="T51" fmla="*/ 3 h 214"/>
              <a:gd name="T52" fmla="*/ 275 w 506"/>
              <a:gd name="T53" fmla="*/ 0 h 214"/>
              <a:gd name="T54" fmla="*/ 231 w 506"/>
              <a:gd name="T55" fmla="*/ 0 h 214"/>
              <a:gd name="T56" fmla="*/ 187 w 506"/>
              <a:gd name="T57" fmla="*/ 3 h 214"/>
              <a:gd name="T58" fmla="*/ 146 w 506"/>
              <a:gd name="T59" fmla="*/ 10 h 214"/>
              <a:gd name="T60" fmla="*/ 107 w 506"/>
              <a:gd name="T61" fmla="*/ 19 h 214"/>
              <a:gd name="T62" fmla="*/ 74 w 506"/>
              <a:gd name="T63" fmla="*/ 31 h 214"/>
              <a:gd name="T64" fmla="*/ 46 w 506"/>
              <a:gd name="T65" fmla="*/ 45 h 214"/>
              <a:gd name="T66" fmla="*/ 23 w 506"/>
              <a:gd name="T67" fmla="*/ 61 h 214"/>
              <a:gd name="T68" fmla="*/ 8 w 506"/>
              <a:gd name="T69" fmla="*/ 79 h 214"/>
              <a:gd name="T70" fmla="*/ 1 w 506"/>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0" y="106"/>
                </a:moveTo>
                <a:lnTo>
                  <a:pt x="1" y="116"/>
                </a:lnTo>
                <a:lnTo>
                  <a:pt x="4" y="124"/>
                </a:lnTo>
                <a:lnTo>
                  <a:pt x="8" y="134"/>
                </a:lnTo>
                <a:lnTo>
                  <a:pt x="15" y="143"/>
                </a:lnTo>
                <a:lnTo>
                  <a:pt x="23" y="151"/>
                </a:lnTo>
                <a:lnTo>
                  <a:pt x="34" y="160"/>
                </a:lnTo>
                <a:lnTo>
                  <a:pt x="46" y="167"/>
                </a:lnTo>
                <a:lnTo>
                  <a:pt x="59" y="175"/>
                </a:lnTo>
                <a:lnTo>
                  <a:pt x="74" y="182"/>
                </a:lnTo>
                <a:lnTo>
                  <a:pt x="90" y="188"/>
                </a:lnTo>
                <a:lnTo>
                  <a:pt x="108" y="194"/>
                </a:lnTo>
                <a:lnTo>
                  <a:pt x="126" y="199"/>
                </a:lnTo>
                <a:lnTo>
                  <a:pt x="146" y="203"/>
                </a:lnTo>
                <a:lnTo>
                  <a:pt x="166" y="206"/>
                </a:lnTo>
                <a:lnTo>
                  <a:pt x="187" y="209"/>
                </a:lnTo>
                <a:lnTo>
                  <a:pt x="209" y="211"/>
                </a:lnTo>
                <a:lnTo>
                  <a:pt x="231" y="212"/>
                </a:lnTo>
                <a:lnTo>
                  <a:pt x="253" y="213"/>
                </a:lnTo>
                <a:lnTo>
                  <a:pt x="275" y="212"/>
                </a:lnTo>
                <a:lnTo>
                  <a:pt x="296" y="211"/>
                </a:lnTo>
                <a:lnTo>
                  <a:pt x="318" y="209"/>
                </a:lnTo>
                <a:lnTo>
                  <a:pt x="339" y="206"/>
                </a:lnTo>
                <a:lnTo>
                  <a:pt x="360" y="202"/>
                </a:lnTo>
                <a:lnTo>
                  <a:pt x="379" y="199"/>
                </a:lnTo>
                <a:lnTo>
                  <a:pt x="397" y="194"/>
                </a:lnTo>
                <a:lnTo>
                  <a:pt x="415" y="188"/>
                </a:lnTo>
                <a:lnTo>
                  <a:pt x="431" y="181"/>
                </a:lnTo>
                <a:lnTo>
                  <a:pt x="446" y="174"/>
                </a:lnTo>
                <a:lnTo>
                  <a:pt x="460" y="167"/>
                </a:lnTo>
                <a:lnTo>
                  <a:pt x="472" y="160"/>
                </a:lnTo>
                <a:lnTo>
                  <a:pt x="481" y="151"/>
                </a:lnTo>
                <a:lnTo>
                  <a:pt x="490" y="142"/>
                </a:lnTo>
                <a:lnTo>
                  <a:pt x="497" y="133"/>
                </a:lnTo>
                <a:lnTo>
                  <a:pt x="501" y="124"/>
                </a:lnTo>
                <a:lnTo>
                  <a:pt x="504" y="115"/>
                </a:lnTo>
                <a:lnTo>
                  <a:pt x="505" y="106"/>
                </a:lnTo>
                <a:lnTo>
                  <a:pt x="504" y="97"/>
                </a:lnTo>
                <a:lnTo>
                  <a:pt x="501" y="87"/>
                </a:lnTo>
                <a:lnTo>
                  <a:pt x="497" y="79"/>
                </a:lnTo>
                <a:lnTo>
                  <a:pt x="490" y="70"/>
                </a:lnTo>
                <a:lnTo>
                  <a:pt x="481" y="61"/>
                </a:lnTo>
                <a:lnTo>
                  <a:pt x="472" y="53"/>
                </a:lnTo>
                <a:lnTo>
                  <a:pt x="460" y="45"/>
                </a:lnTo>
                <a:lnTo>
                  <a:pt x="446" y="38"/>
                </a:lnTo>
                <a:lnTo>
                  <a:pt x="431" y="31"/>
                </a:lnTo>
                <a:lnTo>
                  <a:pt x="415" y="24"/>
                </a:lnTo>
                <a:lnTo>
                  <a:pt x="397" y="19"/>
                </a:lnTo>
                <a:lnTo>
                  <a:pt x="379" y="14"/>
                </a:lnTo>
                <a:lnTo>
                  <a:pt x="359" y="10"/>
                </a:lnTo>
                <a:lnTo>
                  <a:pt x="339" y="6"/>
                </a:lnTo>
                <a:lnTo>
                  <a:pt x="318" y="3"/>
                </a:lnTo>
                <a:lnTo>
                  <a:pt x="296" y="1"/>
                </a:lnTo>
                <a:lnTo>
                  <a:pt x="275" y="0"/>
                </a:lnTo>
                <a:lnTo>
                  <a:pt x="253" y="0"/>
                </a:lnTo>
                <a:lnTo>
                  <a:pt x="231" y="0"/>
                </a:lnTo>
                <a:lnTo>
                  <a:pt x="209" y="1"/>
                </a:lnTo>
                <a:lnTo>
                  <a:pt x="187" y="3"/>
                </a:lnTo>
                <a:lnTo>
                  <a:pt x="166" y="6"/>
                </a:lnTo>
                <a:lnTo>
                  <a:pt x="146" y="10"/>
                </a:lnTo>
                <a:lnTo>
                  <a:pt x="126" y="14"/>
                </a:lnTo>
                <a:lnTo>
                  <a:pt x="107" y="19"/>
                </a:lnTo>
                <a:lnTo>
                  <a:pt x="90" y="25"/>
                </a:lnTo>
                <a:lnTo>
                  <a:pt x="74" y="31"/>
                </a:lnTo>
                <a:lnTo>
                  <a:pt x="59" y="38"/>
                </a:lnTo>
                <a:lnTo>
                  <a:pt x="46" y="45"/>
                </a:lnTo>
                <a:lnTo>
                  <a:pt x="34" y="53"/>
                </a:lnTo>
                <a:lnTo>
                  <a:pt x="23" y="61"/>
                </a:lnTo>
                <a:lnTo>
                  <a:pt x="15" y="70"/>
                </a:lnTo>
                <a:lnTo>
                  <a:pt x="8" y="79"/>
                </a:lnTo>
                <a:lnTo>
                  <a:pt x="4" y="87"/>
                </a:lnTo>
                <a:lnTo>
                  <a:pt x="1" y="97"/>
                </a:lnTo>
                <a:lnTo>
                  <a:pt x="0" y="10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7" name="Rectangle 23"/>
          <p:cNvSpPr>
            <a:spLocks noChangeArrowheads="1"/>
          </p:cNvSpPr>
          <p:nvPr/>
        </p:nvSpPr>
        <p:spPr bwMode="auto">
          <a:xfrm>
            <a:off x="5399088" y="1308100"/>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from</a:t>
            </a:r>
          </a:p>
        </p:txBody>
      </p:sp>
      <p:sp>
        <p:nvSpPr>
          <p:cNvPr id="26648" name="Rectangle 24"/>
          <p:cNvSpPr>
            <a:spLocks noChangeArrowheads="1"/>
          </p:cNvSpPr>
          <p:nvPr/>
        </p:nvSpPr>
        <p:spPr bwMode="auto">
          <a:xfrm>
            <a:off x="6435725" y="1287463"/>
            <a:ext cx="3730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to</a:t>
            </a:r>
          </a:p>
        </p:txBody>
      </p:sp>
      <p:sp>
        <p:nvSpPr>
          <p:cNvPr id="26649" name="Line 25"/>
          <p:cNvSpPr>
            <a:spLocks noChangeShapeType="1"/>
          </p:cNvSpPr>
          <p:nvPr/>
        </p:nvSpPr>
        <p:spPr bwMode="auto">
          <a:xfrm flipH="1">
            <a:off x="6424613" y="1698625"/>
            <a:ext cx="74612" cy="6111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Freeform 26"/>
          <p:cNvSpPr>
            <a:spLocks/>
          </p:cNvSpPr>
          <p:nvPr/>
        </p:nvSpPr>
        <p:spPr bwMode="auto">
          <a:xfrm>
            <a:off x="8178800" y="1782763"/>
            <a:ext cx="803275" cy="339725"/>
          </a:xfrm>
          <a:custGeom>
            <a:avLst/>
            <a:gdLst>
              <a:gd name="T0" fmla="*/ 1 w 506"/>
              <a:gd name="T1" fmla="*/ 116 h 214"/>
              <a:gd name="T2" fmla="*/ 8 w 506"/>
              <a:gd name="T3" fmla="*/ 134 h 214"/>
              <a:gd name="T4" fmla="*/ 24 w 506"/>
              <a:gd name="T5" fmla="*/ 152 h 214"/>
              <a:gd name="T6" fmla="*/ 45 w 506"/>
              <a:gd name="T7" fmla="*/ 168 h 214"/>
              <a:gd name="T8" fmla="*/ 74 w 506"/>
              <a:gd name="T9" fmla="*/ 182 h 214"/>
              <a:gd name="T10" fmla="*/ 108 w 506"/>
              <a:gd name="T11" fmla="*/ 194 h 214"/>
              <a:gd name="T12" fmla="*/ 145 w 506"/>
              <a:gd name="T13" fmla="*/ 203 h 214"/>
              <a:gd name="T14" fmla="*/ 187 w 506"/>
              <a:gd name="T15" fmla="*/ 210 h 214"/>
              <a:gd name="T16" fmla="*/ 231 w 506"/>
              <a:gd name="T17" fmla="*/ 213 h 214"/>
              <a:gd name="T18" fmla="*/ 274 w 506"/>
              <a:gd name="T19" fmla="*/ 213 h 214"/>
              <a:gd name="T20" fmla="*/ 318 w 506"/>
              <a:gd name="T21" fmla="*/ 210 h 214"/>
              <a:gd name="T22" fmla="*/ 359 w 506"/>
              <a:gd name="T23" fmla="*/ 203 h 214"/>
              <a:gd name="T24" fmla="*/ 397 w 506"/>
              <a:gd name="T25" fmla="*/ 194 h 214"/>
              <a:gd name="T26" fmla="*/ 431 w 506"/>
              <a:gd name="T27" fmla="*/ 182 h 214"/>
              <a:gd name="T28" fmla="*/ 459 w 506"/>
              <a:gd name="T29" fmla="*/ 168 h 214"/>
              <a:gd name="T30" fmla="*/ 481 w 506"/>
              <a:gd name="T31" fmla="*/ 151 h 214"/>
              <a:gd name="T32" fmla="*/ 497 w 506"/>
              <a:gd name="T33" fmla="*/ 134 h 214"/>
              <a:gd name="T34" fmla="*/ 504 w 506"/>
              <a:gd name="T35" fmla="*/ 116 h 214"/>
              <a:gd name="T36" fmla="*/ 504 w 506"/>
              <a:gd name="T37" fmla="*/ 97 h 214"/>
              <a:gd name="T38" fmla="*/ 497 w 506"/>
              <a:gd name="T39" fmla="*/ 79 h 214"/>
              <a:gd name="T40" fmla="*/ 481 w 506"/>
              <a:gd name="T41" fmla="*/ 62 h 214"/>
              <a:gd name="T42" fmla="*/ 459 w 506"/>
              <a:gd name="T43" fmla="*/ 45 h 214"/>
              <a:gd name="T44" fmla="*/ 431 w 506"/>
              <a:gd name="T45" fmla="*/ 31 h 214"/>
              <a:gd name="T46" fmla="*/ 397 w 506"/>
              <a:gd name="T47" fmla="*/ 19 h 214"/>
              <a:gd name="T48" fmla="*/ 359 w 506"/>
              <a:gd name="T49" fmla="*/ 10 h 214"/>
              <a:gd name="T50" fmla="*/ 318 w 506"/>
              <a:gd name="T51" fmla="*/ 4 h 214"/>
              <a:gd name="T52" fmla="*/ 274 w 506"/>
              <a:gd name="T53" fmla="*/ 0 h 214"/>
              <a:gd name="T54" fmla="*/ 231 w 506"/>
              <a:gd name="T55" fmla="*/ 0 h 214"/>
              <a:gd name="T56" fmla="*/ 187 w 506"/>
              <a:gd name="T57" fmla="*/ 4 h 214"/>
              <a:gd name="T58" fmla="*/ 145 w 506"/>
              <a:gd name="T59" fmla="*/ 10 h 214"/>
              <a:gd name="T60" fmla="*/ 108 w 506"/>
              <a:gd name="T61" fmla="*/ 20 h 214"/>
              <a:gd name="T62" fmla="*/ 74 w 506"/>
              <a:gd name="T63" fmla="*/ 31 h 214"/>
              <a:gd name="T64" fmla="*/ 45 w 506"/>
              <a:gd name="T65" fmla="*/ 46 h 214"/>
              <a:gd name="T66" fmla="*/ 24 w 506"/>
              <a:gd name="T67" fmla="*/ 62 h 214"/>
              <a:gd name="T68" fmla="*/ 8 w 506"/>
              <a:gd name="T69" fmla="*/ 79 h 214"/>
              <a:gd name="T70" fmla="*/ 1 w 506"/>
              <a:gd name="T71" fmla="*/ 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0" y="107"/>
                </a:moveTo>
                <a:lnTo>
                  <a:pt x="1" y="116"/>
                </a:lnTo>
                <a:lnTo>
                  <a:pt x="4" y="125"/>
                </a:lnTo>
                <a:lnTo>
                  <a:pt x="8" y="134"/>
                </a:lnTo>
                <a:lnTo>
                  <a:pt x="15" y="143"/>
                </a:lnTo>
                <a:lnTo>
                  <a:pt x="24" y="152"/>
                </a:lnTo>
                <a:lnTo>
                  <a:pt x="34" y="160"/>
                </a:lnTo>
                <a:lnTo>
                  <a:pt x="45" y="168"/>
                </a:lnTo>
                <a:lnTo>
                  <a:pt x="59" y="175"/>
                </a:lnTo>
                <a:lnTo>
                  <a:pt x="74" y="182"/>
                </a:lnTo>
                <a:lnTo>
                  <a:pt x="90" y="188"/>
                </a:lnTo>
                <a:lnTo>
                  <a:pt x="108" y="194"/>
                </a:lnTo>
                <a:lnTo>
                  <a:pt x="126" y="199"/>
                </a:lnTo>
                <a:lnTo>
                  <a:pt x="145" y="203"/>
                </a:lnTo>
                <a:lnTo>
                  <a:pt x="166" y="207"/>
                </a:lnTo>
                <a:lnTo>
                  <a:pt x="187" y="210"/>
                </a:lnTo>
                <a:lnTo>
                  <a:pt x="209" y="212"/>
                </a:lnTo>
                <a:lnTo>
                  <a:pt x="231" y="213"/>
                </a:lnTo>
                <a:lnTo>
                  <a:pt x="252" y="213"/>
                </a:lnTo>
                <a:lnTo>
                  <a:pt x="274" y="213"/>
                </a:lnTo>
                <a:lnTo>
                  <a:pt x="296" y="212"/>
                </a:lnTo>
                <a:lnTo>
                  <a:pt x="318" y="210"/>
                </a:lnTo>
                <a:lnTo>
                  <a:pt x="339" y="207"/>
                </a:lnTo>
                <a:lnTo>
                  <a:pt x="359" y="203"/>
                </a:lnTo>
                <a:lnTo>
                  <a:pt x="379" y="199"/>
                </a:lnTo>
                <a:lnTo>
                  <a:pt x="397" y="194"/>
                </a:lnTo>
                <a:lnTo>
                  <a:pt x="415" y="188"/>
                </a:lnTo>
                <a:lnTo>
                  <a:pt x="431" y="182"/>
                </a:lnTo>
                <a:lnTo>
                  <a:pt x="446" y="175"/>
                </a:lnTo>
                <a:lnTo>
                  <a:pt x="459" y="168"/>
                </a:lnTo>
                <a:lnTo>
                  <a:pt x="471" y="160"/>
                </a:lnTo>
                <a:lnTo>
                  <a:pt x="481" y="151"/>
                </a:lnTo>
                <a:lnTo>
                  <a:pt x="490" y="143"/>
                </a:lnTo>
                <a:lnTo>
                  <a:pt x="497" y="134"/>
                </a:lnTo>
                <a:lnTo>
                  <a:pt x="501" y="125"/>
                </a:lnTo>
                <a:lnTo>
                  <a:pt x="504" y="116"/>
                </a:lnTo>
                <a:lnTo>
                  <a:pt x="505" y="106"/>
                </a:lnTo>
                <a:lnTo>
                  <a:pt x="504" y="97"/>
                </a:lnTo>
                <a:lnTo>
                  <a:pt x="501" y="88"/>
                </a:lnTo>
                <a:lnTo>
                  <a:pt x="497" y="79"/>
                </a:lnTo>
                <a:lnTo>
                  <a:pt x="490" y="70"/>
                </a:lnTo>
                <a:lnTo>
                  <a:pt x="481" y="62"/>
                </a:lnTo>
                <a:lnTo>
                  <a:pt x="471" y="53"/>
                </a:lnTo>
                <a:lnTo>
                  <a:pt x="459" y="45"/>
                </a:lnTo>
                <a:lnTo>
                  <a:pt x="446" y="38"/>
                </a:lnTo>
                <a:lnTo>
                  <a:pt x="431" y="31"/>
                </a:lnTo>
                <a:lnTo>
                  <a:pt x="415" y="25"/>
                </a:lnTo>
                <a:lnTo>
                  <a:pt x="397" y="19"/>
                </a:lnTo>
                <a:lnTo>
                  <a:pt x="379" y="14"/>
                </a:lnTo>
                <a:lnTo>
                  <a:pt x="359" y="10"/>
                </a:lnTo>
                <a:lnTo>
                  <a:pt x="339" y="6"/>
                </a:lnTo>
                <a:lnTo>
                  <a:pt x="318" y="4"/>
                </a:lnTo>
                <a:lnTo>
                  <a:pt x="296" y="2"/>
                </a:lnTo>
                <a:lnTo>
                  <a:pt x="274" y="0"/>
                </a:lnTo>
                <a:lnTo>
                  <a:pt x="252" y="0"/>
                </a:lnTo>
                <a:lnTo>
                  <a:pt x="231" y="0"/>
                </a:lnTo>
                <a:lnTo>
                  <a:pt x="209" y="2"/>
                </a:lnTo>
                <a:lnTo>
                  <a:pt x="187" y="4"/>
                </a:lnTo>
                <a:lnTo>
                  <a:pt x="166" y="7"/>
                </a:lnTo>
                <a:lnTo>
                  <a:pt x="145" y="10"/>
                </a:lnTo>
                <a:lnTo>
                  <a:pt x="126" y="15"/>
                </a:lnTo>
                <a:lnTo>
                  <a:pt x="108" y="20"/>
                </a:lnTo>
                <a:lnTo>
                  <a:pt x="90" y="25"/>
                </a:lnTo>
                <a:lnTo>
                  <a:pt x="74" y="31"/>
                </a:lnTo>
                <a:lnTo>
                  <a:pt x="59" y="38"/>
                </a:lnTo>
                <a:lnTo>
                  <a:pt x="45" y="46"/>
                </a:lnTo>
                <a:lnTo>
                  <a:pt x="34" y="54"/>
                </a:lnTo>
                <a:lnTo>
                  <a:pt x="24" y="62"/>
                </a:lnTo>
                <a:lnTo>
                  <a:pt x="15" y="70"/>
                </a:lnTo>
                <a:lnTo>
                  <a:pt x="8" y="79"/>
                </a:lnTo>
                <a:lnTo>
                  <a:pt x="4" y="88"/>
                </a:lnTo>
                <a:lnTo>
                  <a:pt x="1" y="98"/>
                </a:lnTo>
                <a:lnTo>
                  <a:pt x="0"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Freeform 27"/>
          <p:cNvSpPr>
            <a:spLocks/>
          </p:cNvSpPr>
          <p:nvPr/>
        </p:nvSpPr>
        <p:spPr bwMode="auto">
          <a:xfrm>
            <a:off x="7273925" y="2330450"/>
            <a:ext cx="1411288" cy="368300"/>
          </a:xfrm>
          <a:custGeom>
            <a:avLst/>
            <a:gdLst>
              <a:gd name="T0" fmla="*/ 888 w 889"/>
              <a:gd name="T1" fmla="*/ 231 h 232"/>
              <a:gd name="T2" fmla="*/ 888 w 889"/>
              <a:gd name="T3" fmla="*/ 0 h 232"/>
              <a:gd name="T4" fmla="*/ 0 w 889"/>
              <a:gd name="T5" fmla="*/ 0 h 232"/>
              <a:gd name="T6" fmla="*/ 0 w 889"/>
              <a:gd name="T7" fmla="*/ 231 h 232"/>
              <a:gd name="T8" fmla="*/ 888 w 889"/>
              <a:gd name="T9" fmla="*/ 231 h 232"/>
            </a:gdLst>
            <a:ahLst/>
            <a:cxnLst>
              <a:cxn ang="0">
                <a:pos x="T0" y="T1"/>
              </a:cxn>
              <a:cxn ang="0">
                <a:pos x="T2" y="T3"/>
              </a:cxn>
              <a:cxn ang="0">
                <a:pos x="T4" y="T5"/>
              </a:cxn>
              <a:cxn ang="0">
                <a:pos x="T6" y="T7"/>
              </a:cxn>
              <a:cxn ang="0">
                <a:pos x="T8" y="T9"/>
              </a:cxn>
            </a:cxnLst>
            <a:rect l="0" t="0" r="r" b="b"/>
            <a:pathLst>
              <a:path w="889" h="232">
                <a:moveTo>
                  <a:pt x="888" y="231"/>
                </a:moveTo>
                <a:lnTo>
                  <a:pt x="888" y="0"/>
                </a:lnTo>
                <a:lnTo>
                  <a:pt x="0" y="0"/>
                </a:lnTo>
                <a:lnTo>
                  <a:pt x="0" y="231"/>
                </a:lnTo>
                <a:lnTo>
                  <a:pt x="888" y="23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654" name="Group 30"/>
          <p:cNvGrpSpPr>
            <a:grpSpLocks/>
          </p:cNvGrpSpPr>
          <p:nvPr/>
        </p:nvGrpSpPr>
        <p:grpSpPr bwMode="auto">
          <a:xfrm>
            <a:off x="7350125" y="1533525"/>
            <a:ext cx="979488" cy="342900"/>
            <a:chOff x="4630" y="966"/>
            <a:chExt cx="617" cy="216"/>
          </a:xfrm>
        </p:grpSpPr>
        <p:sp>
          <p:nvSpPr>
            <p:cNvPr id="26652" name="Freeform 28"/>
            <p:cNvSpPr>
              <a:spLocks/>
            </p:cNvSpPr>
            <p:nvPr/>
          </p:nvSpPr>
          <p:spPr bwMode="auto">
            <a:xfrm>
              <a:off x="4630" y="966"/>
              <a:ext cx="617" cy="215"/>
            </a:xfrm>
            <a:custGeom>
              <a:avLst/>
              <a:gdLst>
                <a:gd name="T0" fmla="*/ 616 w 617"/>
                <a:gd name="T1" fmla="*/ 98 h 215"/>
                <a:gd name="T2" fmla="*/ 606 w 617"/>
                <a:gd name="T3" fmla="*/ 79 h 215"/>
                <a:gd name="T4" fmla="*/ 587 w 617"/>
                <a:gd name="T5" fmla="*/ 62 h 215"/>
                <a:gd name="T6" fmla="*/ 561 w 617"/>
                <a:gd name="T7" fmla="*/ 46 h 215"/>
                <a:gd name="T8" fmla="*/ 525 w 617"/>
                <a:gd name="T9" fmla="*/ 32 h 215"/>
                <a:gd name="T10" fmla="*/ 485 w 617"/>
                <a:gd name="T11" fmla="*/ 20 h 215"/>
                <a:gd name="T12" fmla="*/ 437 w 617"/>
                <a:gd name="T13" fmla="*/ 10 h 215"/>
                <a:gd name="T14" fmla="*/ 387 w 617"/>
                <a:gd name="T15" fmla="*/ 4 h 215"/>
                <a:gd name="T16" fmla="*/ 335 w 617"/>
                <a:gd name="T17" fmla="*/ 1 h 215"/>
                <a:gd name="T18" fmla="*/ 280 w 617"/>
                <a:gd name="T19" fmla="*/ 1 h 215"/>
                <a:gd name="T20" fmla="*/ 228 w 617"/>
                <a:gd name="T21" fmla="*/ 4 h 215"/>
                <a:gd name="T22" fmla="*/ 178 w 617"/>
                <a:gd name="T23" fmla="*/ 10 h 215"/>
                <a:gd name="T24" fmla="*/ 131 w 617"/>
                <a:gd name="T25" fmla="*/ 20 h 215"/>
                <a:gd name="T26" fmla="*/ 90 w 617"/>
                <a:gd name="T27" fmla="*/ 32 h 215"/>
                <a:gd name="T28" fmla="*/ 54 w 617"/>
                <a:gd name="T29" fmla="*/ 46 h 215"/>
                <a:gd name="T30" fmla="*/ 29 w 617"/>
                <a:gd name="T31" fmla="*/ 62 h 215"/>
                <a:gd name="T32" fmla="*/ 10 w 617"/>
                <a:gd name="T33" fmla="*/ 79 h 215"/>
                <a:gd name="T34" fmla="*/ 1 w 617"/>
                <a:gd name="T35" fmla="*/ 98 h 215"/>
                <a:gd name="T36" fmla="*/ 1 w 617"/>
                <a:gd name="T37" fmla="*/ 116 h 215"/>
                <a:gd name="T38" fmla="*/ 10 w 617"/>
                <a:gd name="T39" fmla="*/ 135 h 215"/>
                <a:gd name="T40" fmla="*/ 29 w 617"/>
                <a:gd name="T41" fmla="*/ 152 h 215"/>
                <a:gd name="T42" fmla="*/ 54 w 617"/>
                <a:gd name="T43" fmla="*/ 168 h 215"/>
                <a:gd name="T44" fmla="*/ 90 w 617"/>
                <a:gd name="T45" fmla="*/ 183 h 215"/>
                <a:gd name="T46" fmla="*/ 131 w 617"/>
                <a:gd name="T47" fmla="*/ 194 h 215"/>
                <a:gd name="T48" fmla="*/ 178 w 617"/>
                <a:gd name="T49" fmla="*/ 204 h 215"/>
                <a:gd name="T50" fmla="*/ 228 w 617"/>
                <a:gd name="T51" fmla="*/ 210 h 215"/>
                <a:gd name="T52" fmla="*/ 280 w 617"/>
                <a:gd name="T53" fmla="*/ 213 h 215"/>
                <a:gd name="T54" fmla="*/ 335 w 617"/>
                <a:gd name="T55" fmla="*/ 213 h 215"/>
                <a:gd name="T56" fmla="*/ 387 w 617"/>
                <a:gd name="T57" fmla="*/ 210 h 215"/>
                <a:gd name="T58" fmla="*/ 437 w 617"/>
                <a:gd name="T59" fmla="*/ 204 h 215"/>
                <a:gd name="T60" fmla="*/ 485 w 617"/>
                <a:gd name="T61" fmla="*/ 194 h 215"/>
                <a:gd name="T62" fmla="*/ 525 w 617"/>
                <a:gd name="T63" fmla="*/ 183 h 215"/>
                <a:gd name="T64" fmla="*/ 561 w 617"/>
                <a:gd name="T65" fmla="*/ 168 h 215"/>
                <a:gd name="T66" fmla="*/ 587 w 617"/>
                <a:gd name="T67" fmla="*/ 152 h 215"/>
                <a:gd name="T68" fmla="*/ 606 w 617"/>
                <a:gd name="T69" fmla="*/ 135 h 215"/>
                <a:gd name="T70" fmla="*/ 616 w 617"/>
                <a:gd name="T71" fmla="*/ 11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7" h="215">
                  <a:moveTo>
                    <a:pt x="616" y="107"/>
                  </a:moveTo>
                  <a:lnTo>
                    <a:pt x="616" y="98"/>
                  </a:lnTo>
                  <a:lnTo>
                    <a:pt x="612" y="88"/>
                  </a:lnTo>
                  <a:lnTo>
                    <a:pt x="606" y="79"/>
                  </a:lnTo>
                  <a:lnTo>
                    <a:pt x="597" y="71"/>
                  </a:lnTo>
                  <a:lnTo>
                    <a:pt x="587" y="62"/>
                  </a:lnTo>
                  <a:lnTo>
                    <a:pt x="574" y="54"/>
                  </a:lnTo>
                  <a:lnTo>
                    <a:pt x="561" y="46"/>
                  </a:lnTo>
                  <a:lnTo>
                    <a:pt x="544" y="38"/>
                  </a:lnTo>
                  <a:lnTo>
                    <a:pt x="525" y="32"/>
                  </a:lnTo>
                  <a:lnTo>
                    <a:pt x="506" y="26"/>
                  </a:lnTo>
                  <a:lnTo>
                    <a:pt x="485" y="20"/>
                  </a:lnTo>
                  <a:lnTo>
                    <a:pt x="462" y="15"/>
                  </a:lnTo>
                  <a:lnTo>
                    <a:pt x="437" y="10"/>
                  </a:lnTo>
                  <a:lnTo>
                    <a:pt x="413" y="7"/>
                  </a:lnTo>
                  <a:lnTo>
                    <a:pt x="387" y="4"/>
                  </a:lnTo>
                  <a:lnTo>
                    <a:pt x="362" y="2"/>
                  </a:lnTo>
                  <a:lnTo>
                    <a:pt x="335" y="1"/>
                  </a:lnTo>
                  <a:lnTo>
                    <a:pt x="307" y="0"/>
                  </a:lnTo>
                  <a:lnTo>
                    <a:pt x="280" y="1"/>
                  </a:lnTo>
                  <a:lnTo>
                    <a:pt x="254" y="2"/>
                  </a:lnTo>
                  <a:lnTo>
                    <a:pt x="228" y="4"/>
                  </a:lnTo>
                  <a:lnTo>
                    <a:pt x="202" y="7"/>
                  </a:lnTo>
                  <a:lnTo>
                    <a:pt x="178" y="10"/>
                  </a:lnTo>
                  <a:lnTo>
                    <a:pt x="153" y="15"/>
                  </a:lnTo>
                  <a:lnTo>
                    <a:pt x="131" y="20"/>
                  </a:lnTo>
                  <a:lnTo>
                    <a:pt x="109" y="26"/>
                  </a:lnTo>
                  <a:lnTo>
                    <a:pt x="90" y="32"/>
                  </a:lnTo>
                  <a:lnTo>
                    <a:pt x="71" y="38"/>
                  </a:lnTo>
                  <a:lnTo>
                    <a:pt x="54" y="46"/>
                  </a:lnTo>
                  <a:lnTo>
                    <a:pt x="41" y="54"/>
                  </a:lnTo>
                  <a:lnTo>
                    <a:pt x="29" y="62"/>
                  </a:lnTo>
                  <a:lnTo>
                    <a:pt x="18" y="71"/>
                  </a:lnTo>
                  <a:lnTo>
                    <a:pt x="10" y="79"/>
                  </a:lnTo>
                  <a:lnTo>
                    <a:pt x="4" y="88"/>
                  </a:lnTo>
                  <a:lnTo>
                    <a:pt x="1" y="98"/>
                  </a:lnTo>
                  <a:lnTo>
                    <a:pt x="0" y="107"/>
                  </a:lnTo>
                  <a:lnTo>
                    <a:pt x="1" y="116"/>
                  </a:lnTo>
                  <a:lnTo>
                    <a:pt x="4" y="125"/>
                  </a:lnTo>
                  <a:lnTo>
                    <a:pt x="10" y="135"/>
                  </a:lnTo>
                  <a:lnTo>
                    <a:pt x="18" y="144"/>
                  </a:lnTo>
                  <a:lnTo>
                    <a:pt x="29" y="152"/>
                  </a:lnTo>
                  <a:lnTo>
                    <a:pt x="41" y="160"/>
                  </a:lnTo>
                  <a:lnTo>
                    <a:pt x="54" y="168"/>
                  </a:lnTo>
                  <a:lnTo>
                    <a:pt x="71" y="176"/>
                  </a:lnTo>
                  <a:lnTo>
                    <a:pt x="90" y="183"/>
                  </a:lnTo>
                  <a:lnTo>
                    <a:pt x="109" y="188"/>
                  </a:lnTo>
                  <a:lnTo>
                    <a:pt x="131" y="194"/>
                  </a:lnTo>
                  <a:lnTo>
                    <a:pt x="153" y="199"/>
                  </a:lnTo>
                  <a:lnTo>
                    <a:pt x="178" y="204"/>
                  </a:lnTo>
                  <a:lnTo>
                    <a:pt x="202" y="207"/>
                  </a:lnTo>
                  <a:lnTo>
                    <a:pt x="228" y="210"/>
                  </a:lnTo>
                  <a:lnTo>
                    <a:pt x="254" y="212"/>
                  </a:lnTo>
                  <a:lnTo>
                    <a:pt x="280" y="213"/>
                  </a:lnTo>
                  <a:lnTo>
                    <a:pt x="307" y="214"/>
                  </a:lnTo>
                  <a:lnTo>
                    <a:pt x="335" y="213"/>
                  </a:lnTo>
                  <a:lnTo>
                    <a:pt x="362" y="212"/>
                  </a:lnTo>
                  <a:lnTo>
                    <a:pt x="387" y="210"/>
                  </a:lnTo>
                  <a:lnTo>
                    <a:pt x="413" y="207"/>
                  </a:lnTo>
                  <a:lnTo>
                    <a:pt x="437" y="204"/>
                  </a:lnTo>
                  <a:lnTo>
                    <a:pt x="462" y="199"/>
                  </a:lnTo>
                  <a:lnTo>
                    <a:pt x="485" y="194"/>
                  </a:lnTo>
                  <a:lnTo>
                    <a:pt x="506" y="188"/>
                  </a:lnTo>
                  <a:lnTo>
                    <a:pt x="525" y="183"/>
                  </a:lnTo>
                  <a:lnTo>
                    <a:pt x="544" y="176"/>
                  </a:lnTo>
                  <a:lnTo>
                    <a:pt x="561" y="168"/>
                  </a:lnTo>
                  <a:lnTo>
                    <a:pt x="574" y="160"/>
                  </a:lnTo>
                  <a:lnTo>
                    <a:pt x="587" y="152"/>
                  </a:lnTo>
                  <a:lnTo>
                    <a:pt x="597" y="144"/>
                  </a:lnTo>
                  <a:lnTo>
                    <a:pt x="606" y="135"/>
                  </a:lnTo>
                  <a:lnTo>
                    <a:pt x="612" y="125"/>
                  </a:lnTo>
                  <a:lnTo>
                    <a:pt x="616" y="116"/>
                  </a:lnTo>
                  <a:lnTo>
                    <a:pt x="616"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Rectangle 29"/>
            <p:cNvSpPr>
              <a:spLocks noChangeArrowheads="1"/>
            </p:cNvSpPr>
            <p:nvPr/>
          </p:nvSpPr>
          <p:spPr bwMode="auto">
            <a:xfrm>
              <a:off x="4665" y="972"/>
              <a:ext cx="5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dname</a:t>
              </a:r>
            </a:p>
          </p:txBody>
        </p:sp>
      </p:grpSp>
      <p:sp>
        <p:nvSpPr>
          <p:cNvPr id="26655" name="Rectangle 31"/>
          <p:cNvSpPr>
            <a:spLocks noChangeArrowheads="1"/>
          </p:cNvSpPr>
          <p:nvPr/>
        </p:nvSpPr>
        <p:spPr bwMode="auto">
          <a:xfrm>
            <a:off x="8154988" y="1803400"/>
            <a:ext cx="857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budget</a:t>
            </a:r>
          </a:p>
        </p:txBody>
      </p:sp>
      <p:grpSp>
        <p:nvGrpSpPr>
          <p:cNvPr id="26658" name="Group 34"/>
          <p:cNvGrpSpPr>
            <a:grpSpLocks/>
          </p:cNvGrpSpPr>
          <p:nvPr/>
        </p:nvGrpSpPr>
        <p:grpSpPr bwMode="auto">
          <a:xfrm>
            <a:off x="6704013" y="1746250"/>
            <a:ext cx="803275" cy="376238"/>
            <a:chOff x="4223" y="1100"/>
            <a:chExt cx="506" cy="237"/>
          </a:xfrm>
        </p:grpSpPr>
        <p:sp>
          <p:nvSpPr>
            <p:cNvPr id="26656" name="Freeform 32"/>
            <p:cNvSpPr>
              <a:spLocks/>
            </p:cNvSpPr>
            <p:nvPr/>
          </p:nvSpPr>
          <p:spPr bwMode="auto">
            <a:xfrm>
              <a:off x="4223" y="1123"/>
              <a:ext cx="506" cy="214"/>
            </a:xfrm>
            <a:custGeom>
              <a:avLst/>
              <a:gdLst>
                <a:gd name="T0" fmla="*/ 504 w 506"/>
                <a:gd name="T1" fmla="*/ 98 h 214"/>
                <a:gd name="T2" fmla="*/ 497 w 506"/>
                <a:gd name="T3" fmla="*/ 79 h 214"/>
                <a:gd name="T4" fmla="*/ 482 w 506"/>
                <a:gd name="T5" fmla="*/ 62 h 214"/>
                <a:gd name="T6" fmla="*/ 460 w 506"/>
                <a:gd name="T7" fmla="*/ 46 h 214"/>
                <a:gd name="T8" fmla="*/ 431 w 506"/>
                <a:gd name="T9" fmla="*/ 31 h 214"/>
                <a:gd name="T10" fmla="*/ 398 w 506"/>
                <a:gd name="T11" fmla="*/ 20 h 214"/>
                <a:gd name="T12" fmla="*/ 360 w 506"/>
                <a:gd name="T13" fmla="*/ 10 h 214"/>
                <a:gd name="T14" fmla="*/ 318 w 506"/>
                <a:gd name="T15" fmla="*/ 4 h 214"/>
                <a:gd name="T16" fmla="*/ 275 w 506"/>
                <a:gd name="T17" fmla="*/ 0 h 214"/>
                <a:gd name="T18" fmla="*/ 231 w 506"/>
                <a:gd name="T19" fmla="*/ 0 h 214"/>
                <a:gd name="T20" fmla="*/ 188 w 506"/>
                <a:gd name="T21" fmla="*/ 4 h 214"/>
                <a:gd name="T22" fmla="*/ 146 w 506"/>
                <a:gd name="T23" fmla="*/ 10 h 214"/>
                <a:gd name="T24" fmla="*/ 108 w 506"/>
                <a:gd name="T25" fmla="*/ 20 h 214"/>
                <a:gd name="T26" fmla="*/ 74 w 506"/>
                <a:gd name="T27" fmla="*/ 31 h 214"/>
                <a:gd name="T28" fmla="*/ 46 w 506"/>
                <a:gd name="T29" fmla="*/ 46 h 214"/>
                <a:gd name="T30" fmla="*/ 24 w 506"/>
                <a:gd name="T31" fmla="*/ 62 h 214"/>
                <a:gd name="T32" fmla="*/ 9 w 506"/>
                <a:gd name="T33" fmla="*/ 79 h 214"/>
                <a:gd name="T34" fmla="*/ 1 w 506"/>
                <a:gd name="T35" fmla="*/ 98 h 214"/>
                <a:gd name="T36" fmla="*/ 1 w 506"/>
                <a:gd name="T37" fmla="*/ 116 h 214"/>
                <a:gd name="T38" fmla="*/ 9 w 506"/>
                <a:gd name="T39" fmla="*/ 134 h 214"/>
                <a:gd name="T40" fmla="*/ 24 w 506"/>
                <a:gd name="T41" fmla="*/ 152 h 214"/>
                <a:gd name="T42" fmla="*/ 46 w 506"/>
                <a:gd name="T43" fmla="*/ 168 h 214"/>
                <a:gd name="T44" fmla="*/ 74 w 506"/>
                <a:gd name="T45" fmla="*/ 182 h 214"/>
                <a:gd name="T46" fmla="*/ 108 w 506"/>
                <a:gd name="T47" fmla="*/ 194 h 214"/>
                <a:gd name="T48" fmla="*/ 146 w 506"/>
                <a:gd name="T49" fmla="*/ 203 h 214"/>
                <a:gd name="T50" fmla="*/ 188 w 506"/>
                <a:gd name="T51" fmla="*/ 210 h 214"/>
                <a:gd name="T52" fmla="*/ 231 w 506"/>
                <a:gd name="T53" fmla="*/ 213 h 214"/>
                <a:gd name="T54" fmla="*/ 275 w 506"/>
                <a:gd name="T55" fmla="*/ 213 h 214"/>
                <a:gd name="T56" fmla="*/ 318 w 506"/>
                <a:gd name="T57" fmla="*/ 210 h 214"/>
                <a:gd name="T58" fmla="*/ 360 w 506"/>
                <a:gd name="T59" fmla="*/ 203 h 214"/>
                <a:gd name="T60" fmla="*/ 398 w 506"/>
                <a:gd name="T61" fmla="*/ 194 h 214"/>
                <a:gd name="T62" fmla="*/ 431 w 506"/>
                <a:gd name="T63" fmla="*/ 182 h 214"/>
                <a:gd name="T64" fmla="*/ 460 w 506"/>
                <a:gd name="T65" fmla="*/ 168 h 214"/>
                <a:gd name="T66" fmla="*/ 482 w 506"/>
                <a:gd name="T67" fmla="*/ 152 h 214"/>
                <a:gd name="T68" fmla="*/ 497 w 506"/>
                <a:gd name="T69" fmla="*/ 134 h 214"/>
                <a:gd name="T70" fmla="*/ 504 w 50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505" y="106"/>
                  </a:moveTo>
                  <a:lnTo>
                    <a:pt x="504" y="98"/>
                  </a:lnTo>
                  <a:lnTo>
                    <a:pt x="501" y="88"/>
                  </a:lnTo>
                  <a:lnTo>
                    <a:pt x="497" y="79"/>
                  </a:lnTo>
                  <a:lnTo>
                    <a:pt x="490" y="70"/>
                  </a:lnTo>
                  <a:lnTo>
                    <a:pt x="482" y="62"/>
                  </a:lnTo>
                  <a:lnTo>
                    <a:pt x="472" y="53"/>
                  </a:lnTo>
                  <a:lnTo>
                    <a:pt x="460" y="46"/>
                  </a:lnTo>
                  <a:lnTo>
                    <a:pt x="446" y="38"/>
                  </a:lnTo>
                  <a:lnTo>
                    <a:pt x="431" y="31"/>
                  </a:lnTo>
                  <a:lnTo>
                    <a:pt x="415" y="25"/>
                  </a:lnTo>
                  <a:lnTo>
                    <a:pt x="398" y="20"/>
                  </a:lnTo>
                  <a:lnTo>
                    <a:pt x="379" y="14"/>
                  </a:lnTo>
                  <a:lnTo>
                    <a:pt x="360" y="10"/>
                  </a:lnTo>
                  <a:lnTo>
                    <a:pt x="339" y="7"/>
                  </a:lnTo>
                  <a:lnTo>
                    <a:pt x="318" y="4"/>
                  </a:lnTo>
                  <a:lnTo>
                    <a:pt x="297" y="2"/>
                  </a:lnTo>
                  <a:lnTo>
                    <a:pt x="275" y="0"/>
                  </a:lnTo>
                  <a:lnTo>
                    <a:pt x="253" y="0"/>
                  </a:lnTo>
                  <a:lnTo>
                    <a:pt x="231" y="0"/>
                  </a:lnTo>
                  <a:lnTo>
                    <a:pt x="209" y="2"/>
                  </a:lnTo>
                  <a:lnTo>
                    <a:pt x="188" y="4"/>
                  </a:lnTo>
                  <a:lnTo>
                    <a:pt x="166" y="7"/>
                  </a:lnTo>
                  <a:lnTo>
                    <a:pt x="146" y="10"/>
                  </a:lnTo>
                  <a:lnTo>
                    <a:pt x="126" y="14"/>
                  </a:lnTo>
                  <a:lnTo>
                    <a:pt x="108" y="20"/>
                  </a:lnTo>
                  <a:lnTo>
                    <a:pt x="91" y="25"/>
                  </a:lnTo>
                  <a:lnTo>
                    <a:pt x="74" y="31"/>
                  </a:lnTo>
                  <a:lnTo>
                    <a:pt x="59" y="38"/>
                  </a:lnTo>
                  <a:lnTo>
                    <a:pt x="46" y="46"/>
                  </a:lnTo>
                  <a:lnTo>
                    <a:pt x="34" y="53"/>
                  </a:lnTo>
                  <a:lnTo>
                    <a:pt x="24" y="62"/>
                  </a:lnTo>
                  <a:lnTo>
                    <a:pt x="15" y="70"/>
                  </a:lnTo>
                  <a:lnTo>
                    <a:pt x="9" y="79"/>
                  </a:lnTo>
                  <a:lnTo>
                    <a:pt x="4" y="88"/>
                  </a:lnTo>
                  <a:lnTo>
                    <a:pt x="1" y="98"/>
                  </a:lnTo>
                  <a:lnTo>
                    <a:pt x="0" y="106"/>
                  </a:lnTo>
                  <a:lnTo>
                    <a:pt x="1" y="116"/>
                  </a:lnTo>
                  <a:lnTo>
                    <a:pt x="4" y="125"/>
                  </a:lnTo>
                  <a:lnTo>
                    <a:pt x="9" y="134"/>
                  </a:lnTo>
                  <a:lnTo>
                    <a:pt x="15" y="143"/>
                  </a:lnTo>
                  <a:lnTo>
                    <a:pt x="24" y="152"/>
                  </a:lnTo>
                  <a:lnTo>
                    <a:pt x="34" y="160"/>
                  </a:lnTo>
                  <a:lnTo>
                    <a:pt x="46" y="168"/>
                  </a:lnTo>
                  <a:lnTo>
                    <a:pt x="59" y="175"/>
                  </a:lnTo>
                  <a:lnTo>
                    <a:pt x="74" y="182"/>
                  </a:lnTo>
                  <a:lnTo>
                    <a:pt x="91" y="188"/>
                  </a:lnTo>
                  <a:lnTo>
                    <a:pt x="108" y="194"/>
                  </a:lnTo>
                  <a:lnTo>
                    <a:pt x="126" y="199"/>
                  </a:lnTo>
                  <a:lnTo>
                    <a:pt x="146" y="203"/>
                  </a:lnTo>
                  <a:lnTo>
                    <a:pt x="166" y="207"/>
                  </a:lnTo>
                  <a:lnTo>
                    <a:pt x="188" y="210"/>
                  </a:lnTo>
                  <a:lnTo>
                    <a:pt x="209" y="212"/>
                  </a:lnTo>
                  <a:lnTo>
                    <a:pt x="231" y="213"/>
                  </a:lnTo>
                  <a:lnTo>
                    <a:pt x="253" y="213"/>
                  </a:lnTo>
                  <a:lnTo>
                    <a:pt x="275" y="213"/>
                  </a:lnTo>
                  <a:lnTo>
                    <a:pt x="297" y="212"/>
                  </a:lnTo>
                  <a:lnTo>
                    <a:pt x="318" y="210"/>
                  </a:lnTo>
                  <a:lnTo>
                    <a:pt x="339" y="207"/>
                  </a:lnTo>
                  <a:lnTo>
                    <a:pt x="360" y="203"/>
                  </a:lnTo>
                  <a:lnTo>
                    <a:pt x="379" y="199"/>
                  </a:lnTo>
                  <a:lnTo>
                    <a:pt x="398" y="194"/>
                  </a:lnTo>
                  <a:lnTo>
                    <a:pt x="415" y="188"/>
                  </a:lnTo>
                  <a:lnTo>
                    <a:pt x="431" y="182"/>
                  </a:lnTo>
                  <a:lnTo>
                    <a:pt x="446" y="175"/>
                  </a:lnTo>
                  <a:lnTo>
                    <a:pt x="460" y="168"/>
                  </a:lnTo>
                  <a:lnTo>
                    <a:pt x="472" y="160"/>
                  </a:lnTo>
                  <a:lnTo>
                    <a:pt x="482" y="152"/>
                  </a:lnTo>
                  <a:lnTo>
                    <a:pt x="490" y="143"/>
                  </a:lnTo>
                  <a:lnTo>
                    <a:pt x="497" y="134"/>
                  </a:lnTo>
                  <a:lnTo>
                    <a:pt x="501" y="125"/>
                  </a:lnTo>
                  <a:lnTo>
                    <a:pt x="504" y="116"/>
                  </a:lnTo>
                  <a:lnTo>
                    <a:pt x="505" y="10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7" name="Rectangle 33"/>
            <p:cNvSpPr>
              <a:spLocks noChangeArrowheads="1"/>
            </p:cNvSpPr>
            <p:nvPr/>
          </p:nvSpPr>
          <p:spPr bwMode="auto">
            <a:xfrm>
              <a:off x="4355" y="1100"/>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did</a:t>
              </a:r>
            </a:p>
          </p:txBody>
        </p:sp>
      </p:grpSp>
      <p:sp>
        <p:nvSpPr>
          <p:cNvPr id="26659" name="Rectangle 35"/>
          <p:cNvSpPr>
            <a:spLocks noChangeArrowheads="1"/>
          </p:cNvSpPr>
          <p:nvPr/>
        </p:nvSpPr>
        <p:spPr bwMode="auto">
          <a:xfrm>
            <a:off x="7323138" y="229393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Departments</a:t>
            </a:r>
          </a:p>
        </p:txBody>
      </p:sp>
      <p:sp>
        <p:nvSpPr>
          <p:cNvPr id="26660" name="Line 36"/>
          <p:cNvSpPr>
            <a:spLocks noChangeShapeType="1"/>
          </p:cNvSpPr>
          <p:nvPr/>
        </p:nvSpPr>
        <p:spPr bwMode="auto">
          <a:xfrm>
            <a:off x="6975475" y="2484438"/>
            <a:ext cx="28733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1" name="Line 37"/>
          <p:cNvSpPr>
            <a:spLocks noChangeShapeType="1"/>
          </p:cNvSpPr>
          <p:nvPr/>
        </p:nvSpPr>
        <p:spPr bwMode="auto">
          <a:xfrm flipH="1">
            <a:off x="8177213" y="2109788"/>
            <a:ext cx="241300"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Freeform 38"/>
          <p:cNvSpPr>
            <a:spLocks/>
          </p:cNvSpPr>
          <p:nvPr/>
        </p:nvSpPr>
        <p:spPr bwMode="auto">
          <a:xfrm>
            <a:off x="4365625" y="4121150"/>
            <a:ext cx="782638" cy="331788"/>
          </a:xfrm>
          <a:custGeom>
            <a:avLst/>
            <a:gdLst>
              <a:gd name="T0" fmla="*/ 491 w 493"/>
              <a:gd name="T1" fmla="*/ 95 h 209"/>
              <a:gd name="T2" fmla="*/ 483 w 493"/>
              <a:gd name="T3" fmla="*/ 77 h 209"/>
              <a:gd name="T4" fmla="*/ 469 w 493"/>
              <a:gd name="T5" fmla="*/ 60 h 209"/>
              <a:gd name="T6" fmla="*/ 447 w 493"/>
              <a:gd name="T7" fmla="*/ 44 h 209"/>
              <a:gd name="T8" fmla="*/ 420 w 493"/>
              <a:gd name="T9" fmla="*/ 30 h 209"/>
              <a:gd name="T10" fmla="*/ 387 w 493"/>
              <a:gd name="T11" fmla="*/ 18 h 209"/>
              <a:gd name="T12" fmla="*/ 350 w 493"/>
              <a:gd name="T13" fmla="*/ 10 h 209"/>
              <a:gd name="T14" fmla="*/ 309 w 493"/>
              <a:gd name="T15" fmla="*/ 4 h 209"/>
              <a:gd name="T16" fmla="*/ 267 w 493"/>
              <a:gd name="T17" fmla="*/ 0 h 209"/>
              <a:gd name="T18" fmla="*/ 224 w 493"/>
              <a:gd name="T19" fmla="*/ 0 h 209"/>
              <a:gd name="T20" fmla="*/ 182 w 493"/>
              <a:gd name="T21" fmla="*/ 4 h 209"/>
              <a:gd name="T22" fmla="*/ 142 w 493"/>
              <a:gd name="T23" fmla="*/ 10 h 209"/>
              <a:gd name="T24" fmla="*/ 105 w 493"/>
              <a:gd name="T25" fmla="*/ 18 h 209"/>
              <a:gd name="T26" fmla="*/ 72 w 493"/>
              <a:gd name="T27" fmla="*/ 30 h 209"/>
              <a:gd name="T28" fmla="*/ 44 w 493"/>
              <a:gd name="T29" fmla="*/ 44 h 209"/>
              <a:gd name="T30" fmla="*/ 23 w 493"/>
              <a:gd name="T31" fmla="*/ 60 h 209"/>
              <a:gd name="T32" fmla="*/ 9 w 493"/>
              <a:gd name="T33" fmla="*/ 77 h 209"/>
              <a:gd name="T34" fmla="*/ 1 w 493"/>
              <a:gd name="T35" fmla="*/ 95 h 209"/>
              <a:gd name="T36" fmla="*/ 1 w 493"/>
              <a:gd name="T37" fmla="*/ 113 h 209"/>
              <a:gd name="T38" fmla="*/ 9 w 493"/>
              <a:gd name="T39" fmla="*/ 131 h 209"/>
              <a:gd name="T40" fmla="*/ 23 w 493"/>
              <a:gd name="T41" fmla="*/ 147 h 209"/>
              <a:gd name="T42" fmla="*/ 44 w 493"/>
              <a:gd name="T43" fmla="*/ 163 h 209"/>
              <a:gd name="T44" fmla="*/ 72 w 493"/>
              <a:gd name="T45" fmla="*/ 177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50 w 493"/>
              <a:gd name="T59" fmla="*/ 198 h 209"/>
              <a:gd name="T60" fmla="*/ 387 w 493"/>
              <a:gd name="T61" fmla="*/ 189 h 209"/>
              <a:gd name="T62" fmla="*/ 420 w 493"/>
              <a:gd name="T63" fmla="*/ 177 h 209"/>
              <a:gd name="T64" fmla="*/ 447 w 493"/>
              <a:gd name="T65" fmla="*/ 163 h 209"/>
              <a:gd name="T66" fmla="*/ 469 w 493"/>
              <a:gd name="T67" fmla="*/ 147 h 209"/>
              <a:gd name="T68" fmla="*/ 483 w 493"/>
              <a:gd name="T69" fmla="*/ 131 h 209"/>
              <a:gd name="T70" fmla="*/ 491 w 493"/>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3" h="209">
                <a:moveTo>
                  <a:pt x="492" y="104"/>
                </a:moveTo>
                <a:lnTo>
                  <a:pt x="491" y="95"/>
                </a:lnTo>
                <a:lnTo>
                  <a:pt x="488" y="86"/>
                </a:lnTo>
                <a:lnTo>
                  <a:pt x="483" y="77"/>
                </a:lnTo>
                <a:lnTo>
                  <a:pt x="477" y="68"/>
                </a:lnTo>
                <a:lnTo>
                  <a:pt x="469" y="60"/>
                </a:lnTo>
                <a:lnTo>
                  <a:pt x="458" y="52"/>
                </a:lnTo>
                <a:lnTo>
                  <a:pt x="447" y="44"/>
                </a:lnTo>
                <a:lnTo>
                  <a:pt x="434" y="37"/>
                </a:lnTo>
                <a:lnTo>
                  <a:pt x="420" y="30"/>
                </a:lnTo>
                <a:lnTo>
                  <a:pt x="404" y="24"/>
                </a:lnTo>
                <a:lnTo>
                  <a:pt x="387" y="18"/>
                </a:lnTo>
                <a:lnTo>
                  <a:pt x="369" y="14"/>
                </a:lnTo>
                <a:lnTo>
                  <a:pt x="350" y="10"/>
                </a:lnTo>
                <a:lnTo>
                  <a:pt x="330" y="6"/>
                </a:lnTo>
                <a:lnTo>
                  <a:pt x="309" y="4"/>
                </a:lnTo>
                <a:lnTo>
                  <a:pt x="289" y="2"/>
                </a:lnTo>
                <a:lnTo>
                  <a:pt x="267" y="0"/>
                </a:lnTo>
                <a:lnTo>
                  <a:pt x="246" y="0"/>
                </a:lnTo>
                <a:lnTo>
                  <a:pt x="224" y="0"/>
                </a:lnTo>
                <a:lnTo>
                  <a:pt x="203" y="2"/>
                </a:lnTo>
                <a:lnTo>
                  <a:pt x="182" y="4"/>
                </a:lnTo>
                <a:lnTo>
                  <a:pt x="162" y="6"/>
                </a:lnTo>
                <a:lnTo>
                  <a:pt x="142" y="10"/>
                </a:lnTo>
                <a:lnTo>
                  <a:pt x="123" y="14"/>
                </a:lnTo>
                <a:lnTo>
                  <a:pt x="105" y="18"/>
                </a:lnTo>
                <a:lnTo>
                  <a:pt x="88" y="24"/>
                </a:lnTo>
                <a:lnTo>
                  <a:pt x="72" y="30"/>
                </a:lnTo>
                <a:lnTo>
                  <a:pt x="57" y="37"/>
                </a:lnTo>
                <a:lnTo>
                  <a:pt x="44" y="44"/>
                </a:lnTo>
                <a:lnTo>
                  <a:pt x="33" y="52"/>
                </a:lnTo>
                <a:lnTo>
                  <a:pt x="23" y="60"/>
                </a:lnTo>
                <a:lnTo>
                  <a:pt x="15" y="68"/>
                </a:lnTo>
                <a:lnTo>
                  <a:pt x="9" y="77"/>
                </a:lnTo>
                <a:lnTo>
                  <a:pt x="4" y="86"/>
                </a:lnTo>
                <a:lnTo>
                  <a:pt x="1" y="95"/>
                </a:lnTo>
                <a:lnTo>
                  <a:pt x="0" y="104"/>
                </a:lnTo>
                <a:lnTo>
                  <a:pt x="1" y="113"/>
                </a:lnTo>
                <a:lnTo>
                  <a:pt x="4" y="122"/>
                </a:lnTo>
                <a:lnTo>
                  <a:pt x="9" y="131"/>
                </a:lnTo>
                <a:lnTo>
                  <a:pt x="15" y="139"/>
                </a:lnTo>
                <a:lnTo>
                  <a:pt x="23" y="147"/>
                </a:lnTo>
                <a:lnTo>
                  <a:pt x="33" y="156"/>
                </a:lnTo>
                <a:lnTo>
                  <a:pt x="44" y="163"/>
                </a:lnTo>
                <a:lnTo>
                  <a:pt x="57" y="171"/>
                </a:lnTo>
                <a:lnTo>
                  <a:pt x="72" y="177"/>
                </a:lnTo>
                <a:lnTo>
                  <a:pt x="88" y="184"/>
                </a:lnTo>
                <a:lnTo>
                  <a:pt x="105" y="189"/>
                </a:lnTo>
                <a:lnTo>
                  <a:pt x="123" y="194"/>
                </a:lnTo>
                <a:lnTo>
                  <a:pt x="142" y="198"/>
                </a:lnTo>
                <a:lnTo>
                  <a:pt x="162" y="201"/>
                </a:lnTo>
                <a:lnTo>
                  <a:pt x="182" y="204"/>
                </a:lnTo>
                <a:lnTo>
                  <a:pt x="203" y="206"/>
                </a:lnTo>
                <a:lnTo>
                  <a:pt x="224" y="207"/>
                </a:lnTo>
                <a:lnTo>
                  <a:pt x="246" y="208"/>
                </a:lnTo>
                <a:lnTo>
                  <a:pt x="267" y="207"/>
                </a:lnTo>
                <a:lnTo>
                  <a:pt x="289" y="206"/>
                </a:lnTo>
                <a:lnTo>
                  <a:pt x="309" y="204"/>
                </a:lnTo>
                <a:lnTo>
                  <a:pt x="330" y="201"/>
                </a:lnTo>
                <a:lnTo>
                  <a:pt x="350" y="198"/>
                </a:lnTo>
                <a:lnTo>
                  <a:pt x="369" y="194"/>
                </a:lnTo>
                <a:lnTo>
                  <a:pt x="387" y="189"/>
                </a:lnTo>
                <a:lnTo>
                  <a:pt x="404" y="184"/>
                </a:lnTo>
                <a:lnTo>
                  <a:pt x="420" y="177"/>
                </a:lnTo>
                <a:lnTo>
                  <a:pt x="434" y="171"/>
                </a:lnTo>
                <a:lnTo>
                  <a:pt x="447" y="163"/>
                </a:lnTo>
                <a:lnTo>
                  <a:pt x="458" y="156"/>
                </a:lnTo>
                <a:lnTo>
                  <a:pt x="469" y="147"/>
                </a:lnTo>
                <a:lnTo>
                  <a:pt x="477" y="139"/>
                </a:lnTo>
                <a:lnTo>
                  <a:pt x="483" y="131"/>
                </a:lnTo>
                <a:lnTo>
                  <a:pt x="488" y="122"/>
                </a:lnTo>
                <a:lnTo>
                  <a:pt x="491" y="113"/>
                </a:lnTo>
                <a:lnTo>
                  <a:pt x="492"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3" name="Freeform 39"/>
          <p:cNvSpPr>
            <a:spLocks/>
          </p:cNvSpPr>
          <p:nvPr/>
        </p:nvSpPr>
        <p:spPr bwMode="auto">
          <a:xfrm>
            <a:off x="3663950" y="4364038"/>
            <a:ext cx="781050" cy="331787"/>
          </a:xfrm>
          <a:custGeom>
            <a:avLst/>
            <a:gdLst>
              <a:gd name="T0" fmla="*/ 490 w 492"/>
              <a:gd name="T1" fmla="*/ 95 h 209"/>
              <a:gd name="T2" fmla="*/ 483 w 492"/>
              <a:gd name="T3" fmla="*/ 77 h 209"/>
              <a:gd name="T4" fmla="*/ 468 w 492"/>
              <a:gd name="T5" fmla="*/ 59 h 209"/>
              <a:gd name="T6" fmla="*/ 447 w 492"/>
              <a:gd name="T7" fmla="*/ 44 h 209"/>
              <a:gd name="T8" fmla="*/ 419 w 492"/>
              <a:gd name="T9" fmla="*/ 30 h 209"/>
              <a:gd name="T10" fmla="*/ 386 w 492"/>
              <a:gd name="T11" fmla="*/ 19 h 209"/>
              <a:gd name="T12" fmla="*/ 349 w 492"/>
              <a:gd name="T13" fmla="*/ 9 h 209"/>
              <a:gd name="T14" fmla="*/ 309 w 492"/>
              <a:gd name="T15" fmla="*/ 3 h 209"/>
              <a:gd name="T16" fmla="*/ 267 w 492"/>
              <a:gd name="T17" fmla="*/ 0 h 209"/>
              <a:gd name="T18" fmla="*/ 224 w 492"/>
              <a:gd name="T19" fmla="*/ 0 h 209"/>
              <a:gd name="T20" fmla="*/ 182 w 492"/>
              <a:gd name="T21" fmla="*/ 3 h 209"/>
              <a:gd name="T22" fmla="*/ 141 w 492"/>
              <a:gd name="T23" fmla="*/ 9 h 209"/>
              <a:gd name="T24" fmla="*/ 105 w 492"/>
              <a:gd name="T25" fmla="*/ 19 h 209"/>
              <a:gd name="T26" fmla="*/ 72 w 492"/>
              <a:gd name="T27" fmla="*/ 30 h 209"/>
              <a:gd name="T28" fmla="*/ 44 w 492"/>
              <a:gd name="T29" fmla="*/ 44 h 209"/>
              <a:gd name="T30" fmla="*/ 23 w 492"/>
              <a:gd name="T31" fmla="*/ 59 h 209"/>
              <a:gd name="T32" fmla="*/ 8 w 492"/>
              <a:gd name="T33" fmla="*/ 77 h 209"/>
              <a:gd name="T34" fmla="*/ 1 w 492"/>
              <a:gd name="T35" fmla="*/ 95 h 209"/>
              <a:gd name="T36" fmla="*/ 1 w 492"/>
              <a:gd name="T37" fmla="*/ 112 h 209"/>
              <a:gd name="T38" fmla="*/ 8 w 492"/>
              <a:gd name="T39" fmla="*/ 131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6 w 492"/>
              <a:gd name="T61" fmla="*/ 189 h 209"/>
              <a:gd name="T62" fmla="*/ 419 w 492"/>
              <a:gd name="T63" fmla="*/ 177 h 209"/>
              <a:gd name="T64" fmla="*/ 447 w 492"/>
              <a:gd name="T65" fmla="*/ 163 h 209"/>
              <a:gd name="T66" fmla="*/ 468 w 492"/>
              <a:gd name="T67" fmla="*/ 148 h 209"/>
              <a:gd name="T68" fmla="*/ 483 w 492"/>
              <a:gd name="T69" fmla="*/ 131 h 209"/>
              <a:gd name="T70" fmla="*/ 490 w 492"/>
              <a:gd name="T71" fmla="*/ 1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491" y="104"/>
                </a:moveTo>
                <a:lnTo>
                  <a:pt x="490" y="95"/>
                </a:lnTo>
                <a:lnTo>
                  <a:pt x="487" y="85"/>
                </a:lnTo>
                <a:lnTo>
                  <a:pt x="483" y="77"/>
                </a:lnTo>
                <a:lnTo>
                  <a:pt x="476" y="68"/>
                </a:lnTo>
                <a:lnTo>
                  <a:pt x="468" y="59"/>
                </a:lnTo>
                <a:lnTo>
                  <a:pt x="458" y="52"/>
                </a:lnTo>
                <a:lnTo>
                  <a:pt x="447" y="44"/>
                </a:lnTo>
                <a:lnTo>
                  <a:pt x="434" y="37"/>
                </a:lnTo>
                <a:lnTo>
                  <a:pt x="419" y="30"/>
                </a:lnTo>
                <a:lnTo>
                  <a:pt x="404" y="24"/>
                </a:lnTo>
                <a:lnTo>
                  <a:pt x="386" y="19"/>
                </a:lnTo>
                <a:lnTo>
                  <a:pt x="368" y="14"/>
                </a:lnTo>
                <a:lnTo>
                  <a:pt x="349" y="9"/>
                </a:lnTo>
                <a:lnTo>
                  <a:pt x="330" y="6"/>
                </a:lnTo>
                <a:lnTo>
                  <a:pt x="309" y="3"/>
                </a:lnTo>
                <a:lnTo>
                  <a:pt x="288" y="1"/>
                </a:lnTo>
                <a:lnTo>
                  <a:pt x="267" y="0"/>
                </a:lnTo>
                <a:lnTo>
                  <a:pt x="245" y="0"/>
                </a:lnTo>
                <a:lnTo>
                  <a:pt x="224" y="0"/>
                </a:lnTo>
                <a:lnTo>
                  <a:pt x="203" y="1"/>
                </a:lnTo>
                <a:lnTo>
                  <a:pt x="182" y="3"/>
                </a:lnTo>
                <a:lnTo>
                  <a:pt x="161" y="6"/>
                </a:lnTo>
                <a:lnTo>
                  <a:pt x="141" y="9"/>
                </a:lnTo>
                <a:lnTo>
                  <a:pt x="123" y="14"/>
                </a:lnTo>
                <a:lnTo>
                  <a:pt x="105" y="19"/>
                </a:lnTo>
                <a:lnTo>
                  <a:pt x="88" y="24"/>
                </a:lnTo>
                <a:lnTo>
                  <a:pt x="72" y="30"/>
                </a:lnTo>
                <a:lnTo>
                  <a:pt x="57" y="37"/>
                </a:lnTo>
                <a:lnTo>
                  <a:pt x="44" y="44"/>
                </a:lnTo>
                <a:lnTo>
                  <a:pt x="33" y="52"/>
                </a:lnTo>
                <a:lnTo>
                  <a:pt x="23" y="59"/>
                </a:lnTo>
                <a:lnTo>
                  <a:pt x="15" y="68"/>
                </a:lnTo>
                <a:lnTo>
                  <a:pt x="8" y="77"/>
                </a:lnTo>
                <a:lnTo>
                  <a:pt x="4" y="85"/>
                </a:lnTo>
                <a:lnTo>
                  <a:pt x="1" y="95"/>
                </a:lnTo>
                <a:lnTo>
                  <a:pt x="0" y="104"/>
                </a:lnTo>
                <a:lnTo>
                  <a:pt x="1" y="112"/>
                </a:lnTo>
                <a:lnTo>
                  <a:pt x="4" y="122"/>
                </a:lnTo>
                <a:lnTo>
                  <a:pt x="8" y="131"/>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6" y="189"/>
                </a:lnTo>
                <a:lnTo>
                  <a:pt x="404" y="183"/>
                </a:lnTo>
                <a:lnTo>
                  <a:pt x="419" y="177"/>
                </a:lnTo>
                <a:lnTo>
                  <a:pt x="434" y="170"/>
                </a:lnTo>
                <a:lnTo>
                  <a:pt x="447" y="163"/>
                </a:lnTo>
                <a:lnTo>
                  <a:pt x="458" y="156"/>
                </a:lnTo>
                <a:lnTo>
                  <a:pt x="468" y="148"/>
                </a:lnTo>
                <a:lnTo>
                  <a:pt x="476" y="139"/>
                </a:lnTo>
                <a:lnTo>
                  <a:pt x="483" y="131"/>
                </a:lnTo>
                <a:lnTo>
                  <a:pt x="487" y="122"/>
                </a:lnTo>
                <a:lnTo>
                  <a:pt x="490" y="112"/>
                </a:lnTo>
                <a:lnTo>
                  <a:pt x="491"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4" name="Freeform 40"/>
          <p:cNvSpPr>
            <a:spLocks/>
          </p:cNvSpPr>
          <p:nvPr/>
        </p:nvSpPr>
        <p:spPr bwMode="auto">
          <a:xfrm>
            <a:off x="5097463" y="4364038"/>
            <a:ext cx="781050" cy="331787"/>
          </a:xfrm>
          <a:custGeom>
            <a:avLst/>
            <a:gdLst>
              <a:gd name="T0" fmla="*/ 1 w 492"/>
              <a:gd name="T1" fmla="*/ 113 h 209"/>
              <a:gd name="T2" fmla="*/ 8 w 492"/>
              <a:gd name="T3" fmla="*/ 131 h 209"/>
              <a:gd name="T4" fmla="*/ 23 w 492"/>
              <a:gd name="T5" fmla="*/ 148 h 209"/>
              <a:gd name="T6" fmla="*/ 44 w 492"/>
              <a:gd name="T7" fmla="*/ 163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8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59 h 209"/>
              <a:gd name="T42" fmla="*/ 447 w 492"/>
              <a:gd name="T43" fmla="*/ 44 h 209"/>
              <a:gd name="T44" fmla="*/ 419 w 492"/>
              <a:gd name="T45" fmla="*/ 30 h 209"/>
              <a:gd name="T46" fmla="*/ 386 w 492"/>
              <a:gd name="T47" fmla="*/ 19 h 209"/>
              <a:gd name="T48" fmla="*/ 350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4" y="122"/>
                </a:lnTo>
                <a:lnTo>
                  <a:pt x="8" y="131"/>
                </a:lnTo>
                <a:lnTo>
                  <a:pt x="15" y="139"/>
                </a:lnTo>
                <a:lnTo>
                  <a:pt x="23" y="148"/>
                </a:lnTo>
                <a:lnTo>
                  <a:pt x="33" y="156"/>
                </a:lnTo>
                <a:lnTo>
                  <a:pt x="44" y="163"/>
                </a:lnTo>
                <a:lnTo>
                  <a:pt x="57" y="171"/>
                </a:lnTo>
                <a:lnTo>
                  <a:pt x="72" y="177"/>
                </a:lnTo>
                <a:lnTo>
                  <a:pt x="88" y="183"/>
                </a:lnTo>
                <a:lnTo>
                  <a:pt x="105" y="189"/>
                </a:lnTo>
                <a:lnTo>
                  <a:pt x="123" y="194"/>
                </a:lnTo>
                <a:lnTo>
                  <a:pt x="142" y="198"/>
                </a:lnTo>
                <a:lnTo>
                  <a:pt x="161" y="201"/>
                </a:lnTo>
                <a:lnTo>
                  <a:pt x="182" y="204"/>
                </a:lnTo>
                <a:lnTo>
                  <a:pt x="203" y="206"/>
                </a:lnTo>
                <a:lnTo>
                  <a:pt x="224" y="207"/>
                </a:lnTo>
                <a:lnTo>
                  <a:pt x="246" y="208"/>
                </a:lnTo>
                <a:lnTo>
                  <a:pt x="267" y="207"/>
                </a:lnTo>
                <a:lnTo>
                  <a:pt x="288" y="206"/>
                </a:lnTo>
                <a:lnTo>
                  <a:pt x="309" y="204"/>
                </a:lnTo>
                <a:lnTo>
                  <a:pt x="330" y="201"/>
                </a:lnTo>
                <a:lnTo>
                  <a:pt x="350" y="198"/>
                </a:lnTo>
                <a:lnTo>
                  <a:pt x="368" y="194"/>
                </a:lnTo>
                <a:lnTo>
                  <a:pt x="387" y="188"/>
                </a:lnTo>
                <a:lnTo>
                  <a:pt x="404" y="183"/>
                </a:lnTo>
                <a:lnTo>
                  <a:pt x="419" y="177"/>
                </a:lnTo>
                <a:lnTo>
                  <a:pt x="434" y="170"/>
                </a:lnTo>
                <a:lnTo>
                  <a:pt x="447" y="163"/>
                </a:lnTo>
                <a:lnTo>
                  <a:pt x="458" y="155"/>
                </a:lnTo>
                <a:lnTo>
                  <a:pt x="468" y="148"/>
                </a:lnTo>
                <a:lnTo>
                  <a:pt x="476" y="139"/>
                </a:lnTo>
                <a:lnTo>
                  <a:pt x="483" y="130"/>
                </a:lnTo>
                <a:lnTo>
                  <a:pt x="487" y="122"/>
                </a:lnTo>
                <a:lnTo>
                  <a:pt x="490" y="112"/>
                </a:lnTo>
                <a:lnTo>
                  <a:pt x="491" y="103"/>
                </a:lnTo>
                <a:lnTo>
                  <a:pt x="490" y="95"/>
                </a:lnTo>
                <a:lnTo>
                  <a:pt x="487" y="85"/>
                </a:lnTo>
                <a:lnTo>
                  <a:pt x="483" y="77"/>
                </a:lnTo>
                <a:lnTo>
                  <a:pt x="476" y="68"/>
                </a:lnTo>
                <a:lnTo>
                  <a:pt x="468" y="59"/>
                </a:lnTo>
                <a:lnTo>
                  <a:pt x="458" y="52"/>
                </a:lnTo>
                <a:lnTo>
                  <a:pt x="447" y="44"/>
                </a:lnTo>
                <a:lnTo>
                  <a:pt x="434" y="37"/>
                </a:lnTo>
                <a:lnTo>
                  <a:pt x="419" y="30"/>
                </a:lnTo>
                <a:lnTo>
                  <a:pt x="403" y="24"/>
                </a:lnTo>
                <a:lnTo>
                  <a:pt x="386" y="19"/>
                </a:lnTo>
                <a:lnTo>
                  <a:pt x="368" y="14"/>
                </a:lnTo>
                <a:lnTo>
                  <a:pt x="350" y="9"/>
                </a:lnTo>
                <a:lnTo>
                  <a:pt x="330" y="6"/>
                </a:lnTo>
                <a:lnTo>
                  <a:pt x="309" y="3"/>
                </a:lnTo>
                <a:lnTo>
                  <a:pt x="288" y="1"/>
                </a:lnTo>
                <a:lnTo>
                  <a:pt x="267" y="0"/>
                </a:lnTo>
                <a:lnTo>
                  <a:pt x="246" y="0"/>
                </a:lnTo>
                <a:lnTo>
                  <a:pt x="224" y="0"/>
                </a:lnTo>
                <a:lnTo>
                  <a:pt x="203" y="1"/>
                </a:lnTo>
                <a:lnTo>
                  <a:pt x="182" y="3"/>
                </a:lnTo>
                <a:lnTo>
                  <a:pt x="161" y="6"/>
                </a:lnTo>
                <a:lnTo>
                  <a:pt x="142" y="9"/>
                </a:lnTo>
                <a:lnTo>
                  <a:pt x="123" y="14"/>
                </a:lnTo>
                <a:lnTo>
                  <a:pt x="105" y="19"/>
                </a:lnTo>
                <a:lnTo>
                  <a:pt x="87" y="24"/>
                </a:lnTo>
                <a:lnTo>
                  <a:pt x="72" y="30"/>
                </a:lnTo>
                <a:lnTo>
                  <a:pt x="57" y="37"/>
                </a:lnTo>
                <a:lnTo>
                  <a:pt x="44" y="44"/>
                </a:lnTo>
                <a:lnTo>
                  <a:pt x="33" y="52"/>
                </a:lnTo>
                <a:lnTo>
                  <a:pt x="23" y="60"/>
                </a:lnTo>
                <a:lnTo>
                  <a:pt x="15" y="68"/>
                </a:lnTo>
                <a:lnTo>
                  <a:pt x="8" y="77"/>
                </a:lnTo>
                <a:lnTo>
                  <a:pt x="4" y="85"/>
                </a:lnTo>
                <a:lnTo>
                  <a:pt x="1" y="95"/>
                </a:lnTo>
                <a:lnTo>
                  <a:pt x="0"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5" name="Freeform 41"/>
          <p:cNvSpPr>
            <a:spLocks/>
          </p:cNvSpPr>
          <p:nvPr/>
        </p:nvSpPr>
        <p:spPr bwMode="auto">
          <a:xfrm>
            <a:off x="5721350" y="4648200"/>
            <a:ext cx="1476375" cy="717550"/>
          </a:xfrm>
          <a:custGeom>
            <a:avLst/>
            <a:gdLst>
              <a:gd name="T0" fmla="*/ 0 w 930"/>
              <a:gd name="T1" fmla="*/ 226 h 452"/>
              <a:gd name="T2" fmla="*/ 459 w 930"/>
              <a:gd name="T3" fmla="*/ 0 h 452"/>
              <a:gd name="T4" fmla="*/ 929 w 930"/>
              <a:gd name="T5" fmla="*/ 234 h 452"/>
              <a:gd name="T6" fmla="*/ 459 w 930"/>
              <a:gd name="T7" fmla="*/ 451 h 452"/>
              <a:gd name="T8" fmla="*/ 0 w 930"/>
              <a:gd name="T9" fmla="*/ 226 h 452"/>
            </a:gdLst>
            <a:ahLst/>
            <a:cxnLst>
              <a:cxn ang="0">
                <a:pos x="T0" y="T1"/>
              </a:cxn>
              <a:cxn ang="0">
                <a:pos x="T2" y="T3"/>
              </a:cxn>
              <a:cxn ang="0">
                <a:pos x="T4" y="T5"/>
              </a:cxn>
              <a:cxn ang="0">
                <a:pos x="T6" y="T7"/>
              </a:cxn>
              <a:cxn ang="0">
                <a:pos x="T8" y="T9"/>
              </a:cxn>
            </a:cxnLst>
            <a:rect l="0" t="0" r="r" b="b"/>
            <a:pathLst>
              <a:path w="930" h="452">
                <a:moveTo>
                  <a:pt x="0" y="226"/>
                </a:moveTo>
                <a:lnTo>
                  <a:pt x="459" y="0"/>
                </a:lnTo>
                <a:lnTo>
                  <a:pt x="929" y="234"/>
                </a:lnTo>
                <a:lnTo>
                  <a:pt x="459" y="451"/>
                </a:lnTo>
                <a:lnTo>
                  <a:pt x="0" y="22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6" name="Freeform 42"/>
          <p:cNvSpPr>
            <a:spLocks/>
          </p:cNvSpPr>
          <p:nvPr/>
        </p:nvSpPr>
        <p:spPr bwMode="auto">
          <a:xfrm>
            <a:off x="7486650" y="4906963"/>
            <a:ext cx="1416050" cy="336550"/>
          </a:xfrm>
          <a:custGeom>
            <a:avLst/>
            <a:gdLst>
              <a:gd name="T0" fmla="*/ 891 w 892"/>
              <a:gd name="T1" fmla="*/ 211 h 212"/>
              <a:gd name="T2" fmla="*/ 891 w 892"/>
              <a:gd name="T3" fmla="*/ 0 h 212"/>
              <a:gd name="T4" fmla="*/ 0 w 892"/>
              <a:gd name="T5" fmla="*/ 0 h 212"/>
              <a:gd name="T6" fmla="*/ 0 w 892"/>
              <a:gd name="T7" fmla="*/ 211 h 212"/>
              <a:gd name="T8" fmla="*/ 891 w 892"/>
              <a:gd name="T9" fmla="*/ 211 h 212"/>
            </a:gdLst>
            <a:ahLst/>
            <a:cxnLst>
              <a:cxn ang="0">
                <a:pos x="T0" y="T1"/>
              </a:cxn>
              <a:cxn ang="0">
                <a:pos x="T2" y="T3"/>
              </a:cxn>
              <a:cxn ang="0">
                <a:pos x="T4" y="T5"/>
              </a:cxn>
              <a:cxn ang="0">
                <a:pos x="T6" y="T7"/>
              </a:cxn>
              <a:cxn ang="0">
                <a:pos x="T8" y="T9"/>
              </a:cxn>
            </a:cxnLst>
            <a:rect l="0" t="0" r="r" b="b"/>
            <a:pathLst>
              <a:path w="892" h="212">
                <a:moveTo>
                  <a:pt x="891" y="211"/>
                </a:moveTo>
                <a:lnTo>
                  <a:pt x="891" y="0"/>
                </a:lnTo>
                <a:lnTo>
                  <a:pt x="0" y="0"/>
                </a:lnTo>
                <a:lnTo>
                  <a:pt x="0" y="211"/>
                </a:lnTo>
                <a:lnTo>
                  <a:pt x="891" y="2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7" name="Freeform 43"/>
          <p:cNvSpPr>
            <a:spLocks/>
          </p:cNvSpPr>
          <p:nvPr/>
        </p:nvSpPr>
        <p:spPr bwMode="auto">
          <a:xfrm>
            <a:off x="4140200" y="4897438"/>
            <a:ext cx="1287463" cy="346075"/>
          </a:xfrm>
          <a:custGeom>
            <a:avLst/>
            <a:gdLst>
              <a:gd name="T0" fmla="*/ 810 w 811"/>
              <a:gd name="T1" fmla="*/ 217 h 218"/>
              <a:gd name="T2" fmla="*/ 810 w 811"/>
              <a:gd name="T3" fmla="*/ 0 h 218"/>
              <a:gd name="T4" fmla="*/ 0 w 811"/>
              <a:gd name="T5" fmla="*/ 0 h 218"/>
              <a:gd name="T6" fmla="*/ 0 w 811"/>
              <a:gd name="T7" fmla="*/ 217 h 218"/>
              <a:gd name="T8" fmla="*/ 810 w 811"/>
              <a:gd name="T9" fmla="*/ 217 h 218"/>
            </a:gdLst>
            <a:ahLst/>
            <a:cxnLst>
              <a:cxn ang="0">
                <a:pos x="T0" y="T1"/>
              </a:cxn>
              <a:cxn ang="0">
                <a:pos x="T2" y="T3"/>
              </a:cxn>
              <a:cxn ang="0">
                <a:pos x="T4" y="T5"/>
              </a:cxn>
              <a:cxn ang="0">
                <a:pos x="T6" y="T7"/>
              </a:cxn>
              <a:cxn ang="0">
                <a:pos x="T8" y="T9"/>
              </a:cxn>
            </a:cxnLst>
            <a:rect l="0" t="0" r="r" b="b"/>
            <a:pathLst>
              <a:path w="811" h="218">
                <a:moveTo>
                  <a:pt x="810" y="217"/>
                </a:moveTo>
                <a:lnTo>
                  <a:pt x="810" y="0"/>
                </a:lnTo>
                <a:lnTo>
                  <a:pt x="0" y="0"/>
                </a:lnTo>
                <a:lnTo>
                  <a:pt x="0" y="217"/>
                </a:lnTo>
                <a:lnTo>
                  <a:pt x="810" y="2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674" name="Group 50"/>
          <p:cNvGrpSpPr>
            <a:grpSpLocks/>
          </p:cNvGrpSpPr>
          <p:nvPr/>
        </p:nvGrpSpPr>
        <p:grpSpPr bwMode="auto">
          <a:xfrm>
            <a:off x="6861175" y="4130675"/>
            <a:ext cx="2228850" cy="588963"/>
            <a:chOff x="4322" y="2602"/>
            <a:chExt cx="1404" cy="371"/>
          </a:xfrm>
        </p:grpSpPr>
        <p:sp>
          <p:nvSpPr>
            <p:cNvPr id="26668" name="Freeform 44"/>
            <p:cNvSpPr>
              <a:spLocks/>
            </p:cNvSpPr>
            <p:nvPr/>
          </p:nvSpPr>
          <p:spPr bwMode="auto">
            <a:xfrm>
              <a:off x="4322" y="2755"/>
              <a:ext cx="492" cy="209"/>
            </a:xfrm>
            <a:custGeom>
              <a:avLst/>
              <a:gdLst>
                <a:gd name="T0" fmla="*/ 490 w 492"/>
                <a:gd name="T1" fmla="*/ 95 h 209"/>
                <a:gd name="T2" fmla="*/ 483 w 492"/>
                <a:gd name="T3" fmla="*/ 77 h 209"/>
                <a:gd name="T4" fmla="*/ 468 w 492"/>
                <a:gd name="T5" fmla="*/ 60 h 209"/>
                <a:gd name="T6" fmla="*/ 447 w 492"/>
                <a:gd name="T7" fmla="*/ 44 h 209"/>
                <a:gd name="T8" fmla="*/ 419 w 492"/>
                <a:gd name="T9" fmla="*/ 30 h 209"/>
                <a:gd name="T10" fmla="*/ 387 w 492"/>
                <a:gd name="T11" fmla="*/ 19 h 209"/>
                <a:gd name="T12" fmla="*/ 349 w 492"/>
                <a:gd name="T13" fmla="*/ 10 h 209"/>
                <a:gd name="T14" fmla="*/ 309 w 492"/>
                <a:gd name="T15" fmla="*/ 3 h 209"/>
                <a:gd name="T16" fmla="*/ 267 w 492"/>
                <a:gd name="T17" fmla="*/ 0 h 209"/>
                <a:gd name="T18" fmla="*/ 224 w 492"/>
                <a:gd name="T19" fmla="*/ 0 h 209"/>
                <a:gd name="T20" fmla="*/ 182 w 492"/>
                <a:gd name="T21" fmla="*/ 3 h 209"/>
                <a:gd name="T22" fmla="*/ 141 w 492"/>
                <a:gd name="T23" fmla="*/ 10 h 209"/>
                <a:gd name="T24" fmla="*/ 105 w 492"/>
                <a:gd name="T25" fmla="*/ 19 h 209"/>
                <a:gd name="T26" fmla="*/ 72 w 492"/>
                <a:gd name="T27" fmla="*/ 30 h 209"/>
                <a:gd name="T28" fmla="*/ 44 w 492"/>
                <a:gd name="T29" fmla="*/ 44 h 209"/>
                <a:gd name="T30" fmla="*/ 23 w 492"/>
                <a:gd name="T31" fmla="*/ 60 h 209"/>
                <a:gd name="T32" fmla="*/ 8 w 492"/>
                <a:gd name="T33" fmla="*/ 77 h 209"/>
                <a:gd name="T34" fmla="*/ 1 w 492"/>
                <a:gd name="T35" fmla="*/ 95 h 209"/>
                <a:gd name="T36" fmla="*/ 1 w 492"/>
                <a:gd name="T37" fmla="*/ 113 h 209"/>
                <a:gd name="T38" fmla="*/ 8 w 492"/>
                <a:gd name="T39" fmla="*/ 130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7 w 492"/>
                <a:gd name="T61" fmla="*/ 189 h 209"/>
                <a:gd name="T62" fmla="*/ 419 w 492"/>
                <a:gd name="T63" fmla="*/ 177 h 209"/>
                <a:gd name="T64" fmla="*/ 447 w 492"/>
                <a:gd name="T65" fmla="*/ 163 h 209"/>
                <a:gd name="T66" fmla="*/ 468 w 492"/>
                <a:gd name="T67" fmla="*/ 148 h 209"/>
                <a:gd name="T68" fmla="*/ 483 w 492"/>
                <a:gd name="T69" fmla="*/ 130 h 209"/>
                <a:gd name="T70" fmla="*/ 490 w 492"/>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491" y="104"/>
                  </a:moveTo>
                  <a:lnTo>
                    <a:pt x="490" y="95"/>
                  </a:lnTo>
                  <a:lnTo>
                    <a:pt x="487" y="86"/>
                  </a:lnTo>
                  <a:lnTo>
                    <a:pt x="483" y="77"/>
                  </a:lnTo>
                  <a:lnTo>
                    <a:pt x="476" y="68"/>
                  </a:lnTo>
                  <a:lnTo>
                    <a:pt x="468" y="60"/>
                  </a:lnTo>
                  <a:lnTo>
                    <a:pt x="458" y="52"/>
                  </a:lnTo>
                  <a:lnTo>
                    <a:pt x="447" y="44"/>
                  </a:lnTo>
                  <a:lnTo>
                    <a:pt x="433" y="37"/>
                  </a:lnTo>
                  <a:lnTo>
                    <a:pt x="419" y="30"/>
                  </a:lnTo>
                  <a:lnTo>
                    <a:pt x="403" y="24"/>
                  </a:lnTo>
                  <a:lnTo>
                    <a:pt x="387" y="19"/>
                  </a:lnTo>
                  <a:lnTo>
                    <a:pt x="368" y="13"/>
                  </a:lnTo>
                  <a:lnTo>
                    <a:pt x="349" y="10"/>
                  </a:lnTo>
                  <a:lnTo>
                    <a:pt x="329" y="6"/>
                  </a:lnTo>
                  <a:lnTo>
                    <a:pt x="309" y="3"/>
                  </a:lnTo>
                  <a:lnTo>
                    <a:pt x="288" y="1"/>
                  </a:lnTo>
                  <a:lnTo>
                    <a:pt x="267" y="0"/>
                  </a:lnTo>
                  <a:lnTo>
                    <a:pt x="245" y="0"/>
                  </a:lnTo>
                  <a:lnTo>
                    <a:pt x="224" y="0"/>
                  </a:lnTo>
                  <a:lnTo>
                    <a:pt x="203" y="1"/>
                  </a:lnTo>
                  <a:lnTo>
                    <a:pt x="182" y="3"/>
                  </a:lnTo>
                  <a:lnTo>
                    <a:pt x="161" y="6"/>
                  </a:lnTo>
                  <a:lnTo>
                    <a:pt x="141" y="10"/>
                  </a:lnTo>
                  <a:lnTo>
                    <a:pt x="122" y="13"/>
                  </a:lnTo>
                  <a:lnTo>
                    <a:pt x="105" y="19"/>
                  </a:lnTo>
                  <a:lnTo>
                    <a:pt x="88" y="24"/>
                  </a:lnTo>
                  <a:lnTo>
                    <a:pt x="72" y="30"/>
                  </a:lnTo>
                  <a:lnTo>
                    <a:pt x="57" y="37"/>
                  </a:lnTo>
                  <a:lnTo>
                    <a:pt x="44" y="44"/>
                  </a:lnTo>
                  <a:lnTo>
                    <a:pt x="32" y="52"/>
                  </a:lnTo>
                  <a:lnTo>
                    <a:pt x="23" y="60"/>
                  </a:lnTo>
                  <a:lnTo>
                    <a:pt x="15" y="68"/>
                  </a:lnTo>
                  <a:lnTo>
                    <a:pt x="8" y="77"/>
                  </a:lnTo>
                  <a:lnTo>
                    <a:pt x="3" y="86"/>
                  </a:lnTo>
                  <a:lnTo>
                    <a:pt x="1" y="95"/>
                  </a:lnTo>
                  <a:lnTo>
                    <a:pt x="0" y="104"/>
                  </a:lnTo>
                  <a:lnTo>
                    <a:pt x="1" y="113"/>
                  </a:lnTo>
                  <a:lnTo>
                    <a:pt x="3" y="122"/>
                  </a:lnTo>
                  <a:lnTo>
                    <a:pt x="8" y="130"/>
                  </a:lnTo>
                  <a:lnTo>
                    <a:pt x="15" y="139"/>
                  </a:lnTo>
                  <a:lnTo>
                    <a:pt x="23" y="148"/>
                  </a:lnTo>
                  <a:lnTo>
                    <a:pt x="32" y="156"/>
                  </a:lnTo>
                  <a:lnTo>
                    <a:pt x="44" y="163"/>
                  </a:lnTo>
                  <a:lnTo>
                    <a:pt x="57" y="170"/>
                  </a:lnTo>
                  <a:lnTo>
                    <a:pt x="72" y="177"/>
                  </a:lnTo>
                  <a:lnTo>
                    <a:pt x="88" y="183"/>
                  </a:lnTo>
                  <a:lnTo>
                    <a:pt x="105" y="189"/>
                  </a:lnTo>
                  <a:lnTo>
                    <a:pt x="122" y="194"/>
                  </a:lnTo>
                  <a:lnTo>
                    <a:pt x="141" y="198"/>
                  </a:lnTo>
                  <a:lnTo>
                    <a:pt x="161" y="201"/>
                  </a:lnTo>
                  <a:lnTo>
                    <a:pt x="182" y="204"/>
                  </a:lnTo>
                  <a:lnTo>
                    <a:pt x="203" y="206"/>
                  </a:lnTo>
                  <a:lnTo>
                    <a:pt x="224" y="207"/>
                  </a:lnTo>
                  <a:lnTo>
                    <a:pt x="245" y="208"/>
                  </a:lnTo>
                  <a:lnTo>
                    <a:pt x="267" y="207"/>
                  </a:lnTo>
                  <a:lnTo>
                    <a:pt x="288" y="206"/>
                  </a:lnTo>
                  <a:lnTo>
                    <a:pt x="309" y="204"/>
                  </a:lnTo>
                  <a:lnTo>
                    <a:pt x="329" y="201"/>
                  </a:lnTo>
                  <a:lnTo>
                    <a:pt x="349" y="198"/>
                  </a:lnTo>
                  <a:lnTo>
                    <a:pt x="368" y="194"/>
                  </a:lnTo>
                  <a:lnTo>
                    <a:pt x="387" y="189"/>
                  </a:lnTo>
                  <a:lnTo>
                    <a:pt x="403" y="183"/>
                  </a:lnTo>
                  <a:lnTo>
                    <a:pt x="419" y="177"/>
                  </a:lnTo>
                  <a:lnTo>
                    <a:pt x="433" y="170"/>
                  </a:lnTo>
                  <a:lnTo>
                    <a:pt x="447" y="163"/>
                  </a:lnTo>
                  <a:lnTo>
                    <a:pt x="458" y="156"/>
                  </a:lnTo>
                  <a:lnTo>
                    <a:pt x="468" y="148"/>
                  </a:lnTo>
                  <a:lnTo>
                    <a:pt x="476" y="139"/>
                  </a:lnTo>
                  <a:lnTo>
                    <a:pt x="483" y="130"/>
                  </a:lnTo>
                  <a:lnTo>
                    <a:pt x="487" y="122"/>
                  </a:lnTo>
                  <a:lnTo>
                    <a:pt x="490" y="113"/>
                  </a:lnTo>
                  <a:lnTo>
                    <a:pt x="491"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9" name="Freeform 45"/>
            <p:cNvSpPr>
              <a:spLocks/>
            </p:cNvSpPr>
            <p:nvPr/>
          </p:nvSpPr>
          <p:spPr bwMode="auto">
            <a:xfrm>
              <a:off x="5225" y="2755"/>
              <a:ext cx="492" cy="209"/>
            </a:xfrm>
            <a:custGeom>
              <a:avLst/>
              <a:gdLst>
                <a:gd name="T0" fmla="*/ 1 w 492"/>
                <a:gd name="T1" fmla="*/ 113 h 209"/>
                <a:gd name="T2" fmla="*/ 8 w 492"/>
                <a:gd name="T3" fmla="*/ 130 h 209"/>
                <a:gd name="T4" fmla="*/ 23 w 492"/>
                <a:gd name="T5" fmla="*/ 148 h 209"/>
                <a:gd name="T6" fmla="*/ 44 w 492"/>
                <a:gd name="T7" fmla="*/ 163 h 209"/>
                <a:gd name="T8" fmla="*/ 72 w 492"/>
                <a:gd name="T9" fmla="*/ 177 h 209"/>
                <a:gd name="T10" fmla="*/ 105 w 492"/>
                <a:gd name="T11" fmla="*/ 189 h 209"/>
                <a:gd name="T12" fmla="*/ 141 w 492"/>
                <a:gd name="T13" fmla="*/ 198 h 209"/>
                <a:gd name="T14" fmla="*/ 182 w 492"/>
                <a:gd name="T15" fmla="*/ 204 h 209"/>
                <a:gd name="T16" fmla="*/ 224 w 492"/>
                <a:gd name="T17" fmla="*/ 207 h 209"/>
                <a:gd name="T18" fmla="*/ 267 w 492"/>
                <a:gd name="T19" fmla="*/ 207 h 209"/>
                <a:gd name="T20" fmla="*/ 309 w 492"/>
                <a:gd name="T21" fmla="*/ 204 h 209"/>
                <a:gd name="T22" fmla="*/ 349 w 492"/>
                <a:gd name="T23" fmla="*/ 198 h 209"/>
                <a:gd name="T24" fmla="*/ 387 w 492"/>
                <a:gd name="T25" fmla="*/ 189 h 209"/>
                <a:gd name="T26" fmla="*/ 419 w 492"/>
                <a:gd name="T27" fmla="*/ 177 h 209"/>
                <a:gd name="T28" fmla="*/ 447 w 492"/>
                <a:gd name="T29" fmla="*/ 163 h 209"/>
                <a:gd name="T30" fmla="*/ 468 w 492"/>
                <a:gd name="T31" fmla="*/ 147 h 209"/>
                <a:gd name="T32" fmla="*/ 483 w 492"/>
                <a:gd name="T33" fmla="*/ 130 h 209"/>
                <a:gd name="T34" fmla="*/ 490 w 492"/>
                <a:gd name="T35" fmla="*/ 113 h 209"/>
                <a:gd name="T36" fmla="*/ 490 w 492"/>
                <a:gd name="T37" fmla="*/ 94 h 209"/>
                <a:gd name="T38" fmla="*/ 483 w 492"/>
                <a:gd name="T39" fmla="*/ 77 h 209"/>
                <a:gd name="T40" fmla="*/ 468 w 492"/>
                <a:gd name="T41" fmla="*/ 60 h 209"/>
                <a:gd name="T42" fmla="*/ 447 w 492"/>
                <a:gd name="T43" fmla="*/ 44 h 209"/>
                <a:gd name="T44" fmla="*/ 419 w 492"/>
                <a:gd name="T45" fmla="*/ 30 h 209"/>
                <a:gd name="T46" fmla="*/ 386 w 492"/>
                <a:gd name="T47" fmla="*/ 18 h 209"/>
                <a:gd name="T48" fmla="*/ 349 w 492"/>
                <a:gd name="T49" fmla="*/ 10 h 209"/>
                <a:gd name="T50" fmla="*/ 309 w 492"/>
                <a:gd name="T51" fmla="*/ 3 h 209"/>
                <a:gd name="T52" fmla="*/ 267 w 492"/>
                <a:gd name="T53" fmla="*/ 0 h 209"/>
                <a:gd name="T54" fmla="*/ 224 w 492"/>
                <a:gd name="T55" fmla="*/ 0 h 209"/>
                <a:gd name="T56" fmla="*/ 182 w 492"/>
                <a:gd name="T57" fmla="*/ 3 h 209"/>
                <a:gd name="T58" fmla="*/ 141 w 492"/>
                <a:gd name="T59" fmla="*/ 10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4" y="122"/>
                  </a:lnTo>
                  <a:lnTo>
                    <a:pt x="8" y="130"/>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7" y="189"/>
                  </a:lnTo>
                  <a:lnTo>
                    <a:pt x="404" y="183"/>
                  </a:lnTo>
                  <a:lnTo>
                    <a:pt x="419" y="177"/>
                  </a:lnTo>
                  <a:lnTo>
                    <a:pt x="434" y="170"/>
                  </a:lnTo>
                  <a:lnTo>
                    <a:pt x="447" y="163"/>
                  </a:lnTo>
                  <a:lnTo>
                    <a:pt x="458" y="156"/>
                  </a:lnTo>
                  <a:lnTo>
                    <a:pt x="468" y="147"/>
                  </a:lnTo>
                  <a:lnTo>
                    <a:pt x="476" y="139"/>
                  </a:lnTo>
                  <a:lnTo>
                    <a:pt x="483" y="130"/>
                  </a:lnTo>
                  <a:lnTo>
                    <a:pt x="487" y="122"/>
                  </a:lnTo>
                  <a:lnTo>
                    <a:pt x="490" y="113"/>
                  </a:lnTo>
                  <a:lnTo>
                    <a:pt x="491" y="104"/>
                  </a:lnTo>
                  <a:lnTo>
                    <a:pt x="490" y="94"/>
                  </a:lnTo>
                  <a:lnTo>
                    <a:pt x="487" y="86"/>
                  </a:lnTo>
                  <a:lnTo>
                    <a:pt x="483" y="77"/>
                  </a:lnTo>
                  <a:lnTo>
                    <a:pt x="476" y="68"/>
                  </a:lnTo>
                  <a:lnTo>
                    <a:pt x="468" y="60"/>
                  </a:lnTo>
                  <a:lnTo>
                    <a:pt x="458" y="52"/>
                  </a:lnTo>
                  <a:lnTo>
                    <a:pt x="447" y="44"/>
                  </a:lnTo>
                  <a:lnTo>
                    <a:pt x="434" y="37"/>
                  </a:lnTo>
                  <a:lnTo>
                    <a:pt x="419" y="30"/>
                  </a:lnTo>
                  <a:lnTo>
                    <a:pt x="403" y="24"/>
                  </a:lnTo>
                  <a:lnTo>
                    <a:pt x="386" y="18"/>
                  </a:lnTo>
                  <a:lnTo>
                    <a:pt x="368" y="13"/>
                  </a:lnTo>
                  <a:lnTo>
                    <a:pt x="349" y="10"/>
                  </a:lnTo>
                  <a:lnTo>
                    <a:pt x="330" y="6"/>
                  </a:lnTo>
                  <a:lnTo>
                    <a:pt x="309" y="3"/>
                  </a:lnTo>
                  <a:lnTo>
                    <a:pt x="288" y="1"/>
                  </a:lnTo>
                  <a:lnTo>
                    <a:pt x="267" y="0"/>
                  </a:lnTo>
                  <a:lnTo>
                    <a:pt x="245" y="0"/>
                  </a:lnTo>
                  <a:lnTo>
                    <a:pt x="224" y="0"/>
                  </a:lnTo>
                  <a:lnTo>
                    <a:pt x="203" y="1"/>
                  </a:lnTo>
                  <a:lnTo>
                    <a:pt x="182" y="3"/>
                  </a:lnTo>
                  <a:lnTo>
                    <a:pt x="161" y="6"/>
                  </a:lnTo>
                  <a:lnTo>
                    <a:pt x="141" y="10"/>
                  </a:lnTo>
                  <a:lnTo>
                    <a:pt x="123" y="14"/>
                  </a:lnTo>
                  <a:lnTo>
                    <a:pt x="105" y="19"/>
                  </a:lnTo>
                  <a:lnTo>
                    <a:pt x="87" y="24"/>
                  </a:lnTo>
                  <a:lnTo>
                    <a:pt x="72" y="30"/>
                  </a:lnTo>
                  <a:lnTo>
                    <a:pt x="57" y="37"/>
                  </a:lnTo>
                  <a:lnTo>
                    <a:pt x="44" y="44"/>
                  </a:lnTo>
                  <a:lnTo>
                    <a:pt x="33" y="52"/>
                  </a:lnTo>
                  <a:lnTo>
                    <a:pt x="23" y="60"/>
                  </a:lnTo>
                  <a:lnTo>
                    <a:pt x="15" y="68"/>
                  </a:lnTo>
                  <a:lnTo>
                    <a:pt x="8" y="77"/>
                  </a:lnTo>
                  <a:lnTo>
                    <a:pt x="4" y="86"/>
                  </a:lnTo>
                  <a:lnTo>
                    <a:pt x="1" y="95"/>
                  </a:lnTo>
                  <a:lnTo>
                    <a:pt x="0"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0" name="Freeform 46"/>
            <p:cNvSpPr>
              <a:spLocks/>
            </p:cNvSpPr>
            <p:nvPr/>
          </p:nvSpPr>
          <p:spPr bwMode="auto">
            <a:xfrm>
              <a:off x="4764" y="2602"/>
              <a:ext cx="493" cy="209"/>
            </a:xfrm>
            <a:custGeom>
              <a:avLst/>
              <a:gdLst>
                <a:gd name="T0" fmla="*/ 491 w 493"/>
                <a:gd name="T1" fmla="*/ 95 h 209"/>
                <a:gd name="T2" fmla="*/ 483 w 493"/>
                <a:gd name="T3" fmla="*/ 77 h 209"/>
                <a:gd name="T4" fmla="*/ 468 w 493"/>
                <a:gd name="T5" fmla="*/ 60 h 209"/>
                <a:gd name="T6" fmla="*/ 447 w 493"/>
                <a:gd name="T7" fmla="*/ 44 h 209"/>
                <a:gd name="T8" fmla="*/ 420 w 493"/>
                <a:gd name="T9" fmla="*/ 30 h 209"/>
                <a:gd name="T10" fmla="*/ 387 w 493"/>
                <a:gd name="T11" fmla="*/ 19 h 209"/>
                <a:gd name="T12" fmla="*/ 349 w 493"/>
                <a:gd name="T13" fmla="*/ 10 h 209"/>
                <a:gd name="T14" fmla="*/ 309 w 493"/>
                <a:gd name="T15" fmla="*/ 3 h 209"/>
                <a:gd name="T16" fmla="*/ 267 w 493"/>
                <a:gd name="T17" fmla="*/ 0 h 209"/>
                <a:gd name="T18" fmla="*/ 224 w 493"/>
                <a:gd name="T19" fmla="*/ 0 h 209"/>
                <a:gd name="T20" fmla="*/ 182 w 493"/>
                <a:gd name="T21" fmla="*/ 3 h 209"/>
                <a:gd name="T22" fmla="*/ 142 w 493"/>
                <a:gd name="T23" fmla="*/ 10 h 209"/>
                <a:gd name="T24" fmla="*/ 105 w 493"/>
                <a:gd name="T25" fmla="*/ 19 h 209"/>
                <a:gd name="T26" fmla="*/ 72 w 493"/>
                <a:gd name="T27" fmla="*/ 30 h 209"/>
                <a:gd name="T28" fmla="*/ 44 w 493"/>
                <a:gd name="T29" fmla="*/ 44 h 209"/>
                <a:gd name="T30" fmla="*/ 23 w 493"/>
                <a:gd name="T31" fmla="*/ 60 h 209"/>
                <a:gd name="T32" fmla="*/ 8 w 493"/>
                <a:gd name="T33" fmla="*/ 77 h 209"/>
                <a:gd name="T34" fmla="*/ 1 w 493"/>
                <a:gd name="T35" fmla="*/ 95 h 209"/>
                <a:gd name="T36" fmla="*/ 1 w 493"/>
                <a:gd name="T37" fmla="*/ 113 h 209"/>
                <a:gd name="T38" fmla="*/ 8 w 493"/>
                <a:gd name="T39" fmla="*/ 131 h 209"/>
                <a:gd name="T40" fmla="*/ 23 w 493"/>
                <a:gd name="T41" fmla="*/ 148 h 209"/>
                <a:gd name="T42" fmla="*/ 44 w 493"/>
                <a:gd name="T43" fmla="*/ 164 h 209"/>
                <a:gd name="T44" fmla="*/ 72 w 493"/>
                <a:gd name="T45" fmla="*/ 178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49 w 493"/>
                <a:gd name="T59" fmla="*/ 198 h 209"/>
                <a:gd name="T60" fmla="*/ 387 w 493"/>
                <a:gd name="T61" fmla="*/ 189 h 209"/>
                <a:gd name="T62" fmla="*/ 420 w 493"/>
                <a:gd name="T63" fmla="*/ 178 h 209"/>
                <a:gd name="T64" fmla="*/ 447 w 493"/>
                <a:gd name="T65" fmla="*/ 164 h 209"/>
                <a:gd name="T66" fmla="*/ 468 w 493"/>
                <a:gd name="T67" fmla="*/ 148 h 209"/>
                <a:gd name="T68" fmla="*/ 483 w 493"/>
                <a:gd name="T69" fmla="*/ 131 h 209"/>
                <a:gd name="T70" fmla="*/ 491 w 493"/>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3" h="209">
                  <a:moveTo>
                    <a:pt x="492" y="104"/>
                  </a:moveTo>
                  <a:lnTo>
                    <a:pt x="491" y="95"/>
                  </a:lnTo>
                  <a:lnTo>
                    <a:pt x="488" y="86"/>
                  </a:lnTo>
                  <a:lnTo>
                    <a:pt x="483" y="77"/>
                  </a:lnTo>
                  <a:lnTo>
                    <a:pt x="477" y="68"/>
                  </a:lnTo>
                  <a:lnTo>
                    <a:pt x="468" y="60"/>
                  </a:lnTo>
                  <a:lnTo>
                    <a:pt x="458" y="52"/>
                  </a:lnTo>
                  <a:lnTo>
                    <a:pt x="447" y="44"/>
                  </a:lnTo>
                  <a:lnTo>
                    <a:pt x="434" y="37"/>
                  </a:lnTo>
                  <a:lnTo>
                    <a:pt x="420" y="30"/>
                  </a:lnTo>
                  <a:lnTo>
                    <a:pt x="404" y="24"/>
                  </a:lnTo>
                  <a:lnTo>
                    <a:pt x="387" y="19"/>
                  </a:lnTo>
                  <a:lnTo>
                    <a:pt x="369" y="14"/>
                  </a:lnTo>
                  <a:lnTo>
                    <a:pt x="349" y="10"/>
                  </a:lnTo>
                  <a:lnTo>
                    <a:pt x="330" y="6"/>
                  </a:lnTo>
                  <a:lnTo>
                    <a:pt x="309" y="3"/>
                  </a:lnTo>
                  <a:lnTo>
                    <a:pt x="288" y="1"/>
                  </a:lnTo>
                  <a:lnTo>
                    <a:pt x="267" y="0"/>
                  </a:lnTo>
                  <a:lnTo>
                    <a:pt x="246" y="0"/>
                  </a:lnTo>
                  <a:lnTo>
                    <a:pt x="224" y="0"/>
                  </a:lnTo>
                  <a:lnTo>
                    <a:pt x="203" y="1"/>
                  </a:lnTo>
                  <a:lnTo>
                    <a:pt x="182" y="3"/>
                  </a:lnTo>
                  <a:lnTo>
                    <a:pt x="162" y="6"/>
                  </a:lnTo>
                  <a:lnTo>
                    <a:pt x="142" y="10"/>
                  </a:lnTo>
                  <a:lnTo>
                    <a:pt x="123" y="14"/>
                  </a:lnTo>
                  <a:lnTo>
                    <a:pt x="105" y="19"/>
                  </a:lnTo>
                  <a:lnTo>
                    <a:pt x="88" y="24"/>
                  </a:lnTo>
                  <a:lnTo>
                    <a:pt x="72" y="30"/>
                  </a:lnTo>
                  <a:lnTo>
                    <a:pt x="57" y="37"/>
                  </a:lnTo>
                  <a:lnTo>
                    <a:pt x="44" y="44"/>
                  </a:lnTo>
                  <a:lnTo>
                    <a:pt x="33" y="52"/>
                  </a:lnTo>
                  <a:lnTo>
                    <a:pt x="23" y="60"/>
                  </a:lnTo>
                  <a:lnTo>
                    <a:pt x="15" y="68"/>
                  </a:lnTo>
                  <a:lnTo>
                    <a:pt x="8" y="77"/>
                  </a:lnTo>
                  <a:lnTo>
                    <a:pt x="4" y="86"/>
                  </a:lnTo>
                  <a:lnTo>
                    <a:pt x="1" y="95"/>
                  </a:lnTo>
                  <a:lnTo>
                    <a:pt x="0" y="104"/>
                  </a:lnTo>
                  <a:lnTo>
                    <a:pt x="1" y="113"/>
                  </a:lnTo>
                  <a:lnTo>
                    <a:pt x="4" y="122"/>
                  </a:lnTo>
                  <a:lnTo>
                    <a:pt x="8" y="131"/>
                  </a:lnTo>
                  <a:lnTo>
                    <a:pt x="15" y="140"/>
                  </a:lnTo>
                  <a:lnTo>
                    <a:pt x="23" y="148"/>
                  </a:lnTo>
                  <a:lnTo>
                    <a:pt x="33" y="156"/>
                  </a:lnTo>
                  <a:lnTo>
                    <a:pt x="44" y="164"/>
                  </a:lnTo>
                  <a:lnTo>
                    <a:pt x="57" y="171"/>
                  </a:lnTo>
                  <a:lnTo>
                    <a:pt x="72" y="178"/>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2"/>
                  </a:lnTo>
                  <a:lnTo>
                    <a:pt x="349" y="198"/>
                  </a:lnTo>
                  <a:lnTo>
                    <a:pt x="369" y="194"/>
                  </a:lnTo>
                  <a:lnTo>
                    <a:pt x="387" y="189"/>
                  </a:lnTo>
                  <a:lnTo>
                    <a:pt x="404" y="183"/>
                  </a:lnTo>
                  <a:lnTo>
                    <a:pt x="420" y="178"/>
                  </a:lnTo>
                  <a:lnTo>
                    <a:pt x="434" y="171"/>
                  </a:lnTo>
                  <a:lnTo>
                    <a:pt x="447" y="164"/>
                  </a:lnTo>
                  <a:lnTo>
                    <a:pt x="458" y="156"/>
                  </a:lnTo>
                  <a:lnTo>
                    <a:pt x="468" y="148"/>
                  </a:lnTo>
                  <a:lnTo>
                    <a:pt x="477" y="140"/>
                  </a:lnTo>
                  <a:lnTo>
                    <a:pt x="483" y="131"/>
                  </a:lnTo>
                  <a:lnTo>
                    <a:pt x="488" y="122"/>
                  </a:lnTo>
                  <a:lnTo>
                    <a:pt x="491" y="113"/>
                  </a:lnTo>
                  <a:lnTo>
                    <a:pt x="492"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1" name="Rectangle 47"/>
            <p:cNvSpPr>
              <a:spLocks noChangeArrowheads="1"/>
            </p:cNvSpPr>
            <p:nvPr/>
          </p:nvSpPr>
          <p:spPr bwMode="auto">
            <a:xfrm>
              <a:off x="4770" y="2605"/>
              <a:ext cx="5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dname</a:t>
              </a:r>
            </a:p>
          </p:txBody>
        </p:sp>
        <p:sp>
          <p:nvSpPr>
            <p:cNvPr id="26672" name="Rectangle 48"/>
            <p:cNvSpPr>
              <a:spLocks noChangeArrowheads="1"/>
            </p:cNvSpPr>
            <p:nvPr/>
          </p:nvSpPr>
          <p:spPr bwMode="auto">
            <a:xfrm>
              <a:off x="5186" y="2763"/>
              <a:ext cx="54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budget</a:t>
              </a:r>
            </a:p>
          </p:txBody>
        </p:sp>
        <p:sp>
          <p:nvSpPr>
            <p:cNvPr id="26673" name="Rectangle 49"/>
            <p:cNvSpPr>
              <a:spLocks noChangeArrowheads="1"/>
            </p:cNvSpPr>
            <p:nvPr/>
          </p:nvSpPr>
          <p:spPr bwMode="auto">
            <a:xfrm>
              <a:off x="4449" y="2728"/>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did</a:t>
              </a:r>
            </a:p>
          </p:txBody>
        </p:sp>
      </p:grpSp>
      <p:sp>
        <p:nvSpPr>
          <p:cNvPr id="26675" name="Rectangle 51"/>
          <p:cNvSpPr>
            <a:spLocks noChangeArrowheads="1"/>
          </p:cNvSpPr>
          <p:nvPr/>
        </p:nvSpPr>
        <p:spPr bwMode="auto">
          <a:xfrm>
            <a:off x="4411663" y="4116388"/>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name</a:t>
            </a:r>
          </a:p>
        </p:txBody>
      </p:sp>
      <p:sp>
        <p:nvSpPr>
          <p:cNvPr id="26676" name="Rectangle 52"/>
          <p:cNvSpPr>
            <a:spLocks noChangeArrowheads="1"/>
          </p:cNvSpPr>
          <p:nvPr/>
        </p:nvSpPr>
        <p:spPr bwMode="auto">
          <a:xfrm>
            <a:off x="7532688" y="48656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Departments</a:t>
            </a:r>
          </a:p>
        </p:txBody>
      </p:sp>
      <p:sp>
        <p:nvSpPr>
          <p:cNvPr id="26677" name="Rectangle 53"/>
          <p:cNvSpPr>
            <a:spLocks noChangeArrowheads="1"/>
          </p:cNvSpPr>
          <p:nvPr/>
        </p:nvSpPr>
        <p:spPr bwMode="auto">
          <a:xfrm>
            <a:off x="3846513" y="4322763"/>
            <a:ext cx="530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ssn</a:t>
            </a:r>
          </a:p>
        </p:txBody>
      </p:sp>
      <p:sp>
        <p:nvSpPr>
          <p:cNvPr id="26678" name="Rectangle 54"/>
          <p:cNvSpPr>
            <a:spLocks noChangeArrowheads="1"/>
          </p:cNvSpPr>
          <p:nvPr/>
        </p:nvSpPr>
        <p:spPr bwMode="auto">
          <a:xfrm>
            <a:off x="5319713" y="4330700"/>
            <a:ext cx="430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lot</a:t>
            </a:r>
          </a:p>
        </p:txBody>
      </p:sp>
      <p:sp>
        <p:nvSpPr>
          <p:cNvPr id="26679" name="Rectangle 55"/>
          <p:cNvSpPr>
            <a:spLocks noChangeArrowheads="1"/>
          </p:cNvSpPr>
          <p:nvPr/>
        </p:nvSpPr>
        <p:spPr bwMode="auto">
          <a:xfrm>
            <a:off x="4164013" y="4919663"/>
            <a:ext cx="1252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Employees</a:t>
            </a:r>
          </a:p>
        </p:txBody>
      </p:sp>
      <p:sp>
        <p:nvSpPr>
          <p:cNvPr id="26680" name="Rectangle 56"/>
          <p:cNvSpPr>
            <a:spLocks noChangeArrowheads="1"/>
          </p:cNvSpPr>
          <p:nvPr/>
        </p:nvSpPr>
        <p:spPr bwMode="auto">
          <a:xfrm>
            <a:off x="5864225" y="4860925"/>
            <a:ext cx="1208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Works_In4</a:t>
            </a:r>
          </a:p>
        </p:txBody>
      </p:sp>
      <p:sp>
        <p:nvSpPr>
          <p:cNvPr id="26681" name="Line 57"/>
          <p:cNvSpPr>
            <a:spLocks noChangeShapeType="1"/>
          </p:cNvSpPr>
          <p:nvPr/>
        </p:nvSpPr>
        <p:spPr bwMode="auto">
          <a:xfrm flipH="1">
            <a:off x="5403850" y="5045075"/>
            <a:ext cx="32385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2" name="Line 58"/>
          <p:cNvSpPr>
            <a:spLocks noChangeShapeType="1"/>
          </p:cNvSpPr>
          <p:nvPr/>
        </p:nvSpPr>
        <p:spPr bwMode="auto">
          <a:xfrm>
            <a:off x="7177088" y="5029200"/>
            <a:ext cx="300037"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3" name="Line 59"/>
          <p:cNvSpPr>
            <a:spLocks noChangeShapeType="1"/>
          </p:cNvSpPr>
          <p:nvPr/>
        </p:nvSpPr>
        <p:spPr bwMode="auto">
          <a:xfrm>
            <a:off x="4060825" y="4700588"/>
            <a:ext cx="444500" cy="1698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4" name="Line 60"/>
          <p:cNvSpPr>
            <a:spLocks noChangeShapeType="1"/>
          </p:cNvSpPr>
          <p:nvPr/>
        </p:nvSpPr>
        <p:spPr bwMode="auto">
          <a:xfrm>
            <a:off x="4754563" y="4456113"/>
            <a:ext cx="0" cy="414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5" name="Line 61"/>
          <p:cNvSpPr>
            <a:spLocks noChangeShapeType="1"/>
          </p:cNvSpPr>
          <p:nvPr/>
        </p:nvSpPr>
        <p:spPr bwMode="auto">
          <a:xfrm flipH="1">
            <a:off x="5191125" y="4700588"/>
            <a:ext cx="317500" cy="1857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94" name="Group 70"/>
          <p:cNvGrpSpPr>
            <a:grpSpLocks/>
          </p:cNvGrpSpPr>
          <p:nvPr/>
        </p:nvGrpSpPr>
        <p:grpSpPr bwMode="auto">
          <a:xfrm>
            <a:off x="4979988" y="5667375"/>
            <a:ext cx="2994025" cy="384175"/>
            <a:chOff x="3137" y="3570"/>
            <a:chExt cx="1886" cy="242"/>
          </a:xfrm>
        </p:grpSpPr>
        <p:sp>
          <p:nvSpPr>
            <p:cNvPr id="26686" name="Freeform 62"/>
            <p:cNvSpPr>
              <a:spLocks/>
            </p:cNvSpPr>
            <p:nvPr/>
          </p:nvSpPr>
          <p:spPr bwMode="auto">
            <a:xfrm>
              <a:off x="3137" y="3603"/>
              <a:ext cx="492" cy="209"/>
            </a:xfrm>
            <a:custGeom>
              <a:avLst/>
              <a:gdLst>
                <a:gd name="T0" fmla="*/ 1 w 492"/>
                <a:gd name="T1" fmla="*/ 113 h 209"/>
                <a:gd name="T2" fmla="*/ 8 w 492"/>
                <a:gd name="T3" fmla="*/ 131 h 209"/>
                <a:gd name="T4" fmla="*/ 23 w 492"/>
                <a:gd name="T5" fmla="*/ 148 h 209"/>
                <a:gd name="T6" fmla="*/ 44 w 492"/>
                <a:gd name="T7" fmla="*/ 164 h 209"/>
                <a:gd name="T8" fmla="*/ 72 w 492"/>
                <a:gd name="T9" fmla="*/ 177 h 209"/>
                <a:gd name="T10" fmla="*/ 104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6 w 492"/>
                <a:gd name="T25" fmla="*/ 189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60 h 209"/>
                <a:gd name="T42" fmla="*/ 447 w 492"/>
                <a:gd name="T43" fmla="*/ 44 h 209"/>
                <a:gd name="T44" fmla="*/ 419 w 492"/>
                <a:gd name="T45" fmla="*/ 30 h 209"/>
                <a:gd name="T46" fmla="*/ 386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4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3" y="122"/>
                  </a:lnTo>
                  <a:lnTo>
                    <a:pt x="8" y="131"/>
                  </a:lnTo>
                  <a:lnTo>
                    <a:pt x="14" y="139"/>
                  </a:lnTo>
                  <a:lnTo>
                    <a:pt x="23" y="148"/>
                  </a:lnTo>
                  <a:lnTo>
                    <a:pt x="33" y="156"/>
                  </a:lnTo>
                  <a:lnTo>
                    <a:pt x="44" y="164"/>
                  </a:lnTo>
                  <a:lnTo>
                    <a:pt x="58" y="171"/>
                  </a:lnTo>
                  <a:lnTo>
                    <a:pt x="72" y="177"/>
                  </a:lnTo>
                  <a:lnTo>
                    <a:pt x="88" y="183"/>
                  </a:lnTo>
                  <a:lnTo>
                    <a:pt x="104"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6" y="189"/>
                  </a:lnTo>
                  <a:lnTo>
                    <a:pt x="403" y="183"/>
                  </a:lnTo>
                  <a:lnTo>
                    <a:pt x="419" y="177"/>
                  </a:lnTo>
                  <a:lnTo>
                    <a:pt x="434" y="170"/>
                  </a:lnTo>
                  <a:lnTo>
                    <a:pt x="447" y="163"/>
                  </a:lnTo>
                  <a:lnTo>
                    <a:pt x="459" y="155"/>
                  </a:lnTo>
                  <a:lnTo>
                    <a:pt x="468" y="148"/>
                  </a:lnTo>
                  <a:lnTo>
                    <a:pt x="476" y="139"/>
                  </a:lnTo>
                  <a:lnTo>
                    <a:pt x="483" y="130"/>
                  </a:lnTo>
                  <a:lnTo>
                    <a:pt x="488" y="122"/>
                  </a:lnTo>
                  <a:lnTo>
                    <a:pt x="490" y="112"/>
                  </a:lnTo>
                  <a:lnTo>
                    <a:pt x="491" y="103"/>
                  </a:lnTo>
                  <a:lnTo>
                    <a:pt x="490" y="95"/>
                  </a:lnTo>
                  <a:lnTo>
                    <a:pt x="488" y="86"/>
                  </a:lnTo>
                  <a:lnTo>
                    <a:pt x="483" y="77"/>
                  </a:lnTo>
                  <a:lnTo>
                    <a:pt x="476" y="68"/>
                  </a:lnTo>
                  <a:lnTo>
                    <a:pt x="468" y="60"/>
                  </a:lnTo>
                  <a:lnTo>
                    <a:pt x="459" y="51"/>
                  </a:lnTo>
                  <a:lnTo>
                    <a:pt x="447" y="44"/>
                  </a:lnTo>
                  <a:lnTo>
                    <a:pt x="434" y="37"/>
                  </a:lnTo>
                  <a:lnTo>
                    <a:pt x="419" y="30"/>
                  </a:lnTo>
                  <a:lnTo>
                    <a:pt x="403" y="24"/>
                  </a:lnTo>
                  <a:lnTo>
                    <a:pt x="386"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4" y="19"/>
                  </a:lnTo>
                  <a:lnTo>
                    <a:pt x="88" y="24"/>
                  </a:lnTo>
                  <a:lnTo>
                    <a:pt x="72" y="30"/>
                  </a:lnTo>
                  <a:lnTo>
                    <a:pt x="58" y="37"/>
                  </a:lnTo>
                  <a:lnTo>
                    <a:pt x="44" y="44"/>
                  </a:lnTo>
                  <a:lnTo>
                    <a:pt x="33" y="52"/>
                  </a:lnTo>
                  <a:lnTo>
                    <a:pt x="23" y="60"/>
                  </a:lnTo>
                  <a:lnTo>
                    <a:pt x="14" y="68"/>
                  </a:lnTo>
                  <a:lnTo>
                    <a:pt x="8" y="77"/>
                  </a:lnTo>
                  <a:lnTo>
                    <a:pt x="3" y="86"/>
                  </a:lnTo>
                  <a:lnTo>
                    <a:pt x="1" y="95"/>
                  </a:lnTo>
                  <a:lnTo>
                    <a:pt x="0"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7" name="Freeform 63"/>
            <p:cNvSpPr>
              <a:spLocks/>
            </p:cNvSpPr>
            <p:nvPr/>
          </p:nvSpPr>
          <p:spPr bwMode="auto">
            <a:xfrm>
              <a:off x="4531" y="3603"/>
              <a:ext cx="492" cy="209"/>
            </a:xfrm>
            <a:custGeom>
              <a:avLst/>
              <a:gdLst>
                <a:gd name="T0" fmla="*/ 1 w 492"/>
                <a:gd name="T1" fmla="*/ 113 h 209"/>
                <a:gd name="T2" fmla="*/ 8 w 492"/>
                <a:gd name="T3" fmla="*/ 131 h 209"/>
                <a:gd name="T4" fmla="*/ 23 w 492"/>
                <a:gd name="T5" fmla="*/ 148 h 209"/>
                <a:gd name="T6" fmla="*/ 45 w 492"/>
                <a:gd name="T7" fmla="*/ 164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9 h 209"/>
                <a:gd name="T26" fmla="*/ 419 w 492"/>
                <a:gd name="T27" fmla="*/ 177 h 209"/>
                <a:gd name="T28" fmla="*/ 447 w 492"/>
                <a:gd name="T29" fmla="*/ 163 h 209"/>
                <a:gd name="T30" fmla="*/ 468 w 492"/>
                <a:gd name="T31" fmla="*/ 148 h 209"/>
                <a:gd name="T32" fmla="*/ 483 w 492"/>
                <a:gd name="T33" fmla="*/ 130 h 209"/>
                <a:gd name="T34" fmla="*/ 491 w 492"/>
                <a:gd name="T35" fmla="*/ 112 h 209"/>
                <a:gd name="T36" fmla="*/ 491 w 492"/>
                <a:gd name="T37" fmla="*/ 95 h 209"/>
                <a:gd name="T38" fmla="*/ 483 w 492"/>
                <a:gd name="T39" fmla="*/ 77 h 209"/>
                <a:gd name="T40" fmla="*/ 468 w 492"/>
                <a:gd name="T41" fmla="*/ 60 h 209"/>
                <a:gd name="T42" fmla="*/ 447 w 492"/>
                <a:gd name="T43" fmla="*/ 44 h 209"/>
                <a:gd name="T44" fmla="*/ 419 w 492"/>
                <a:gd name="T45" fmla="*/ 30 h 209"/>
                <a:gd name="T46" fmla="*/ 387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3" y="122"/>
                  </a:lnTo>
                  <a:lnTo>
                    <a:pt x="8" y="131"/>
                  </a:lnTo>
                  <a:lnTo>
                    <a:pt x="15" y="139"/>
                  </a:lnTo>
                  <a:lnTo>
                    <a:pt x="23" y="148"/>
                  </a:lnTo>
                  <a:lnTo>
                    <a:pt x="33" y="156"/>
                  </a:lnTo>
                  <a:lnTo>
                    <a:pt x="45" y="164"/>
                  </a:lnTo>
                  <a:lnTo>
                    <a:pt x="58" y="171"/>
                  </a:lnTo>
                  <a:lnTo>
                    <a:pt x="72" y="177"/>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7" y="189"/>
                  </a:lnTo>
                  <a:lnTo>
                    <a:pt x="403" y="183"/>
                  </a:lnTo>
                  <a:lnTo>
                    <a:pt x="419" y="177"/>
                  </a:lnTo>
                  <a:lnTo>
                    <a:pt x="434" y="170"/>
                  </a:lnTo>
                  <a:lnTo>
                    <a:pt x="447" y="163"/>
                  </a:lnTo>
                  <a:lnTo>
                    <a:pt x="459" y="155"/>
                  </a:lnTo>
                  <a:lnTo>
                    <a:pt x="468" y="148"/>
                  </a:lnTo>
                  <a:lnTo>
                    <a:pt x="476" y="139"/>
                  </a:lnTo>
                  <a:lnTo>
                    <a:pt x="483" y="130"/>
                  </a:lnTo>
                  <a:lnTo>
                    <a:pt x="488" y="122"/>
                  </a:lnTo>
                  <a:lnTo>
                    <a:pt x="491" y="112"/>
                  </a:lnTo>
                  <a:lnTo>
                    <a:pt x="491" y="103"/>
                  </a:lnTo>
                  <a:lnTo>
                    <a:pt x="491" y="95"/>
                  </a:lnTo>
                  <a:lnTo>
                    <a:pt x="488" y="86"/>
                  </a:lnTo>
                  <a:lnTo>
                    <a:pt x="483" y="77"/>
                  </a:lnTo>
                  <a:lnTo>
                    <a:pt x="476" y="68"/>
                  </a:lnTo>
                  <a:lnTo>
                    <a:pt x="468" y="60"/>
                  </a:lnTo>
                  <a:lnTo>
                    <a:pt x="459" y="51"/>
                  </a:lnTo>
                  <a:lnTo>
                    <a:pt x="447" y="44"/>
                  </a:lnTo>
                  <a:lnTo>
                    <a:pt x="434" y="37"/>
                  </a:lnTo>
                  <a:lnTo>
                    <a:pt x="419" y="30"/>
                  </a:lnTo>
                  <a:lnTo>
                    <a:pt x="403" y="24"/>
                  </a:lnTo>
                  <a:lnTo>
                    <a:pt x="387"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5" y="19"/>
                  </a:lnTo>
                  <a:lnTo>
                    <a:pt x="88" y="24"/>
                  </a:lnTo>
                  <a:lnTo>
                    <a:pt x="72" y="30"/>
                  </a:lnTo>
                  <a:lnTo>
                    <a:pt x="58" y="37"/>
                  </a:lnTo>
                  <a:lnTo>
                    <a:pt x="44" y="44"/>
                  </a:lnTo>
                  <a:lnTo>
                    <a:pt x="33" y="52"/>
                  </a:lnTo>
                  <a:lnTo>
                    <a:pt x="23" y="60"/>
                  </a:lnTo>
                  <a:lnTo>
                    <a:pt x="15" y="68"/>
                  </a:lnTo>
                  <a:lnTo>
                    <a:pt x="8" y="77"/>
                  </a:lnTo>
                  <a:lnTo>
                    <a:pt x="3" y="86"/>
                  </a:lnTo>
                  <a:lnTo>
                    <a:pt x="1" y="95"/>
                  </a:lnTo>
                  <a:lnTo>
                    <a:pt x="0"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8" name="Rectangle 64"/>
            <p:cNvSpPr>
              <a:spLocks noChangeArrowheads="1"/>
            </p:cNvSpPr>
            <p:nvPr/>
          </p:nvSpPr>
          <p:spPr bwMode="auto">
            <a:xfrm>
              <a:off x="3759" y="3570"/>
              <a:ext cx="64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a:solidFill>
                    <a:srgbClr val="000000"/>
                  </a:solidFill>
                  <a:latin typeface="Arial" pitchFamily="34" charset="0"/>
                </a:rPr>
                <a:t>Duration</a:t>
              </a:r>
            </a:p>
          </p:txBody>
        </p:sp>
        <p:sp>
          <p:nvSpPr>
            <p:cNvPr id="26689" name="Freeform 65"/>
            <p:cNvSpPr>
              <a:spLocks/>
            </p:cNvSpPr>
            <p:nvPr/>
          </p:nvSpPr>
          <p:spPr bwMode="auto">
            <a:xfrm>
              <a:off x="3781" y="3596"/>
              <a:ext cx="592" cy="215"/>
            </a:xfrm>
            <a:custGeom>
              <a:avLst/>
              <a:gdLst>
                <a:gd name="T0" fmla="*/ 591 w 592"/>
                <a:gd name="T1" fmla="*/ 214 h 215"/>
                <a:gd name="T2" fmla="*/ 591 w 592"/>
                <a:gd name="T3" fmla="*/ 0 h 215"/>
                <a:gd name="T4" fmla="*/ 0 w 592"/>
                <a:gd name="T5" fmla="*/ 0 h 215"/>
                <a:gd name="T6" fmla="*/ 0 w 592"/>
                <a:gd name="T7" fmla="*/ 214 h 215"/>
                <a:gd name="T8" fmla="*/ 591 w 592"/>
                <a:gd name="T9" fmla="*/ 214 h 215"/>
              </a:gdLst>
              <a:ahLst/>
              <a:cxnLst>
                <a:cxn ang="0">
                  <a:pos x="T0" y="T1"/>
                </a:cxn>
                <a:cxn ang="0">
                  <a:pos x="T2" y="T3"/>
                </a:cxn>
                <a:cxn ang="0">
                  <a:pos x="T4" y="T5"/>
                </a:cxn>
                <a:cxn ang="0">
                  <a:pos x="T6" y="T7"/>
                </a:cxn>
                <a:cxn ang="0">
                  <a:pos x="T8" y="T9"/>
                </a:cxn>
              </a:cxnLst>
              <a:rect l="0" t="0" r="r" b="b"/>
              <a:pathLst>
                <a:path w="592" h="215">
                  <a:moveTo>
                    <a:pt x="591" y="214"/>
                  </a:moveTo>
                  <a:lnTo>
                    <a:pt x="591" y="0"/>
                  </a:lnTo>
                  <a:lnTo>
                    <a:pt x="0" y="0"/>
                  </a:lnTo>
                  <a:lnTo>
                    <a:pt x="0" y="214"/>
                  </a:lnTo>
                  <a:lnTo>
                    <a:pt x="591" y="2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0" name="Rectangle 66"/>
            <p:cNvSpPr>
              <a:spLocks noChangeArrowheads="1"/>
            </p:cNvSpPr>
            <p:nvPr/>
          </p:nvSpPr>
          <p:spPr bwMode="auto">
            <a:xfrm>
              <a:off x="3183" y="3591"/>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from</a:t>
              </a:r>
            </a:p>
          </p:txBody>
        </p:sp>
        <p:sp>
          <p:nvSpPr>
            <p:cNvPr id="26691" name="Rectangle 67"/>
            <p:cNvSpPr>
              <a:spLocks noChangeArrowheads="1"/>
            </p:cNvSpPr>
            <p:nvPr/>
          </p:nvSpPr>
          <p:spPr bwMode="auto">
            <a:xfrm>
              <a:off x="4675" y="3579"/>
              <a:ext cx="2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s-ES_tradnl" altLang="en-US" sz="1600" b="1" u="sng">
                  <a:solidFill>
                    <a:srgbClr val="000000"/>
                  </a:solidFill>
                  <a:latin typeface="Arial" pitchFamily="34" charset="0"/>
                </a:rPr>
                <a:t>to</a:t>
              </a:r>
            </a:p>
          </p:txBody>
        </p:sp>
        <p:sp>
          <p:nvSpPr>
            <p:cNvPr id="26692" name="Line 68"/>
            <p:cNvSpPr>
              <a:spLocks noChangeShapeType="1"/>
            </p:cNvSpPr>
            <p:nvPr/>
          </p:nvSpPr>
          <p:spPr bwMode="auto">
            <a:xfrm>
              <a:off x="3623" y="3706"/>
              <a:ext cx="14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3" name="Line 69"/>
            <p:cNvSpPr>
              <a:spLocks noChangeShapeType="1"/>
            </p:cNvSpPr>
            <p:nvPr/>
          </p:nvSpPr>
          <p:spPr bwMode="auto">
            <a:xfrm>
              <a:off x="4380" y="3706"/>
              <a:ext cx="10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95" name="Line 71"/>
          <p:cNvSpPr>
            <a:spLocks noChangeShapeType="1"/>
          </p:cNvSpPr>
          <p:nvPr/>
        </p:nvSpPr>
        <p:spPr bwMode="auto">
          <a:xfrm>
            <a:off x="5797550" y="1682750"/>
            <a:ext cx="63500" cy="596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6" name="Line 72"/>
          <p:cNvSpPr>
            <a:spLocks noChangeShapeType="1"/>
          </p:cNvSpPr>
          <p:nvPr/>
        </p:nvSpPr>
        <p:spPr bwMode="auto">
          <a:xfrm>
            <a:off x="7848600" y="1911350"/>
            <a:ext cx="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7" name="Line 73"/>
          <p:cNvSpPr>
            <a:spLocks noChangeShapeType="1"/>
          </p:cNvSpPr>
          <p:nvPr/>
        </p:nvSpPr>
        <p:spPr bwMode="auto">
          <a:xfrm>
            <a:off x="7321550" y="2139950"/>
            <a:ext cx="139700" cy="1397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8" name="Line 74"/>
          <p:cNvSpPr>
            <a:spLocks noChangeShapeType="1"/>
          </p:cNvSpPr>
          <p:nvPr/>
        </p:nvSpPr>
        <p:spPr bwMode="auto">
          <a:xfrm>
            <a:off x="7550150" y="4654550"/>
            <a:ext cx="215900"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9" name="Line 75"/>
          <p:cNvSpPr>
            <a:spLocks noChangeShapeType="1"/>
          </p:cNvSpPr>
          <p:nvPr/>
        </p:nvSpPr>
        <p:spPr bwMode="auto">
          <a:xfrm flipH="1">
            <a:off x="8299450" y="4654550"/>
            <a:ext cx="165100"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0" name="Line 76"/>
          <p:cNvSpPr>
            <a:spLocks noChangeShapeType="1"/>
          </p:cNvSpPr>
          <p:nvPr/>
        </p:nvSpPr>
        <p:spPr bwMode="auto">
          <a:xfrm>
            <a:off x="8001000" y="4502150"/>
            <a:ext cx="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1" name="Line 77"/>
          <p:cNvSpPr>
            <a:spLocks noChangeShapeType="1"/>
          </p:cNvSpPr>
          <p:nvPr/>
        </p:nvSpPr>
        <p:spPr bwMode="auto">
          <a:xfrm>
            <a:off x="6477000" y="5340350"/>
            <a:ext cx="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11628440"/>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0" y="1632857"/>
            <a:ext cx="8990057" cy="186213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p:spPr>
        <p:txBody>
          <a:bodyPr/>
          <a:lstStyle/>
          <a:p>
            <a:r>
              <a:rPr lang="en-US"/>
              <a:t>© 2007 by Prentice Hall</a:t>
            </a:r>
          </a:p>
        </p:txBody>
      </p:sp>
      <p:sp>
        <p:nvSpPr>
          <p:cNvPr id="17411" name="Footer Placeholder 2"/>
          <p:cNvSpPr>
            <a:spLocks noGrp="1"/>
          </p:cNvSpPr>
          <p:nvPr>
            <p:ph type="ftr" sz="quarter" idx="11"/>
          </p:nvPr>
        </p:nvSpPr>
        <p:spPr>
          <a:noFill/>
        </p:spPr>
        <p:txBody>
          <a:bodyPr/>
          <a:lstStyle/>
          <a:p>
            <a:r>
              <a:rPr lang="en-US"/>
              <a:t>Management Information Systems, 10/e  Raymond McLeod and George Schell  </a:t>
            </a:r>
          </a:p>
        </p:txBody>
      </p:sp>
      <p:sp>
        <p:nvSpPr>
          <p:cNvPr id="17412" name="Slide Number Placeholder 3"/>
          <p:cNvSpPr>
            <a:spLocks noGrp="1"/>
          </p:cNvSpPr>
          <p:nvPr>
            <p:ph type="sldNum" sz="quarter" idx="12"/>
          </p:nvPr>
        </p:nvSpPr>
        <p:spPr>
          <a:noFill/>
        </p:spPr>
        <p:txBody>
          <a:bodyPr/>
          <a:lstStyle/>
          <a:p>
            <a:fld id="{E26E93A3-30EA-473A-AD56-6D0C4E6A449C}" type="slidenum">
              <a:rPr lang="en-US"/>
              <a:pPr/>
              <a:t>20</a:t>
            </a:fld>
            <a:endParaRPr lang="en-US"/>
          </a:p>
        </p:txBody>
      </p:sp>
      <p:sp>
        <p:nvSpPr>
          <p:cNvPr id="17413" name="Slide Number Placeholder 5"/>
          <p:cNvSpPr txBox="1">
            <a:spLocks noGrp="1"/>
          </p:cNvSpPr>
          <p:nvPr/>
        </p:nvSpPr>
        <p:spPr bwMode="auto">
          <a:xfrm>
            <a:off x="6553200" y="6381750"/>
            <a:ext cx="2133600" cy="476250"/>
          </a:xfrm>
          <a:prstGeom prst="rect">
            <a:avLst/>
          </a:prstGeom>
          <a:noFill/>
          <a:ln w="9525">
            <a:noFill/>
            <a:miter lim="800000"/>
            <a:headEnd/>
            <a:tailEnd/>
          </a:ln>
        </p:spPr>
        <p:txBody>
          <a:bodyPr/>
          <a:lstStyle/>
          <a:p>
            <a:pPr algn="r"/>
            <a:fld id="{DFA5433C-6784-4D89-9DDC-4DF76DBC41FB}" type="slidenum">
              <a:rPr lang="en-US" sz="2000">
                <a:latin typeface="Arial" charset="0"/>
              </a:rPr>
              <a:pPr algn="r"/>
              <a:t>20</a:t>
            </a:fld>
            <a:endParaRPr lang="en-US" sz="2000">
              <a:latin typeface="Arial" charset="0"/>
            </a:endParaRPr>
          </a:p>
        </p:txBody>
      </p:sp>
      <p:sp>
        <p:nvSpPr>
          <p:cNvPr id="301059" name="Rectangle 2"/>
          <p:cNvSpPr>
            <a:spLocks noGrp="1" noChangeArrowheads="1"/>
          </p:cNvSpPr>
          <p:nvPr>
            <p:ph type="title" idx="4294967295"/>
          </p:nvPr>
        </p:nvSpPr>
        <p:spPr>
          <a:xfrm>
            <a:off x="228600" y="0"/>
            <a:ext cx="8540750" cy="1143000"/>
          </a:xfrm>
        </p:spPr>
        <p:txBody>
          <a:bodyPr/>
          <a:lstStyle/>
          <a:p>
            <a:pPr eaLnBrk="1" hangingPunct="1">
              <a:defRPr/>
            </a:pPr>
            <a:r>
              <a:rPr lang="en-US"/>
              <a:t>ERD (More Examples)</a:t>
            </a:r>
          </a:p>
        </p:txBody>
      </p:sp>
      <p:pic>
        <p:nvPicPr>
          <p:cNvPr id="17415" name="Picture 11" descr="ERD-Hotel Reservation"/>
          <p:cNvPicPr>
            <a:picLocks noChangeAspect="1" noChangeArrowheads="1"/>
          </p:cNvPicPr>
          <p:nvPr/>
        </p:nvPicPr>
        <p:blipFill>
          <a:blip r:embed="rId3" cstate="print"/>
          <a:srcRect/>
          <a:stretch>
            <a:fillRect/>
          </a:stretch>
        </p:blipFill>
        <p:spPr bwMode="auto">
          <a:xfrm>
            <a:off x="0" y="1066800"/>
            <a:ext cx="9144000" cy="5791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ooter Placeholder 2"/>
          <p:cNvSpPr>
            <a:spLocks noGrp="1"/>
          </p:cNvSpPr>
          <p:nvPr>
            <p:ph type="ftr" sz="quarter" idx="11"/>
          </p:nvPr>
        </p:nvSpPr>
        <p:spPr>
          <a:noFill/>
        </p:spPr>
        <p:txBody>
          <a:bodyPr/>
          <a:lstStyle/>
          <a:p>
            <a:r>
              <a:rPr lang="en-US"/>
              <a:t>Management Information Systems, 10/e  Raymond McLeod and George Schell  </a:t>
            </a:r>
          </a:p>
        </p:txBody>
      </p:sp>
      <p:sp>
        <p:nvSpPr>
          <p:cNvPr id="18436" name="Slide Number Placeholder 3"/>
          <p:cNvSpPr>
            <a:spLocks noGrp="1"/>
          </p:cNvSpPr>
          <p:nvPr>
            <p:ph type="sldNum" sz="quarter" idx="12"/>
          </p:nvPr>
        </p:nvSpPr>
        <p:spPr>
          <a:noFill/>
        </p:spPr>
        <p:txBody>
          <a:bodyPr/>
          <a:lstStyle/>
          <a:p>
            <a:fld id="{6F21248E-9102-468B-AFAD-5E4B4597EE0C}" type="slidenum">
              <a:rPr lang="en-US"/>
              <a:pPr/>
              <a:t>21</a:t>
            </a:fld>
            <a:endParaRPr lang="en-US"/>
          </a:p>
        </p:txBody>
      </p:sp>
      <p:sp>
        <p:nvSpPr>
          <p:cNvPr id="18437" name="Slide Number Placeholder 5"/>
          <p:cNvSpPr txBox="1">
            <a:spLocks noGrp="1"/>
          </p:cNvSpPr>
          <p:nvPr/>
        </p:nvSpPr>
        <p:spPr bwMode="auto">
          <a:xfrm>
            <a:off x="6553200" y="6381750"/>
            <a:ext cx="2133600" cy="476250"/>
          </a:xfrm>
          <a:prstGeom prst="rect">
            <a:avLst/>
          </a:prstGeom>
          <a:noFill/>
          <a:ln w="9525">
            <a:noFill/>
            <a:miter lim="800000"/>
            <a:headEnd/>
            <a:tailEnd/>
          </a:ln>
        </p:spPr>
        <p:txBody>
          <a:bodyPr/>
          <a:lstStyle/>
          <a:p>
            <a:pPr algn="r"/>
            <a:fld id="{FCC827D3-1E73-4899-A127-72AD901F7A5D}" type="slidenum">
              <a:rPr lang="en-US" sz="2000">
                <a:latin typeface="Arial" charset="0"/>
              </a:rPr>
              <a:pPr algn="r"/>
              <a:t>21</a:t>
            </a:fld>
            <a:endParaRPr lang="en-US" sz="2000">
              <a:latin typeface="Arial" charset="0"/>
            </a:endParaRPr>
          </a:p>
        </p:txBody>
      </p:sp>
      <p:sp>
        <p:nvSpPr>
          <p:cNvPr id="303107" name="Rectangle 2"/>
          <p:cNvSpPr>
            <a:spLocks noGrp="1" noChangeArrowheads="1"/>
          </p:cNvSpPr>
          <p:nvPr>
            <p:ph type="title" idx="4294967295"/>
          </p:nvPr>
        </p:nvSpPr>
        <p:spPr>
          <a:xfrm>
            <a:off x="0" y="0"/>
            <a:ext cx="8540750" cy="838200"/>
          </a:xfrm>
        </p:spPr>
        <p:txBody>
          <a:bodyPr/>
          <a:lstStyle/>
          <a:p>
            <a:pPr eaLnBrk="1" hangingPunct="1">
              <a:defRPr/>
            </a:pPr>
            <a:r>
              <a:rPr lang="en-US"/>
              <a:t>ERD (More Examples)</a:t>
            </a:r>
          </a:p>
        </p:txBody>
      </p:sp>
      <p:sp>
        <p:nvSpPr>
          <p:cNvPr id="18439" name="Rectangle 5"/>
          <p:cNvSpPr>
            <a:spLocks noChangeArrowheads="1"/>
          </p:cNvSpPr>
          <p:nvPr/>
        </p:nvSpPr>
        <p:spPr bwMode="auto">
          <a:xfrm>
            <a:off x="1524000" y="2286000"/>
            <a:ext cx="1524000" cy="762000"/>
          </a:xfrm>
          <a:prstGeom prst="rect">
            <a:avLst/>
          </a:prstGeom>
          <a:solidFill>
            <a:schemeClr val="accent1"/>
          </a:solidFill>
          <a:ln w="9525">
            <a:solidFill>
              <a:schemeClr val="tx1"/>
            </a:solidFill>
            <a:miter lim="800000"/>
            <a:headEnd/>
            <a:tailEnd/>
          </a:ln>
        </p:spPr>
        <p:txBody>
          <a:bodyPr wrap="none" anchor="ctr"/>
          <a:lstStyle/>
          <a:p>
            <a:pPr algn="ctr"/>
            <a:r>
              <a:rPr lang="en-US"/>
              <a:t>Employee</a:t>
            </a:r>
          </a:p>
        </p:txBody>
      </p:sp>
      <p:sp>
        <p:nvSpPr>
          <p:cNvPr id="18440" name="Rectangle 6"/>
          <p:cNvSpPr>
            <a:spLocks noChangeArrowheads="1"/>
          </p:cNvSpPr>
          <p:nvPr/>
        </p:nvSpPr>
        <p:spPr bwMode="auto">
          <a:xfrm>
            <a:off x="1524000" y="4572000"/>
            <a:ext cx="1524000" cy="762000"/>
          </a:xfrm>
          <a:prstGeom prst="rect">
            <a:avLst/>
          </a:prstGeom>
          <a:solidFill>
            <a:schemeClr val="accent1"/>
          </a:solidFill>
          <a:ln w="9525">
            <a:solidFill>
              <a:schemeClr val="tx1"/>
            </a:solidFill>
            <a:miter lim="800000"/>
            <a:headEnd/>
            <a:tailEnd/>
          </a:ln>
        </p:spPr>
        <p:txBody>
          <a:bodyPr wrap="none" anchor="ctr"/>
          <a:lstStyle/>
          <a:p>
            <a:pPr algn="ctr"/>
            <a:r>
              <a:rPr lang="en-US"/>
              <a:t>Project</a:t>
            </a:r>
          </a:p>
        </p:txBody>
      </p:sp>
      <p:sp>
        <p:nvSpPr>
          <p:cNvPr id="18441" name="Rectangle 7"/>
          <p:cNvSpPr>
            <a:spLocks noChangeArrowheads="1"/>
          </p:cNvSpPr>
          <p:nvPr/>
        </p:nvSpPr>
        <p:spPr bwMode="auto">
          <a:xfrm>
            <a:off x="6629400" y="2286000"/>
            <a:ext cx="1524000" cy="762000"/>
          </a:xfrm>
          <a:prstGeom prst="rect">
            <a:avLst/>
          </a:prstGeom>
          <a:solidFill>
            <a:schemeClr val="accent1"/>
          </a:solidFill>
          <a:ln w="9525">
            <a:solidFill>
              <a:schemeClr val="tx1"/>
            </a:solidFill>
            <a:miter lim="800000"/>
            <a:headEnd/>
            <a:tailEnd/>
          </a:ln>
        </p:spPr>
        <p:txBody>
          <a:bodyPr wrap="none" anchor="ctr"/>
          <a:lstStyle/>
          <a:p>
            <a:pPr algn="ctr"/>
            <a:r>
              <a:rPr lang="en-US"/>
              <a:t>Department</a:t>
            </a:r>
          </a:p>
        </p:txBody>
      </p:sp>
      <p:sp>
        <p:nvSpPr>
          <p:cNvPr id="18442" name="Rectangle 8"/>
          <p:cNvSpPr>
            <a:spLocks noChangeArrowheads="1"/>
          </p:cNvSpPr>
          <p:nvPr/>
        </p:nvSpPr>
        <p:spPr bwMode="auto">
          <a:xfrm>
            <a:off x="6629400" y="4724400"/>
            <a:ext cx="1524000" cy="762000"/>
          </a:xfrm>
          <a:prstGeom prst="rect">
            <a:avLst/>
          </a:prstGeom>
          <a:solidFill>
            <a:schemeClr val="accent1"/>
          </a:solidFill>
          <a:ln w="9525">
            <a:solidFill>
              <a:schemeClr val="tx1"/>
            </a:solidFill>
            <a:miter lim="800000"/>
            <a:headEnd/>
            <a:tailEnd/>
          </a:ln>
        </p:spPr>
        <p:txBody>
          <a:bodyPr wrap="none" anchor="ctr"/>
          <a:lstStyle/>
          <a:p>
            <a:pPr algn="ctr"/>
            <a:r>
              <a:rPr lang="en-US"/>
              <a:t>Branch</a:t>
            </a:r>
          </a:p>
        </p:txBody>
      </p:sp>
      <p:sp>
        <p:nvSpPr>
          <p:cNvPr id="18443" name="AutoShape 9"/>
          <p:cNvSpPr>
            <a:spLocks noChangeArrowheads="1"/>
          </p:cNvSpPr>
          <p:nvPr/>
        </p:nvSpPr>
        <p:spPr bwMode="auto">
          <a:xfrm>
            <a:off x="4254500" y="901700"/>
            <a:ext cx="1295400" cy="990600"/>
          </a:xfrm>
          <a:prstGeom prst="diamond">
            <a:avLst/>
          </a:prstGeom>
          <a:solidFill>
            <a:schemeClr val="accent1"/>
          </a:solidFill>
          <a:ln w="9525">
            <a:solidFill>
              <a:schemeClr val="tx1"/>
            </a:solidFill>
            <a:miter lim="800000"/>
            <a:headEnd/>
            <a:tailEnd/>
          </a:ln>
        </p:spPr>
        <p:txBody>
          <a:bodyPr wrap="none" anchor="ctr"/>
          <a:lstStyle/>
          <a:p>
            <a:pPr algn="ctr"/>
            <a:r>
              <a:rPr lang="en-US"/>
              <a:t>Manages</a:t>
            </a:r>
          </a:p>
        </p:txBody>
      </p:sp>
      <p:sp>
        <p:nvSpPr>
          <p:cNvPr id="18444" name="AutoShape 10"/>
          <p:cNvSpPr>
            <a:spLocks noChangeArrowheads="1"/>
          </p:cNvSpPr>
          <p:nvPr/>
        </p:nvSpPr>
        <p:spPr bwMode="auto">
          <a:xfrm>
            <a:off x="4140200" y="2222500"/>
            <a:ext cx="1524000" cy="1066800"/>
          </a:xfrm>
          <a:prstGeom prst="diamond">
            <a:avLst/>
          </a:prstGeom>
          <a:solidFill>
            <a:schemeClr val="accent1"/>
          </a:solidFill>
          <a:ln w="9525">
            <a:solidFill>
              <a:schemeClr val="tx1"/>
            </a:solidFill>
            <a:miter lim="800000"/>
            <a:headEnd/>
            <a:tailEnd/>
          </a:ln>
        </p:spPr>
        <p:txBody>
          <a:bodyPr wrap="none" anchor="ctr"/>
          <a:lstStyle/>
          <a:p>
            <a:pPr algn="ctr"/>
            <a:r>
              <a:rPr lang="en-US"/>
              <a:t>Is_a_Member</a:t>
            </a:r>
          </a:p>
        </p:txBody>
      </p:sp>
      <p:sp>
        <p:nvSpPr>
          <p:cNvPr id="18445" name="AutoShape 11"/>
          <p:cNvSpPr>
            <a:spLocks noChangeArrowheads="1"/>
          </p:cNvSpPr>
          <p:nvPr/>
        </p:nvSpPr>
        <p:spPr bwMode="auto">
          <a:xfrm>
            <a:off x="1524000" y="3276600"/>
            <a:ext cx="1524000" cy="1066800"/>
          </a:xfrm>
          <a:prstGeom prst="diamond">
            <a:avLst/>
          </a:prstGeom>
          <a:solidFill>
            <a:schemeClr val="accent1"/>
          </a:solidFill>
          <a:ln w="9525">
            <a:solidFill>
              <a:schemeClr val="tx1"/>
            </a:solidFill>
            <a:miter lim="800000"/>
            <a:headEnd/>
            <a:tailEnd/>
          </a:ln>
        </p:spPr>
        <p:txBody>
          <a:bodyPr wrap="none" anchor="ctr"/>
          <a:lstStyle/>
          <a:p>
            <a:pPr algn="ctr"/>
            <a:r>
              <a:rPr lang="en-US"/>
              <a:t>Participates</a:t>
            </a:r>
          </a:p>
        </p:txBody>
      </p:sp>
      <p:sp>
        <p:nvSpPr>
          <p:cNvPr id="18446" name="AutoShape 12"/>
          <p:cNvSpPr>
            <a:spLocks noChangeArrowheads="1"/>
          </p:cNvSpPr>
          <p:nvPr/>
        </p:nvSpPr>
        <p:spPr bwMode="auto">
          <a:xfrm>
            <a:off x="6553200" y="3352800"/>
            <a:ext cx="1524000" cy="1066800"/>
          </a:xfrm>
          <a:prstGeom prst="diamond">
            <a:avLst/>
          </a:prstGeom>
          <a:solidFill>
            <a:schemeClr val="accent1"/>
          </a:solidFill>
          <a:ln w="9525">
            <a:solidFill>
              <a:schemeClr val="tx1"/>
            </a:solidFill>
            <a:miter lim="800000"/>
            <a:headEnd/>
            <a:tailEnd/>
          </a:ln>
        </p:spPr>
        <p:txBody>
          <a:bodyPr wrap="none" anchor="ctr"/>
          <a:lstStyle/>
          <a:p>
            <a:pPr algn="ctr"/>
            <a:r>
              <a:rPr lang="en-US"/>
              <a:t>has</a:t>
            </a:r>
          </a:p>
        </p:txBody>
      </p:sp>
      <p:sp>
        <p:nvSpPr>
          <p:cNvPr id="18447" name="Line 13"/>
          <p:cNvSpPr>
            <a:spLocks noChangeShapeType="1"/>
          </p:cNvSpPr>
          <p:nvPr/>
        </p:nvSpPr>
        <p:spPr bwMode="auto">
          <a:xfrm>
            <a:off x="3060700" y="2743200"/>
            <a:ext cx="1066800" cy="0"/>
          </a:xfrm>
          <a:prstGeom prst="line">
            <a:avLst/>
          </a:prstGeom>
          <a:noFill/>
          <a:ln w="9525">
            <a:solidFill>
              <a:schemeClr val="tx1"/>
            </a:solidFill>
            <a:round/>
            <a:headEnd/>
            <a:tailEnd/>
          </a:ln>
        </p:spPr>
        <p:txBody>
          <a:bodyPr/>
          <a:lstStyle/>
          <a:p>
            <a:endParaRPr lang="en-US"/>
          </a:p>
        </p:txBody>
      </p:sp>
      <p:sp>
        <p:nvSpPr>
          <p:cNvPr id="18448" name="Line 14"/>
          <p:cNvSpPr>
            <a:spLocks noChangeShapeType="1"/>
          </p:cNvSpPr>
          <p:nvPr/>
        </p:nvSpPr>
        <p:spPr bwMode="auto">
          <a:xfrm>
            <a:off x="5664200" y="2743200"/>
            <a:ext cx="965200" cy="0"/>
          </a:xfrm>
          <a:prstGeom prst="line">
            <a:avLst/>
          </a:prstGeom>
          <a:noFill/>
          <a:ln w="9525">
            <a:solidFill>
              <a:schemeClr val="tx1"/>
            </a:solidFill>
            <a:round/>
            <a:headEnd/>
            <a:tailEnd/>
          </a:ln>
        </p:spPr>
        <p:txBody>
          <a:bodyPr/>
          <a:lstStyle/>
          <a:p>
            <a:endParaRPr lang="en-US"/>
          </a:p>
        </p:txBody>
      </p:sp>
      <p:sp>
        <p:nvSpPr>
          <p:cNvPr id="18449" name="Line 15"/>
          <p:cNvSpPr>
            <a:spLocks noChangeShapeType="1"/>
          </p:cNvSpPr>
          <p:nvPr/>
        </p:nvSpPr>
        <p:spPr bwMode="auto">
          <a:xfrm>
            <a:off x="2209800" y="1371600"/>
            <a:ext cx="0" cy="914400"/>
          </a:xfrm>
          <a:prstGeom prst="line">
            <a:avLst/>
          </a:prstGeom>
          <a:noFill/>
          <a:ln w="9525">
            <a:solidFill>
              <a:schemeClr val="tx1"/>
            </a:solidFill>
            <a:round/>
            <a:headEnd/>
            <a:tailEnd/>
          </a:ln>
        </p:spPr>
        <p:txBody>
          <a:bodyPr/>
          <a:lstStyle/>
          <a:p>
            <a:endParaRPr lang="en-US"/>
          </a:p>
        </p:txBody>
      </p:sp>
      <p:sp>
        <p:nvSpPr>
          <p:cNvPr id="18450" name="Line 16"/>
          <p:cNvSpPr>
            <a:spLocks noChangeShapeType="1"/>
          </p:cNvSpPr>
          <p:nvPr/>
        </p:nvSpPr>
        <p:spPr bwMode="auto">
          <a:xfrm>
            <a:off x="2209800" y="1371600"/>
            <a:ext cx="2057400" cy="0"/>
          </a:xfrm>
          <a:prstGeom prst="line">
            <a:avLst/>
          </a:prstGeom>
          <a:noFill/>
          <a:ln w="9525">
            <a:solidFill>
              <a:schemeClr val="tx1"/>
            </a:solidFill>
            <a:round/>
            <a:headEnd/>
            <a:tailEnd/>
          </a:ln>
        </p:spPr>
        <p:txBody>
          <a:bodyPr/>
          <a:lstStyle/>
          <a:p>
            <a:endParaRPr lang="en-US"/>
          </a:p>
        </p:txBody>
      </p:sp>
      <p:sp>
        <p:nvSpPr>
          <p:cNvPr id="18451" name="Line 17"/>
          <p:cNvSpPr>
            <a:spLocks noChangeShapeType="1"/>
          </p:cNvSpPr>
          <p:nvPr/>
        </p:nvSpPr>
        <p:spPr bwMode="auto">
          <a:xfrm>
            <a:off x="5549900" y="1397000"/>
            <a:ext cx="1752600" cy="0"/>
          </a:xfrm>
          <a:prstGeom prst="line">
            <a:avLst/>
          </a:prstGeom>
          <a:noFill/>
          <a:ln w="9525">
            <a:solidFill>
              <a:schemeClr val="tx1"/>
            </a:solidFill>
            <a:round/>
            <a:headEnd/>
            <a:tailEnd/>
          </a:ln>
        </p:spPr>
        <p:txBody>
          <a:bodyPr/>
          <a:lstStyle/>
          <a:p>
            <a:endParaRPr lang="en-US"/>
          </a:p>
        </p:txBody>
      </p:sp>
      <p:sp>
        <p:nvSpPr>
          <p:cNvPr id="18452" name="Line 18"/>
          <p:cNvSpPr>
            <a:spLocks noChangeShapeType="1"/>
          </p:cNvSpPr>
          <p:nvPr/>
        </p:nvSpPr>
        <p:spPr bwMode="auto">
          <a:xfrm>
            <a:off x="7315200" y="1371600"/>
            <a:ext cx="0" cy="914400"/>
          </a:xfrm>
          <a:prstGeom prst="line">
            <a:avLst/>
          </a:prstGeom>
          <a:noFill/>
          <a:ln w="9525">
            <a:solidFill>
              <a:schemeClr val="tx1"/>
            </a:solidFill>
            <a:round/>
            <a:headEnd/>
            <a:tailEnd/>
          </a:ln>
        </p:spPr>
        <p:txBody>
          <a:bodyPr/>
          <a:lstStyle/>
          <a:p>
            <a:endParaRPr lang="en-US"/>
          </a:p>
        </p:txBody>
      </p:sp>
      <p:sp>
        <p:nvSpPr>
          <p:cNvPr id="18453" name="Line 19"/>
          <p:cNvSpPr>
            <a:spLocks noChangeShapeType="1"/>
          </p:cNvSpPr>
          <p:nvPr/>
        </p:nvSpPr>
        <p:spPr bwMode="auto">
          <a:xfrm>
            <a:off x="2286000" y="3048000"/>
            <a:ext cx="0" cy="228600"/>
          </a:xfrm>
          <a:prstGeom prst="line">
            <a:avLst/>
          </a:prstGeom>
          <a:noFill/>
          <a:ln w="9525">
            <a:solidFill>
              <a:schemeClr val="tx1"/>
            </a:solidFill>
            <a:round/>
            <a:headEnd/>
            <a:tailEnd/>
          </a:ln>
        </p:spPr>
        <p:txBody>
          <a:bodyPr/>
          <a:lstStyle/>
          <a:p>
            <a:endParaRPr lang="en-US"/>
          </a:p>
        </p:txBody>
      </p:sp>
      <p:sp>
        <p:nvSpPr>
          <p:cNvPr id="18454" name="Line 20"/>
          <p:cNvSpPr>
            <a:spLocks noChangeShapeType="1"/>
          </p:cNvSpPr>
          <p:nvPr/>
        </p:nvSpPr>
        <p:spPr bwMode="auto">
          <a:xfrm>
            <a:off x="2273300" y="4330700"/>
            <a:ext cx="0" cy="228600"/>
          </a:xfrm>
          <a:prstGeom prst="line">
            <a:avLst/>
          </a:prstGeom>
          <a:noFill/>
          <a:ln w="9525">
            <a:solidFill>
              <a:schemeClr val="tx1"/>
            </a:solidFill>
            <a:round/>
            <a:headEnd/>
            <a:tailEnd/>
          </a:ln>
        </p:spPr>
        <p:txBody>
          <a:bodyPr/>
          <a:lstStyle/>
          <a:p>
            <a:endParaRPr lang="en-US"/>
          </a:p>
        </p:txBody>
      </p:sp>
      <p:sp>
        <p:nvSpPr>
          <p:cNvPr id="18455" name="Line 21"/>
          <p:cNvSpPr>
            <a:spLocks noChangeShapeType="1"/>
          </p:cNvSpPr>
          <p:nvPr/>
        </p:nvSpPr>
        <p:spPr bwMode="auto">
          <a:xfrm>
            <a:off x="7315200" y="3048000"/>
            <a:ext cx="0" cy="304800"/>
          </a:xfrm>
          <a:prstGeom prst="line">
            <a:avLst/>
          </a:prstGeom>
          <a:noFill/>
          <a:ln w="9525">
            <a:solidFill>
              <a:schemeClr val="tx1"/>
            </a:solidFill>
            <a:round/>
            <a:headEnd/>
            <a:tailEnd/>
          </a:ln>
        </p:spPr>
        <p:txBody>
          <a:bodyPr/>
          <a:lstStyle/>
          <a:p>
            <a:endParaRPr lang="en-US"/>
          </a:p>
        </p:txBody>
      </p:sp>
      <p:sp>
        <p:nvSpPr>
          <p:cNvPr id="18456" name="Line 22"/>
          <p:cNvSpPr>
            <a:spLocks noChangeShapeType="1"/>
          </p:cNvSpPr>
          <p:nvPr/>
        </p:nvSpPr>
        <p:spPr bwMode="auto">
          <a:xfrm>
            <a:off x="7315200" y="4419600"/>
            <a:ext cx="0" cy="304800"/>
          </a:xfrm>
          <a:prstGeom prst="line">
            <a:avLst/>
          </a:prstGeom>
          <a:noFill/>
          <a:ln w="9525">
            <a:solidFill>
              <a:schemeClr val="tx1"/>
            </a:solidFill>
            <a:round/>
            <a:headEnd/>
            <a:tailEnd/>
          </a:ln>
        </p:spPr>
        <p:txBody>
          <a:bodyPr/>
          <a:lstStyle/>
          <a:p>
            <a:endParaRPr lang="en-US"/>
          </a:p>
        </p:txBody>
      </p:sp>
      <p:sp>
        <p:nvSpPr>
          <p:cNvPr id="18457" name="Oval 23"/>
          <p:cNvSpPr>
            <a:spLocks noChangeArrowheads="1"/>
          </p:cNvSpPr>
          <p:nvPr/>
        </p:nvSpPr>
        <p:spPr bwMode="auto">
          <a:xfrm>
            <a:off x="914400" y="10668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u="sng"/>
              <a:t>Code</a:t>
            </a:r>
          </a:p>
        </p:txBody>
      </p:sp>
      <p:sp>
        <p:nvSpPr>
          <p:cNvPr id="18458" name="Oval 24"/>
          <p:cNvSpPr>
            <a:spLocks noChangeArrowheads="1"/>
          </p:cNvSpPr>
          <p:nvPr/>
        </p:nvSpPr>
        <p:spPr bwMode="auto">
          <a:xfrm>
            <a:off x="228600" y="16002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Name</a:t>
            </a:r>
          </a:p>
        </p:txBody>
      </p:sp>
      <p:sp>
        <p:nvSpPr>
          <p:cNvPr id="18459" name="Oval 25"/>
          <p:cNvSpPr>
            <a:spLocks noChangeArrowheads="1"/>
          </p:cNvSpPr>
          <p:nvPr/>
        </p:nvSpPr>
        <p:spPr bwMode="auto">
          <a:xfrm>
            <a:off x="0" y="25146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Age</a:t>
            </a:r>
          </a:p>
        </p:txBody>
      </p:sp>
      <p:sp>
        <p:nvSpPr>
          <p:cNvPr id="18460" name="Oval 26"/>
          <p:cNvSpPr>
            <a:spLocks noChangeArrowheads="1"/>
          </p:cNvSpPr>
          <p:nvPr/>
        </p:nvSpPr>
        <p:spPr bwMode="auto">
          <a:xfrm>
            <a:off x="304800" y="32766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Salary</a:t>
            </a:r>
          </a:p>
        </p:txBody>
      </p:sp>
      <p:sp>
        <p:nvSpPr>
          <p:cNvPr id="18461" name="Line 27"/>
          <p:cNvSpPr>
            <a:spLocks noChangeShapeType="1"/>
          </p:cNvSpPr>
          <p:nvPr/>
        </p:nvSpPr>
        <p:spPr bwMode="auto">
          <a:xfrm>
            <a:off x="1524000" y="1676400"/>
            <a:ext cx="304800" cy="609600"/>
          </a:xfrm>
          <a:prstGeom prst="line">
            <a:avLst/>
          </a:prstGeom>
          <a:noFill/>
          <a:ln w="9525">
            <a:solidFill>
              <a:schemeClr val="tx1"/>
            </a:solidFill>
            <a:round/>
            <a:headEnd/>
            <a:tailEnd/>
          </a:ln>
        </p:spPr>
        <p:txBody>
          <a:bodyPr/>
          <a:lstStyle/>
          <a:p>
            <a:endParaRPr lang="en-US"/>
          </a:p>
        </p:txBody>
      </p:sp>
      <p:sp>
        <p:nvSpPr>
          <p:cNvPr id="18462" name="Line 28"/>
          <p:cNvSpPr>
            <a:spLocks noChangeShapeType="1"/>
          </p:cNvSpPr>
          <p:nvPr/>
        </p:nvSpPr>
        <p:spPr bwMode="auto">
          <a:xfrm>
            <a:off x="914400" y="2209800"/>
            <a:ext cx="609600" cy="228600"/>
          </a:xfrm>
          <a:prstGeom prst="line">
            <a:avLst/>
          </a:prstGeom>
          <a:noFill/>
          <a:ln w="9525">
            <a:solidFill>
              <a:schemeClr val="tx1"/>
            </a:solidFill>
            <a:round/>
            <a:headEnd/>
            <a:tailEnd/>
          </a:ln>
        </p:spPr>
        <p:txBody>
          <a:bodyPr/>
          <a:lstStyle/>
          <a:p>
            <a:endParaRPr lang="en-US"/>
          </a:p>
        </p:txBody>
      </p:sp>
      <p:sp>
        <p:nvSpPr>
          <p:cNvPr id="18463" name="Line 29"/>
          <p:cNvSpPr>
            <a:spLocks noChangeShapeType="1"/>
          </p:cNvSpPr>
          <p:nvPr/>
        </p:nvSpPr>
        <p:spPr bwMode="auto">
          <a:xfrm>
            <a:off x="762000" y="2819400"/>
            <a:ext cx="762000" cy="0"/>
          </a:xfrm>
          <a:prstGeom prst="line">
            <a:avLst/>
          </a:prstGeom>
          <a:noFill/>
          <a:ln w="9525">
            <a:solidFill>
              <a:schemeClr val="tx1"/>
            </a:solidFill>
            <a:round/>
            <a:headEnd/>
            <a:tailEnd/>
          </a:ln>
        </p:spPr>
        <p:txBody>
          <a:bodyPr/>
          <a:lstStyle/>
          <a:p>
            <a:endParaRPr lang="en-US"/>
          </a:p>
        </p:txBody>
      </p:sp>
      <p:sp>
        <p:nvSpPr>
          <p:cNvPr id="18464" name="Line 30"/>
          <p:cNvSpPr>
            <a:spLocks noChangeShapeType="1"/>
          </p:cNvSpPr>
          <p:nvPr/>
        </p:nvSpPr>
        <p:spPr bwMode="auto">
          <a:xfrm flipV="1">
            <a:off x="990600" y="3048000"/>
            <a:ext cx="533400" cy="381000"/>
          </a:xfrm>
          <a:prstGeom prst="line">
            <a:avLst/>
          </a:prstGeom>
          <a:noFill/>
          <a:ln w="9525">
            <a:solidFill>
              <a:schemeClr val="tx1"/>
            </a:solidFill>
            <a:round/>
            <a:headEnd/>
            <a:tailEnd/>
          </a:ln>
        </p:spPr>
        <p:txBody>
          <a:bodyPr/>
          <a:lstStyle/>
          <a:p>
            <a:endParaRPr lang="en-US"/>
          </a:p>
        </p:txBody>
      </p:sp>
      <p:sp>
        <p:nvSpPr>
          <p:cNvPr id="18465" name="Line 31"/>
          <p:cNvSpPr>
            <a:spLocks noChangeShapeType="1"/>
          </p:cNvSpPr>
          <p:nvPr/>
        </p:nvSpPr>
        <p:spPr bwMode="auto">
          <a:xfrm>
            <a:off x="2971800" y="3886200"/>
            <a:ext cx="533400" cy="152400"/>
          </a:xfrm>
          <a:prstGeom prst="line">
            <a:avLst/>
          </a:prstGeom>
          <a:noFill/>
          <a:ln w="9525">
            <a:solidFill>
              <a:schemeClr val="tx1"/>
            </a:solidFill>
            <a:round/>
            <a:headEnd/>
            <a:tailEnd/>
          </a:ln>
        </p:spPr>
        <p:txBody>
          <a:bodyPr/>
          <a:lstStyle/>
          <a:p>
            <a:endParaRPr lang="en-US"/>
          </a:p>
        </p:txBody>
      </p:sp>
      <p:sp>
        <p:nvSpPr>
          <p:cNvPr id="18466" name="Oval 32"/>
          <p:cNvSpPr>
            <a:spLocks noChangeArrowheads="1"/>
          </p:cNvSpPr>
          <p:nvPr/>
        </p:nvSpPr>
        <p:spPr bwMode="auto">
          <a:xfrm>
            <a:off x="3505200" y="37338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Start Date</a:t>
            </a:r>
          </a:p>
        </p:txBody>
      </p:sp>
      <p:sp>
        <p:nvSpPr>
          <p:cNvPr id="18467" name="Oval 33"/>
          <p:cNvSpPr>
            <a:spLocks noChangeArrowheads="1"/>
          </p:cNvSpPr>
          <p:nvPr/>
        </p:nvSpPr>
        <p:spPr bwMode="auto">
          <a:xfrm>
            <a:off x="152400" y="43434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Name</a:t>
            </a:r>
          </a:p>
        </p:txBody>
      </p:sp>
      <p:sp>
        <p:nvSpPr>
          <p:cNvPr id="18468" name="Oval 34"/>
          <p:cNvSpPr>
            <a:spLocks noChangeArrowheads="1"/>
          </p:cNvSpPr>
          <p:nvPr/>
        </p:nvSpPr>
        <p:spPr bwMode="auto">
          <a:xfrm>
            <a:off x="228600" y="51816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Budget</a:t>
            </a:r>
          </a:p>
        </p:txBody>
      </p:sp>
      <p:sp>
        <p:nvSpPr>
          <p:cNvPr id="18469" name="Oval 35"/>
          <p:cNvSpPr>
            <a:spLocks noChangeArrowheads="1"/>
          </p:cNvSpPr>
          <p:nvPr/>
        </p:nvSpPr>
        <p:spPr bwMode="auto">
          <a:xfrm>
            <a:off x="1371600" y="55626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Release Date</a:t>
            </a:r>
          </a:p>
        </p:txBody>
      </p:sp>
      <p:sp>
        <p:nvSpPr>
          <p:cNvPr id="18470" name="Oval 36"/>
          <p:cNvSpPr>
            <a:spLocks noChangeArrowheads="1"/>
          </p:cNvSpPr>
          <p:nvPr/>
        </p:nvSpPr>
        <p:spPr bwMode="auto">
          <a:xfrm>
            <a:off x="5334000" y="32766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Start Date</a:t>
            </a:r>
          </a:p>
        </p:txBody>
      </p:sp>
      <p:sp>
        <p:nvSpPr>
          <p:cNvPr id="18471" name="Line 37"/>
          <p:cNvSpPr>
            <a:spLocks noChangeShapeType="1"/>
          </p:cNvSpPr>
          <p:nvPr/>
        </p:nvSpPr>
        <p:spPr bwMode="auto">
          <a:xfrm>
            <a:off x="914400" y="4648200"/>
            <a:ext cx="609600" cy="76200"/>
          </a:xfrm>
          <a:prstGeom prst="line">
            <a:avLst/>
          </a:prstGeom>
          <a:noFill/>
          <a:ln w="9525">
            <a:solidFill>
              <a:schemeClr val="tx1"/>
            </a:solidFill>
            <a:round/>
            <a:headEnd/>
            <a:tailEnd/>
          </a:ln>
        </p:spPr>
        <p:txBody>
          <a:bodyPr/>
          <a:lstStyle/>
          <a:p>
            <a:endParaRPr lang="en-US"/>
          </a:p>
        </p:txBody>
      </p:sp>
      <p:sp>
        <p:nvSpPr>
          <p:cNvPr id="18472" name="Line 38"/>
          <p:cNvSpPr>
            <a:spLocks noChangeShapeType="1"/>
          </p:cNvSpPr>
          <p:nvPr/>
        </p:nvSpPr>
        <p:spPr bwMode="auto">
          <a:xfrm flipV="1">
            <a:off x="914400" y="5029200"/>
            <a:ext cx="609600" cy="304800"/>
          </a:xfrm>
          <a:prstGeom prst="line">
            <a:avLst/>
          </a:prstGeom>
          <a:noFill/>
          <a:ln w="9525">
            <a:solidFill>
              <a:schemeClr val="tx1"/>
            </a:solidFill>
            <a:round/>
            <a:headEnd/>
            <a:tailEnd/>
          </a:ln>
        </p:spPr>
        <p:txBody>
          <a:bodyPr/>
          <a:lstStyle/>
          <a:p>
            <a:endParaRPr lang="en-US"/>
          </a:p>
        </p:txBody>
      </p:sp>
      <p:sp>
        <p:nvSpPr>
          <p:cNvPr id="18473" name="Line 39"/>
          <p:cNvSpPr>
            <a:spLocks noChangeShapeType="1"/>
          </p:cNvSpPr>
          <p:nvPr/>
        </p:nvSpPr>
        <p:spPr bwMode="auto">
          <a:xfrm flipV="1">
            <a:off x="1905000" y="5334000"/>
            <a:ext cx="152400" cy="228600"/>
          </a:xfrm>
          <a:prstGeom prst="line">
            <a:avLst/>
          </a:prstGeom>
          <a:noFill/>
          <a:ln w="9525">
            <a:solidFill>
              <a:schemeClr val="tx1"/>
            </a:solidFill>
            <a:round/>
            <a:headEnd/>
            <a:tailEnd/>
          </a:ln>
        </p:spPr>
        <p:txBody>
          <a:bodyPr/>
          <a:lstStyle/>
          <a:p>
            <a:endParaRPr lang="en-US"/>
          </a:p>
        </p:txBody>
      </p:sp>
      <p:sp>
        <p:nvSpPr>
          <p:cNvPr id="18474" name="Line 40"/>
          <p:cNvSpPr>
            <a:spLocks noChangeShapeType="1"/>
          </p:cNvSpPr>
          <p:nvPr/>
        </p:nvSpPr>
        <p:spPr bwMode="auto">
          <a:xfrm flipH="1" flipV="1">
            <a:off x="5410200" y="2971800"/>
            <a:ext cx="152400" cy="304800"/>
          </a:xfrm>
          <a:prstGeom prst="line">
            <a:avLst/>
          </a:prstGeom>
          <a:noFill/>
          <a:ln w="9525">
            <a:solidFill>
              <a:schemeClr val="tx1"/>
            </a:solidFill>
            <a:round/>
            <a:headEnd/>
            <a:tailEnd/>
          </a:ln>
        </p:spPr>
        <p:txBody>
          <a:bodyPr/>
          <a:lstStyle/>
          <a:p>
            <a:endParaRPr lang="en-US"/>
          </a:p>
        </p:txBody>
      </p:sp>
      <p:sp>
        <p:nvSpPr>
          <p:cNvPr id="18475" name="Line 41"/>
          <p:cNvSpPr>
            <a:spLocks noChangeShapeType="1"/>
          </p:cNvSpPr>
          <p:nvPr/>
        </p:nvSpPr>
        <p:spPr bwMode="auto">
          <a:xfrm flipH="1">
            <a:off x="7772400" y="1828800"/>
            <a:ext cx="228600" cy="457200"/>
          </a:xfrm>
          <a:prstGeom prst="line">
            <a:avLst/>
          </a:prstGeom>
          <a:noFill/>
          <a:ln w="9525">
            <a:solidFill>
              <a:schemeClr val="tx1"/>
            </a:solidFill>
            <a:round/>
            <a:headEnd/>
            <a:tailEnd/>
          </a:ln>
        </p:spPr>
        <p:txBody>
          <a:bodyPr/>
          <a:lstStyle/>
          <a:p>
            <a:endParaRPr lang="en-US"/>
          </a:p>
        </p:txBody>
      </p:sp>
      <p:sp>
        <p:nvSpPr>
          <p:cNvPr id="18476" name="Oval 42"/>
          <p:cNvSpPr>
            <a:spLocks noChangeArrowheads="1"/>
          </p:cNvSpPr>
          <p:nvPr/>
        </p:nvSpPr>
        <p:spPr bwMode="auto">
          <a:xfrm>
            <a:off x="7772400" y="12192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Name</a:t>
            </a:r>
          </a:p>
        </p:txBody>
      </p:sp>
      <p:sp>
        <p:nvSpPr>
          <p:cNvPr id="18477" name="Oval 43"/>
          <p:cNvSpPr>
            <a:spLocks noChangeArrowheads="1"/>
          </p:cNvSpPr>
          <p:nvPr/>
        </p:nvSpPr>
        <p:spPr bwMode="auto">
          <a:xfrm>
            <a:off x="8382000" y="23622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u="sng"/>
              <a:t>Dept ID</a:t>
            </a:r>
          </a:p>
        </p:txBody>
      </p:sp>
      <p:sp>
        <p:nvSpPr>
          <p:cNvPr id="18478" name="Line 44"/>
          <p:cNvSpPr>
            <a:spLocks noChangeShapeType="1"/>
          </p:cNvSpPr>
          <p:nvPr/>
        </p:nvSpPr>
        <p:spPr bwMode="auto">
          <a:xfrm flipH="1">
            <a:off x="8153400" y="2667000"/>
            <a:ext cx="228600" cy="0"/>
          </a:xfrm>
          <a:prstGeom prst="line">
            <a:avLst/>
          </a:prstGeom>
          <a:noFill/>
          <a:ln w="9525">
            <a:solidFill>
              <a:schemeClr val="tx1"/>
            </a:solidFill>
            <a:round/>
            <a:headEnd/>
            <a:tailEnd/>
          </a:ln>
        </p:spPr>
        <p:txBody>
          <a:bodyPr/>
          <a:lstStyle/>
          <a:p>
            <a:endParaRPr lang="en-US"/>
          </a:p>
        </p:txBody>
      </p:sp>
      <p:sp>
        <p:nvSpPr>
          <p:cNvPr id="18479" name="Oval 45"/>
          <p:cNvSpPr>
            <a:spLocks noChangeArrowheads="1"/>
          </p:cNvSpPr>
          <p:nvPr/>
        </p:nvSpPr>
        <p:spPr bwMode="auto">
          <a:xfrm>
            <a:off x="8382000" y="37338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City</a:t>
            </a:r>
          </a:p>
        </p:txBody>
      </p:sp>
      <p:sp>
        <p:nvSpPr>
          <p:cNvPr id="18480" name="Line 46"/>
          <p:cNvSpPr>
            <a:spLocks noChangeShapeType="1"/>
          </p:cNvSpPr>
          <p:nvPr/>
        </p:nvSpPr>
        <p:spPr bwMode="auto">
          <a:xfrm flipH="1">
            <a:off x="7620000" y="4191000"/>
            <a:ext cx="762000" cy="533400"/>
          </a:xfrm>
          <a:prstGeom prst="line">
            <a:avLst/>
          </a:prstGeom>
          <a:noFill/>
          <a:ln w="9525">
            <a:solidFill>
              <a:schemeClr val="tx1"/>
            </a:solidFill>
            <a:round/>
            <a:headEnd/>
            <a:tailEnd/>
          </a:ln>
        </p:spPr>
        <p:txBody>
          <a:bodyPr/>
          <a:lstStyle/>
          <a:p>
            <a:endParaRPr lang="en-US"/>
          </a:p>
        </p:txBody>
      </p:sp>
      <p:sp>
        <p:nvSpPr>
          <p:cNvPr id="18481" name="Oval 47"/>
          <p:cNvSpPr>
            <a:spLocks noChangeArrowheads="1"/>
          </p:cNvSpPr>
          <p:nvPr/>
        </p:nvSpPr>
        <p:spPr bwMode="auto">
          <a:xfrm>
            <a:off x="5486400" y="5181600"/>
            <a:ext cx="762000" cy="685800"/>
          </a:xfrm>
          <a:prstGeom prst="ellipse">
            <a:avLst/>
          </a:prstGeom>
          <a:solidFill>
            <a:schemeClr val="accent1"/>
          </a:solidFill>
          <a:ln w="9525">
            <a:solidFill>
              <a:schemeClr val="tx1"/>
            </a:solidFill>
            <a:round/>
            <a:headEnd/>
            <a:tailEnd/>
          </a:ln>
        </p:spPr>
        <p:txBody>
          <a:bodyPr wrap="none" anchor="ctr"/>
          <a:lstStyle/>
          <a:p>
            <a:pPr algn="ctr"/>
            <a:r>
              <a:rPr lang="en-US" sz="1200"/>
              <a:t>Address</a:t>
            </a:r>
          </a:p>
        </p:txBody>
      </p:sp>
      <p:sp>
        <p:nvSpPr>
          <p:cNvPr id="18482" name="Line 48"/>
          <p:cNvSpPr>
            <a:spLocks noChangeShapeType="1"/>
          </p:cNvSpPr>
          <p:nvPr/>
        </p:nvSpPr>
        <p:spPr bwMode="auto">
          <a:xfrm flipV="1">
            <a:off x="6172200" y="5181600"/>
            <a:ext cx="457200" cy="1524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27700" y="762000"/>
            <a:ext cx="9116300" cy="494823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0" y="533400"/>
            <a:ext cx="8618220" cy="74295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a:off x="0" y="1371600"/>
            <a:ext cx="9028612" cy="2209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228600" y="66675"/>
            <a:ext cx="8467725" cy="38957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28600" y="304800"/>
            <a:ext cx="8694619" cy="2786063"/>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228600" y="3810000"/>
            <a:ext cx="8513169" cy="264474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160255" y="1447801"/>
            <a:ext cx="7993145" cy="3589514"/>
          </a:xfrm>
          <a:prstGeom prst="rect">
            <a:avLst/>
          </a:prstGeom>
          <a:noFill/>
          <a:ln w="9525">
            <a:noFill/>
            <a:miter lim="800000"/>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0" y="228600"/>
            <a:ext cx="9144000" cy="136187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b="1" dirty="0"/>
          </a:p>
        </p:txBody>
      </p:sp>
      <p:pic>
        <p:nvPicPr>
          <p:cNvPr id="20484" name="Picture 4"/>
          <p:cNvPicPr>
            <a:picLocks noChangeAspect="1" noChangeArrowheads="1"/>
          </p:cNvPicPr>
          <p:nvPr/>
        </p:nvPicPr>
        <p:blipFill>
          <a:blip r:embed="rId2" cstate="print"/>
          <a:srcRect/>
          <a:stretch>
            <a:fillRect/>
          </a:stretch>
        </p:blipFill>
        <p:spPr bwMode="auto">
          <a:xfrm>
            <a:off x="990600" y="914400"/>
            <a:ext cx="6362700" cy="2381250"/>
          </a:xfrm>
          <a:prstGeom prst="rect">
            <a:avLst/>
          </a:prstGeom>
          <a:noFill/>
          <a:ln w="9525">
            <a:noFill/>
            <a:miter lim="800000"/>
            <a:headEnd/>
            <a:tailEnd/>
          </a:ln>
          <a:effectLst/>
        </p:spPr>
      </p:pic>
      <p:pic>
        <p:nvPicPr>
          <p:cNvPr id="20485" name="Picture 5"/>
          <p:cNvPicPr>
            <a:picLocks noChangeAspect="1" noChangeArrowheads="1"/>
          </p:cNvPicPr>
          <p:nvPr/>
        </p:nvPicPr>
        <p:blipFill>
          <a:blip r:embed="rId3" cstate="print"/>
          <a:srcRect/>
          <a:stretch>
            <a:fillRect/>
          </a:stretch>
        </p:blipFill>
        <p:spPr bwMode="auto">
          <a:xfrm>
            <a:off x="228600" y="0"/>
            <a:ext cx="8482263" cy="914400"/>
          </a:xfrm>
          <a:prstGeom prst="rect">
            <a:avLst/>
          </a:prstGeom>
          <a:noFill/>
          <a:ln w="9525">
            <a:noFill/>
            <a:miter lim="800000"/>
            <a:headEnd/>
            <a:tailEnd/>
          </a:ln>
          <a:effectLst/>
        </p:spPr>
      </p:pic>
      <p:pic>
        <p:nvPicPr>
          <p:cNvPr id="8" name="Picture 2"/>
          <p:cNvPicPr>
            <a:picLocks noChangeAspect="1" noChangeArrowheads="1"/>
          </p:cNvPicPr>
          <p:nvPr/>
        </p:nvPicPr>
        <p:blipFill>
          <a:blip r:embed="rId4" cstate="print"/>
          <a:srcRect/>
          <a:stretch>
            <a:fillRect/>
          </a:stretch>
        </p:blipFill>
        <p:spPr bwMode="auto">
          <a:xfrm>
            <a:off x="132410" y="3962400"/>
            <a:ext cx="9011590" cy="19049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143000" y="1828800"/>
            <a:ext cx="5703170" cy="2819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381000" y="5105400"/>
            <a:ext cx="7839193" cy="990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cstate="print"/>
          <a:srcRect/>
          <a:stretch>
            <a:fillRect/>
          </a:stretch>
        </p:blipFill>
        <p:spPr bwMode="auto">
          <a:xfrm>
            <a:off x="304800" y="304800"/>
            <a:ext cx="8165969" cy="1143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3197</TotalTime>
  <Words>554</Words>
  <Application>Microsoft Office PowerPoint</Application>
  <PresentationFormat>On-screen Show (4:3)</PresentationFormat>
  <Paragraphs>133</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 Antiqua</vt:lpstr>
      <vt:lpstr>Calibri</vt:lpstr>
      <vt:lpstr>Monotype Sorts</vt:lpstr>
      <vt:lpstr>Wingdings</vt:lpstr>
      <vt:lpstr>Office Theme</vt:lpstr>
      <vt:lpstr>ER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vs. Relationship</vt:lpstr>
      <vt:lpstr>Aggregation</vt:lpstr>
      <vt:lpstr>Entity vs. Attribute (Contd.)</vt:lpstr>
      <vt:lpstr>ERD (More Examples)</vt:lpstr>
      <vt:lpstr>ERD (More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Maryam</dc:creator>
  <cp:lastModifiedBy>Matin</cp:lastModifiedBy>
  <cp:revision>12</cp:revision>
  <dcterms:created xsi:type="dcterms:W3CDTF">2015-10-31T09:07:34Z</dcterms:created>
  <dcterms:modified xsi:type="dcterms:W3CDTF">2020-07-12T06:47:14Z</dcterms:modified>
</cp:coreProperties>
</file>