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94"/>
  </p:notesMasterIdLst>
  <p:handoutMasterIdLst>
    <p:handoutMasterId r:id="rId95"/>
  </p:handoutMasterIdLst>
  <p:sldIdLst>
    <p:sldId id="408" r:id="rId2"/>
    <p:sldId id="256" r:id="rId3"/>
    <p:sldId id="516" r:id="rId4"/>
    <p:sldId id="592" r:id="rId5"/>
    <p:sldId id="600" r:id="rId6"/>
    <p:sldId id="593" r:id="rId7"/>
    <p:sldId id="601" r:id="rId8"/>
    <p:sldId id="595" r:id="rId9"/>
    <p:sldId id="602" r:id="rId10"/>
    <p:sldId id="596" r:id="rId11"/>
    <p:sldId id="603" r:id="rId12"/>
    <p:sldId id="604" r:id="rId13"/>
    <p:sldId id="526" r:id="rId14"/>
    <p:sldId id="607" r:id="rId15"/>
    <p:sldId id="528" r:id="rId16"/>
    <p:sldId id="608" r:id="rId17"/>
    <p:sldId id="532" r:id="rId18"/>
    <p:sldId id="534" r:id="rId19"/>
    <p:sldId id="535" r:id="rId20"/>
    <p:sldId id="536" r:id="rId21"/>
    <p:sldId id="605" r:id="rId22"/>
    <p:sldId id="538" r:id="rId23"/>
    <p:sldId id="606" r:id="rId24"/>
    <p:sldId id="618" r:id="rId25"/>
    <p:sldId id="640" r:id="rId26"/>
    <p:sldId id="641" r:id="rId27"/>
    <p:sldId id="642" r:id="rId28"/>
    <p:sldId id="544" r:id="rId29"/>
    <p:sldId id="619" r:id="rId30"/>
    <p:sldId id="620" r:id="rId31"/>
    <p:sldId id="621" r:id="rId32"/>
    <p:sldId id="622" r:id="rId33"/>
    <p:sldId id="625" r:id="rId34"/>
    <p:sldId id="623" r:id="rId35"/>
    <p:sldId id="624" r:id="rId36"/>
    <p:sldId id="638" r:id="rId37"/>
    <p:sldId id="548" r:id="rId38"/>
    <p:sldId id="549" r:id="rId39"/>
    <p:sldId id="550" r:id="rId40"/>
    <p:sldId id="551" r:id="rId41"/>
    <p:sldId id="552" r:id="rId42"/>
    <p:sldId id="553" r:id="rId43"/>
    <p:sldId id="560" r:id="rId44"/>
    <p:sldId id="629" r:id="rId45"/>
    <p:sldId id="630" r:id="rId46"/>
    <p:sldId id="631" r:id="rId47"/>
    <p:sldId id="569" r:id="rId48"/>
    <p:sldId id="515" r:id="rId49"/>
    <p:sldId id="396" r:id="rId50"/>
    <p:sldId id="398" r:id="rId51"/>
    <p:sldId id="400" r:id="rId52"/>
    <p:sldId id="399" r:id="rId53"/>
    <p:sldId id="403" r:id="rId54"/>
    <p:sldId id="636" r:id="rId55"/>
    <p:sldId id="570" r:id="rId56"/>
    <p:sldId id="404" r:id="rId57"/>
    <p:sldId id="632" r:id="rId58"/>
    <p:sldId id="633" r:id="rId59"/>
    <p:sldId id="407" r:id="rId60"/>
    <p:sldId id="637" r:id="rId61"/>
    <p:sldId id="635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639" r:id="rId70"/>
    <p:sldId id="579" r:id="rId71"/>
    <p:sldId id="580" r:id="rId72"/>
    <p:sldId id="581" r:id="rId73"/>
    <p:sldId id="582" r:id="rId74"/>
    <p:sldId id="583" r:id="rId75"/>
    <p:sldId id="584" r:id="rId76"/>
    <p:sldId id="585" r:id="rId77"/>
    <p:sldId id="586" r:id="rId78"/>
    <p:sldId id="587" r:id="rId79"/>
    <p:sldId id="588" r:id="rId80"/>
    <p:sldId id="589" r:id="rId81"/>
    <p:sldId id="590" r:id="rId82"/>
    <p:sldId id="591" r:id="rId83"/>
    <p:sldId id="612" r:id="rId84"/>
    <p:sldId id="613" r:id="rId85"/>
    <p:sldId id="614" r:id="rId86"/>
    <p:sldId id="615" r:id="rId87"/>
    <p:sldId id="616" r:id="rId88"/>
    <p:sldId id="617" r:id="rId89"/>
    <p:sldId id="626" r:id="rId90"/>
    <p:sldId id="627" r:id="rId91"/>
    <p:sldId id="628" r:id="rId92"/>
    <p:sldId id="643" r:id="rId9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93" y="39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478245-8650-4ADC-AFC4-F8E3CB04A4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1DF8C3-8B18-4645-B7CF-4097009DD56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AD5DBB-C4AA-481B-A753-A7558E396FB5}" type="slidenum">
              <a:rPr lang="en-US" altLang="fa-IR">
                <a:latin typeface="Times New Roman" panose="02020603050405020304" pitchFamily="18" charset="0"/>
              </a:rPr>
              <a:pPr/>
              <a:t>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85337C-F91B-481F-963E-CC5D031455FF}" type="slidenum">
              <a:rPr lang="en-US" altLang="fa-IR">
                <a:latin typeface="Times New Roman" panose="02020603050405020304" pitchFamily="18" charset="0"/>
              </a:rPr>
              <a:pPr/>
              <a:t>10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870041-E542-4C94-908F-CE6E28521D8A}" type="slidenum">
              <a:rPr lang="en-US" altLang="fa-IR">
                <a:latin typeface="Times New Roman" panose="02020603050405020304" pitchFamily="18" charset="0"/>
              </a:rPr>
              <a:pPr/>
              <a:t>11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E14823E-F12E-49DB-983E-F8533AC29D76}" type="slidenum">
              <a:rPr lang="en-US" altLang="fa-IR">
                <a:latin typeface="Times New Roman" panose="02020603050405020304" pitchFamily="18" charset="0"/>
              </a:rPr>
              <a:pPr/>
              <a:t>12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0B1D6A-08DE-4274-8929-484FE2AAF193}" type="slidenum">
              <a:rPr lang="en-US" altLang="fa-IR">
                <a:latin typeface="Times New Roman" panose="02020603050405020304" pitchFamily="18" charset="0"/>
              </a:rPr>
              <a:pPr/>
              <a:t>13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F573FD-CE69-4763-87DE-502588187906}" type="slidenum">
              <a:rPr lang="en-US" altLang="fa-IR">
                <a:latin typeface="Times New Roman" panose="02020603050405020304" pitchFamily="18" charset="0"/>
              </a:rPr>
              <a:pPr/>
              <a:t>14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45A630-31DA-4D47-853E-1C53E0A87430}" type="slidenum">
              <a:rPr lang="en-US" altLang="fa-IR">
                <a:latin typeface="Times New Roman" panose="02020603050405020304" pitchFamily="18" charset="0"/>
              </a:rPr>
              <a:pPr/>
              <a:t>15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EAFE1F-8A2F-4256-887C-0527E38E3128}" type="slidenum">
              <a:rPr lang="en-US" altLang="fa-IR">
                <a:latin typeface="Times New Roman" panose="02020603050405020304" pitchFamily="18" charset="0"/>
              </a:rPr>
              <a:pPr/>
              <a:t>16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946A3B0-4D3A-4FED-9CA5-D2DDAFF8EED0}" type="slidenum">
              <a:rPr lang="en-US" altLang="fa-IR">
                <a:latin typeface="Times New Roman" panose="02020603050405020304" pitchFamily="18" charset="0"/>
              </a:rPr>
              <a:pPr/>
              <a:t>17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D235AAB-ED90-4873-B1C8-50D7A900598A}" type="slidenum">
              <a:rPr lang="en-US" altLang="fa-IR">
                <a:latin typeface="Times New Roman" panose="02020603050405020304" pitchFamily="18" charset="0"/>
              </a:rPr>
              <a:pPr/>
              <a:t>18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BE42427-C572-4830-9FEA-708D71174727}" type="slidenum">
              <a:rPr lang="en-US" altLang="fa-IR">
                <a:latin typeface="Times New Roman" panose="02020603050405020304" pitchFamily="18" charset="0"/>
              </a:rPr>
              <a:pPr/>
              <a:t>19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6D7BCD-EA1D-4919-9868-9D8F23CC6D41}" type="slidenum">
              <a:rPr lang="en-US" altLang="fa-IR">
                <a:latin typeface="Times New Roman" panose="02020603050405020304" pitchFamily="18" charset="0"/>
              </a:rPr>
              <a:pPr/>
              <a:t>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752887-35BA-44CB-92E6-0D7D5D5ABF58}" type="slidenum">
              <a:rPr lang="en-US" altLang="fa-IR">
                <a:latin typeface="Times New Roman" panose="02020603050405020304" pitchFamily="18" charset="0"/>
              </a:rPr>
              <a:pPr/>
              <a:t>20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7905C9-C0F4-4F49-B4FB-4303E6B9DBA5}" type="slidenum">
              <a:rPr lang="en-US" altLang="fa-IR">
                <a:latin typeface="Times New Roman" panose="02020603050405020304" pitchFamily="18" charset="0"/>
              </a:rPr>
              <a:pPr/>
              <a:t>21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AE0CFC-B658-41F5-A3C2-9DAE07EE45EE}" type="slidenum">
              <a:rPr lang="en-US" altLang="fa-IR">
                <a:latin typeface="Times New Roman" panose="02020603050405020304" pitchFamily="18" charset="0"/>
              </a:rPr>
              <a:pPr/>
              <a:t>22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F1D119-674F-4621-95D0-0B0D7F5F5DDD}" type="slidenum">
              <a:rPr lang="en-US" altLang="fa-IR">
                <a:latin typeface="Times New Roman" panose="02020603050405020304" pitchFamily="18" charset="0"/>
              </a:rPr>
              <a:pPr/>
              <a:t>23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64C79C-8CF6-4168-8826-13A472BC8527}" type="slidenum">
              <a:rPr lang="en-US" altLang="fa-IR">
                <a:latin typeface="Times New Roman" panose="02020603050405020304" pitchFamily="18" charset="0"/>
              </a:rPr>
              <a:pPr/>
              <a:t>24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1DA6CF-F00A-40AA-8A92-B21065BB1DCB}" type="slidenum">
              <a:rPr lang="en-US" altLang="fa-IR">
                <a:latin typeface="Times New Roman" panose="02020603050405020304" pitchFamily="18" charset="0"/>
              </a:rPr>
              <a:pPr/>
              <a:t>28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BD1CD2-141C-4CFE-8050-C8E29A148787}" type="slidenum">
              <a:rPr lang="en-US" altLang="fa-IR">
                <a:latin typeface="Times New Roman" panose="02020603050405020304" pitchFamily="18" charset="0"/>
              </a:rPr>
              <a:pPr/>
              <a:t>29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1FBB2AC-1822-4FAF-BA3F-0CD25814F0F0}" type="slidenum">
              <a:rPr lang="en-US" altLang="fa-IR">
                <a:latin typeface="Times New Roman" panose="02020603050405020304" pitchFamily="18" charset="0"/>
              </a:rPr>
              <a:pPr/>
              <a:t>30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7DD892-3ED1-46B8-8F1A-DE6190CD421F}" type="slidenum">
              <a:rPr lang="en-US" altLang="fa-IR">
                <a:latin typeface="Times New Roman" panose="02020603050405020304" pitchFamily="18" charset="0"/>
              </a:rPr>
              <a:pPr/>
              <a:t>31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303777D-29E1-4199-A0E7-51ED3F39273F}" type="slidenum">
              <a:rPr lang="en-US" altLang="fa-IR">
                <a:latin typeface="Times New Roman" panose="02020603050405020304" pitchFamily="18" charset="0"/>
              </a:rPr>
              <a:pPr/>
              <a:t>32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524BB70-55CD-4084-8796-8815DCB58818}" type="slidenum">
              <a:rPr lang="en-US" altLang="fa-IR">
                <a:latin typeface="Times New Roman" panose="02020603050405020304" pitchFamily="18" charset="0"/>
              </a:rPr>
              <a:pPr/>
              <a:t>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B74DCD-11EA-4764-B03D-E6753A86D937}" type="slidenum">
              <a:rPr lang="en-US" altLang="fa-IR">
                <a:latin typeface="Times New Roman" panose="02020603050405020304" pitchFamily="18" charset="0"/>
              </a:rPr>
              <a:pPr/>
              <a:t>33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1F2C7BB-DF26-4992-A87C-21C3AACA14F5}" type="slidenum">
              <a:rPr lang="en-US" altLang="fa-IR">
                <a:latin typeface="Times New Roman" panose="02020603050405020304" pitchFamily="18" charset="0"/>
              </a:rPr>
              <a:pPr/>
              <a:t>34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5F62D7-801B-43D2-B1DC-C847DF67710A}" type="slidenum">
              <a:rPr lang="en-US" altLang="fa-IR">
                <a:latin typeface="Times New Roman" panose="02020603050405020304" pitchFamily="18" charset="0"/>
              </a:rPr>
              <a:pPr/>
              <a:t>35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4A4906-4425-45C2-9442-657E6FA009D1}" type="slidenum">
              <a:rPr lang="en-US" altLang="fa-IR">
                <a:latin typeface="Times New Roman" panose="02020603050405020304" pitchFamily="18" charset="0"/>
              </a:rPr>
              <a:pPr/>
              <a:t>36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F412FC-223F-4CD5-AD02-72A91683D0EC}" type="slidenum">
              <a:rPr lang="en-US" altLang="fa-IR">
                <a:latin typeface="Times New Roman" panose="02020603050405020304" pitchFamily="18" charset="0"/>
              </a:rPr>
              <a:pPr/>
              <a:t>37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46A993-5E0E-40BB-8707-70FD3B1C8E28}" type="slidenum">
              <a:rPr lang="en-US" altLang="fa-IR">
                <a:latin typeface="Times New Roman" panose="02020603050405020304" pitchFamily="18" charset="0"/>
              </a:rPr>
              <a:pPr/>
              <a:t>38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BA2097-2347-4505-956E-D3EAF53CC0B4}" type="slidenum">
              <a:rPr lang="en-US" altLang="fa-IR">
                <a:latin typeface="Times New Roman" panose="02020603050405020304" pitchFamily="18" charset="0"/>
              </a:rPr>
              <a:pPr/>
              <a:t>39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A26B180-802B-4F7B-A72A-8E9ECEFC7595}" type="slidenum">
              <a:rPr lang="en-US" altLang="fa-IR">
                <a:latin typeface="Times New Roman" panose="02020603050405020304" pitchFamily="18" charset="0"/>
              </a:rPr>
              <a:pPr/>
              <a:t>40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0390F09-3D66-4A33-99FF-7F8A8882B9D1}" type="slidenum">
              <a:rPr lang="en-US" altLang="fa-IR">
                <a:latin typeface="Times New Roman" panose="02020603050405020304" pitchFamily="18" charset="0"/>
              </a:rPr>
              <a:pPr/>
              <a:t>41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DF50FA9-E944-4D75-AB0C-AF57F57D1B3C}" type="slidenum">
              <a:rPr lang="en-US" altLang="fa-IR">
                <a:latin typeface="Times New Roman" panose="02020603050405020304" pitchFamily="18" charset="0"/>
              </a:rPr>
              <a:pPr/>
              <a:t>42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0BA9EB3-AA6F-4C87-9F61-E22872419F77}" type="slidenum">
              <a:rPr lang="en-US" altLang="fa-IR">
                <a:latin typeface="Times New Roman" panose="02020603050405020304" pitchFamily="18" charset="0"/>
              </a:rPr>
              <a:pPr/>
              <a:t>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E1AF6A-C7CB-40C9-AC83-443B5EC64DDA}" type="slidenum">
              <a:rPr lang="en-US" altLang="fa-IR">
                <a:latin typeface="Times New Roman" panose="02020603050405020304" pitchFamily="18" charset="0"/>
              </a:rPr>
              <a:pPr/>
              <a:t>43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C417B1-EBEF-411D-9D75-0139138919E7}" type="slidenum">
              <a:rPr lang="en-US" altLang="fa-IR">
                <a:latin typeface="Times New Roman" panose="02020603050405020304" pitchFamily="18" charset="0"/>
              </a:rPr>
              <a:pPr/>
              <a:t>44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1EAAC2-3BF1-4E4E-BBE1-B18C6B680A41}" type="slidenum">
              <a:rPr lang="en-US" altLang="fa-IR">
                <a:latin typeface="Times New Roman" panose="02020603050405020304" pitchFamily="18" charset="0"/>
              </a:rPr>
              <a:pPr/>
              <a:t>45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4D4C50-13FA-4E20-A49A-E90A3B035D59}" type="slidenum">
              <a:rPr lang="en-US" altLang="fa-IR">
                <a:latin typeface="Times New Roman" panose="02020603050405020304" pitchFamily="18" charset="0"/>
              </a:rPr>
              <a:pPr/>
              <a:t>46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3D5D52-2120-49FE-B010-FEFFC57ABE1B}" type="slidenum">
              <a:rPr lang="en-US" altLang="fa-IR">
                <a:latin typeface="Times New Roman" panose="02020603050405020304" pitchFamily="18" charset="0"/>
              </a:rPr>
              <a:pPr/>
              <a:t>47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070829-C4D9-4B10-96C8-8E04EC7DDD50}" type="slidenum">
              <a:rPr lang="en-US" altLang="fa-IR">
                <a:latin typeface="Times New Roman" panose="02020603050405020304" pitchFamily="18" charset="0"/>
              </a:rPr>
              <a:pPr/>
              <a:t>48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1AE6FE-F99C-4079-91AC-D77DDCB78115}" type="slidenum">
              <a:rPr lang="en-US" altLang="fa-IR">
                <a:latin typeface="Times New Roman" panose="02020603050405020304" pitchFamily="18" charset="0"/>
              </a:rPr>
              <a:pPr/>
              <a:t>49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A4CDF3-72A2-40F0-93D8-CCF25A13E2E3}" type="slidenum">
              <a:rPr lang="en-US" altLang="fa-IR">
                <a:latin typeface="Times New Roman" panose="02020603050405020304" pitchFamily="18" charset="0"/>
              </a:rPr>
              <a:pPr/>
              <a:t>50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69B7B38-0D61-4A19-80DD-3853D0FB8A4A}" type="slidenum">
              <a:rPr lang="en-US" altLang="fa-IR">
                <a:latin typeface="Times New Roman" panose="02020603050405020304" pitchFamily="18" charset="0"/>
              </a:rPr>
              <a:pPr/>
              <a:t>51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739DA0E-3CDB-4BF2-9357-E20A2F7736B1}" type="slidenum">
              <a:rPr lang="en-US" altLang="fa-IR">
                <a:latin typeface="Times New Roman" panose="02020603050405020304" pitchFamily="18" charset="0"/>
              </a:rPr>
              <a:pPr/>
              <a:t>52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FE8ADB-18A5-4BAD-818B-26D64B880FD2}" type="slidenum">
              <a:rPr lang="en-US" altLang="fa-IR">
                <a:latin typeface="Times New Roman" panose="02020603050405020304" pitchFamily="18" charset="0"/>
              </a:rPr>
              <a:pPr/>
              <a:t>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E1F3DA-6EC1-4CDC-9DDE-B009FA594273}" type="slidenum">
              <a:rPr lang="en-US" altLang="fa-IR">
                <a:latin typeface="Times New Roman" panose="02020603050405020304" pitchFamily="18" charset="0"/>
              </a:rPr>
              <a:pPr/>
              <a:t>53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8EAF92-C873-4AE2-8B0A-E4FD3F1BC83B}" type="slidenum">
              <a:rPr lang="en-US" altLang="fa-IR">
                <a:latin typeface="Times New Roman" panose="02020603050405020304" pitchFamily="18" charset="0"/>
              </a:rPr>
              <a:pPr/>
              <a:t>54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B31A319-B7A1-444C-85D2-AEEBC0D6E5B6}" type="slidenum">
              <a:rPr lang="en-US" altLang="fa-IR">
                <a:latin typeface="Times New Roman" panose="02020603050405020304" pitchFamily="18" charset="0"/>
              </a:rPr>
              <a:pPr/>
              <a:t>55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442E23-65DF-4D09-8C3C-12A2E719D62F}" type="slidenum">
              <a:rPr lang="en-US" altLang="fa-IR">
                <a:latin typeface="Times New Roman" panose="02020603050405020304" pitchFamily="18" charset="0"/>
              </a:rPr>
              <a:pPr/>
              <a:t>56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FE1880-CE4D-431B-8168-8EF6C0455936}" type="slidenum">
              <a:rPr lang="en-US" altLang="fa-IR">
                <a:latin typeface="Times New Roman" panose="02020603050405020304" pitchFamily="18" charset="0"/>
              </a:rPr>
              <a:pPr/>
              <a:t>57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C81C7BE-4F5A-472C-B169-532D5E9D5D9C}" type="slidenum">
              <a:rPr lang="en-US" altLang="fa-IR">
                <a:latin typeface="Times New Roman" panose="02020603050405020304" pitchFamily="18" charset="0"/>
              </a:rPr>
              <a:pPr/>
              <a:t>58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15F835-C969-4851-847F-16717A1519AA}" type="slidenum">
              <a:rPr lang="en-US" altLang="fa-IR">
                <a:latin typeface="Times New Roman" panose="02020603050405020304" pitchFamily="18" charset="0"/>
              </a:rPr>
              <a:pPr/>
              <a:t>59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DE6A557-32CC-4A95-8151-84B311BE121E}" type="slidenum">
              <a:rPr lang="en-US" altLang="fa-IR">
                <a:latin typeface="Times New Roman" panose="02020603050405020304" pitchFamily="18" charset="0"/>
              </a:rPr>
              <a:pPr/>
              <a:t>60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9775E8-6E67-4300-AC96-946470E07E65}" type="slidenum">
              <a:rPr lang="en-US" altLang="fa-IR">
                <a:latin typeface="Times New Roman" panose="02020603050405020304" pitchFamily="18" charset="0"/>
              </a:rPr>
              <a:pPr/>
              <a:t>61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501EB4-B1BC-4EFB-BC6E-C736585A9BAA}" type="slidenum">
              <a:rPr lang="en-US" altLang="fa-IR">
                <a:latin typeface="Times New Roman" panose="02020603050405020304" pitchFamily="18" charset="0"/>
              </a:rPr>
              <a:pPr/>
              <a:t>62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1A2065-2B31-4432-BCFE-4FD02093D8C5}" type="slidenum">
              <a:rPr lang="en-US" altLang="fa-IR">
                <a:latin typeface="Times New Roman" panose="02020603050405020304" pitchFamily="18" charset="0"/>
              </a:rPr>
              <a:pPr/>
              <a:t>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2163436-07D3-4D6D-ACF6-56AA96D5DFA4}" type="slidenum">
              <a:rPr lang="en-US" altLang="fa-IR">
                <a:latin typeface="Times New Roman" panose="02020603050405020304" pitchFamily="18" charset="0"/>
              </a:rPr>
              <a:pPr/>
              <a:t>63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138F06-4C5C-4856-B0AD-61AC083E0F78}" type="slidenum">
              <a:rPr lang="en-US" altLang="fa-IR">
                <a:latin typeface="Times New Roman" panose="02020603050405020304" pitchFamily="18" charset="0"/>
              </a:rPr>
              <a:pPr/>
              <a:t>64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98E678-3F90-403C-A06F-2E80F59DD48D}" type="slidenum">
              <a:rPr lang="en-US" altLang="fa-IR">
                <a:latin typeface="Times New Roman" panose="02020603050405020304" pitchFamily="18" charset="0"/>
              </a:rPr>
              <a:pPr/>
              <a:t>65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A83E00-947B-497D-AD68-8D0FEF632968}" type="slidenum">
              <a:rPr lang="en-US" altLang="fa-IR">
                <a:latin typeface="Times New Roman" panose="02020603050405020304" pitchFamily="18" charset="0"/>
              </a:rPr>
              <a:pPr/>
              <a:t>66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37507D-6904-48A1-B2AE-088A1E03FAF6}" type="slidenum">
              <a:rPr lang="en-US" altLang="fa-IR">
                <a:latin typeface="Times New Roman" panose="02020603050405020304" pitchFamily="18" charset="0"/>
              </a:rPr>
              <a:pPr/>
              <a:t>67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83672B-FDBC-4F56-80A6-2215D0406934}" type="slidenum">
              <a:rPr lang="en-US" altLang="fa-IR">
                <a:latin typeface="Times New Roman" panose="02020603050405020304" pitchFamily="18" charset="0"/>
              </a:rPr>
              <a:pPr/>
              <a:t>68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CDDD985-5C98-4DF1-BCCE-D101F1047DE7}" type="slidenum">
              <a:rPr lang="en-US" altLang="fa-IR">
                <a:latin typeface="Times New Roman" panose="02020603050405020304" pitchFamily="18" charset="0"/>
              </a:rPr>
              <a:pPr/>
              <a:t>69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812A93-5CF3-4B1F-9C47-87FCC3E0A0CA}" type="slidenum">
              <a:rPr lang="en-US" altLang="fa-IR">
                <a:latin typeface="Times New Roman" panose="02020603050405020304" pitchFamily="18" charset="0"/>
              </a:rPr>
              <a:pPr/>
              <a:t>70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47E2A9-9947-40C2-B321-369D0EF541CE}" type="slidenum">
              <a:rPr lang="en-US" altLang="fa-IR">
                <a:latin typeface="Times New Roman" panose="02020603050405020304" pitchFamily="18" charset="0"/>
              </a:rPr>
              <a:pPr/>
              <a:t>71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4A8C58-B49B-44D5-A814-15D1DA32F1B1}" type="slidenum">
              <a:rPr lang="en-US" altLang="fa-IR">
                <a:latin typeface="Times New Roman" panose="02020603050405020304" pitchFamily="18" charset="0"/>
              </a:rPr>
              <a:pPr/>
              <a:t>72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1667C8-3171-425F-A48D-88E73EB25AA7}" type="slidenum">
              <a:rPr lang="en-US" altLang="fa-IR">
                <a:latin typeface="Times New Roman" panose="02020603050405020304" pitchFamily="18" charset="0"/>
              </a:rPr>
              <a:pPr/>
              <a:t>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C63741-D13B-41E6-9CEC-2387F5D0E99B}" type="slidenum">
              <a:rPr lang="en-US" altLang="fa-IR">
                <a:latin typeface="Times New Roman" panose="02020603050405020304" pitchFamily="18" charset="0"/>
              </a:rPr>
              <a:pPr/>
              <a:t>73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08F5533-037B-4A36-96E2-084776369264}" type="slidenum">
              <a:rPr lang="en-US" altLang="fa-IR">
                <a:latin typeface="Times New Roman" panose="02020603050405020304" pitchFamily="18" charset="0"/>
              </a:rPr>
              <a:pPr/>
              <a:t>74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EECE85-E1A8-46BD-BEF6-68A4A7BD5DDC}" type="slidenum">
              <a:rPr lang="en-US" altLang="fa-IR">
                <a:latin typeface="Times New Roman" panose="02020603050405020304" pitchFamily="18" charset="0"/>
              </a:rPr>
              <a:pPr/>
              <a:t>75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72F40-4A07-4DD0-90E9-1F901A695228}" type="slidenum">
              <a:rPr lang="en-US" altLang="fa-IR">
                <a:latin typeface="Times New Roman" panose="02020603050405020304" pitchFamily="18" charset="0"/>
              </a:rPr>
              <a:pPr/>
              <a:t>76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5D6A56-F00B-4436-BD56-D868FE6E32B6}" type="slidenum">
              <a:rPr lang="en-US" altLang="fa-IR">
                <a:latin typeface="Times New Roman" panose="02020603050405020304" pitchFamily="18" charset="0"/>
              </a:rPr>
              <a:pPr/>
              <a:t>77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0F2A9B-76AF-4F08-B9F9-1EC269427D97}" type="slidenum">
              <a:rPr lang="en-US" altLang="fa-IR">
                <a:latin typeface="Times New Roman" panose="02020603050405020304" pitchFamily="18" charset="0"/>
              </a:rPr>
              <a:pPr/>
              <a:t>78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EDCE66-70C8-4C6A-AF8C-012BB9A7AC39}" type="slidenum">
              <a:rPr lang="en-US" altLang="fa-IR">
                <a:latin typeface="Times New Roman" panose="02020603050405020304" pitchFamily="18" charset="0"/>
              </a:rPr>
              <a:pPr/>
              <a:t>79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27D0C28-48DD-485B-915A-7B89AB7E3EED}" type="slidenum">
              <a:rPr lang="en-US" altLang="fa-IR">
                <a:latin typeface="Times New Roman" panose="02020603050405020304" pitchFamily="18" charset="0"/>
              </a:rPr>
              <a:pPr/>
              <a:t>80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E66343-EF53-42F4-B4FD-10706A62D3C9}" type="slidenum">
              <a:rPr lang="en-US" altLang="fa-IR">
                <a:latin typeface="Times New Roman" panose="02020603050405020304" pitchFamily="18" charset="0"/>
              </a:rPr>
              <a:pPr/>
              <a:t>81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1E2338D-0AEA-4FC6-B8AF-B6A01F1A4DD6}" type="slidenum">
              <a:rPr lang="en-US" altLang="fa-IR">
                <a:latin typeface="Times New Roman" panose="02020603050405020304" pitchFamily="18" charset="0"/>
              </a:rPr>
              <a:pPr/>
              <a:t>82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E7CE8D-B46C-4F8F-A33A-3B44A140368E}" type="slidenum">
              <a:rPr lang="en-US" altLang="fa-IR">
                <a:latin typeface="Times New Roman" panose="02020603050405020304" pitchFamily="18" charset="0"/>
              </a:rPr>
              <a:pPr/>
              <a:t>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DAF6A0-7F4C-46EC-B6F6-C307E68D4478}" type="slidenum">
              <a:rPr lang="en-US" altLang="fa-IR">
                <a:latin typeface="Times New Roman" panose="02020603050405020304" pitchFamily="18" charset="0"/>
              </a:rPr>
              <a:pPr/>
              <a:t>83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27F934-6A94-4D78-94A8-D03497CBF2D7}" type="slidenum">
              <a:rPr lang="en-US" altLang="fa-IR">
                <a:latin typeface="Times New Roman" panose="02020603050405020304" pitchFamily="18" charset="0"/>
              </a:rPr>
              <a:pPr/>
              <a:t>84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C5D441-8937-46AA-9BD0-F071A0586DAF}" type="slidenum">
              <a:rPr lang="en-US" altLang="fa-IR">
                <a:latin typeface="Times New Roman" panose="02020603050405020304" pitchFamily="18" charset="0"/>
              </a:rPr>
              <a:pPr/>
              <a:t>85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F34E4B-BAFD-4784-AD59-68ED8EA568A1}" type="slidenum">
              <a:rPr lang="en-US" altLang="fa-IR">
                <a:latin typeface="Times New Roman" panose="02020603050405020304" pitchFamily="18" charset="0"/>
              </a:rPr>
              <a:pPr/>
              <a:t>86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480727B-7FE5-442A-8C44-0E6A07079069}" type="slidenum">
              <a:rPr lang="en-US" altLang="fa-IR">
                <a:latin typeface="Times New Roman" panose="02020603050405020304" pitchFamily="18" charset="0"/>
              </a:rPr>
              <a:pPr/>
              <a:t>87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094FA15-262F-49BF-BC88-E201E80D1011}" type="slidenum">
              <a:rPr lang="en-US" altLang="fa-IR">
                <a:latin typeface="Times New Roman" panose="02020603050405020304" pitchFamily="18" charset="0"/>
              </a:rPr>
              <a:pPr/>
              <a:t>88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ECFFE3-33C4-47A9-939A-F98A631B4F01}" type="slidenum">
              <a:rPr lang="en-US" altLang="fa-IR">
                <a:latin typeface="Times New Roman" panose="02020603050405020304" pitchFamily="18" charset="0"/>
              </a:rPr>
              <a:pPr/>
              <a:t>89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15C03A-A597-4C63-B1EC-1A7AE17E52BC}" type="slidenum">
              <a:rPr lang="en-US" altLang="fa-IR">
                <a:latin typeface="Times New Roman" panose="02020603050405020304" pitchFamily="18" charset="0"/>
              </a:rPr>
              <a:pPr/>
              <a:t>90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121BAB1-F877-44E7-BA82-3537BBB2D149}" type="slidenum">
              <a:rPr lang="en-US" altLang="fa-IR">
                <a:latin typeface="Times New Roman" panose="02020603050405020304" pitchFamily="18" charset="0"/>
              </a:rPr>
              <a:pPr/>
              <a:t>91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C8572B-6104-4A7A-BBC6-2ADBFC914579}" type="slidenum">
              <a:rPr lang="en-US" altLang="fa-IR">
                <a:latin typeface="Times New Roman" panose="02020603050405020304" pitchFamily="18" charset="0"/>
              </a:rPr>
              <a:pPr/>
              <a:t>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rgbClr val="CC3300"/>
                </a:solidFill>
              </a:rPr>
              <a:t>th</a:t>
            </a:r>
            <a:r>
              <a:rPr lang="en-US" altLang="en-US" sz="1600" b="1">
                <a:solidFill>
                  <a:srgbClr val="CC3300"/>
                </a:solidFill>
              </a:rPr>
              <a:t> Ed</a:t>
            </a:r>
            <a:r>
              <a:rPr lang="en-US" alt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9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BD2D-EB66-4513-9737-BD8335F7D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33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6FB4-1E8D-453F-9299-681E87C0E1C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621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10220-E57A-4A5A-8D39-320C719687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598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11169-405B-4976-B05F-2F56A6CA45F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959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0051-0BBF-419C-94CE-46B0CFB395C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55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F87D7-1AD5-4BD5-A3E0-94BDDFF834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529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3A52-A33C-400A-984C-DE59A8E046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35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8F12-3C56-46A1-ABE6-C4C55D99799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88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D5DC-BFC8-4F77-A9F3-4A7ED92141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902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FFBD9-1C87-4108-9542-C2B6C6327C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996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86BB0C-DBC3-4666-9DD0-A5FDC2E9A9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fa-IR" sz="1000" b="1" smtClean="0">
                <a:solidFill>
                  <a:schemeClr val="tx2"/>
                </a:solidFill>
              </a:rPr>
              <a:t>6.</a:t>
            </a:r>
            <a:fld id="{6328FA3A-9379-4F20-8825-3F8FF4B861BF}" type="slidenum">
              <a:rPr lang="en-US" altLang="fa-IR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fa-IR" sz="1000" b="1" smtClean="0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7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6: Formal Relational Query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 smtClean="0"/>
              <a:t>Relations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,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 i="1"/>
              <a:t>r  </a:t>
            </a:r>
            <a:r>
              <a:rPr lang="en-US" altLang="fa-IR" sz="1800" i="1">
                <a:sym typeface="Symbol" panose="05050102010706020507" pitchFamily="18" charset="2"/>
              </a:rPr>
              <a:t>– s</a:t>
            </a:r>
            <a:r>
              <a:rPr lang="en-US" altLang="fa-IR" sz="1800" i="1"/>
              <a:t>: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Difference Operation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fa-IR" sz="1600" smtClean="0"/>
              <a:t>Notation </a:t>
            </a:r>
            <a:r>
              <a:rPr lang="en-US" altLang="fa-IR" sz="1600" i="1" smtClean="0"/>
              <a:t>r – s</a:t>
            </a:r>
          </a:p>
          <a:p>
            <a:r>
              <a:rPr lang="en-US" altLang="fa-IR" sz="1600" smtClean="0"/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altLang="fa-IR" sz="1600" smtClean="0"/>
              <a:t>		 </a:t>
            </a:r>
            <a:r>
              <a:rPr lang="en-US" altLang="fa-IR" sz="1600" i="1" smtClean="0"/>
              <a:t>r – s</a:t>
            </a:r>
            <a:r>
              <a:rPr lang="en-US" altLang="fa-IR" sz="1600" smtClean="0"/>
              <a:t>  = {</a:t>
            </a:r>
            <a:r>
              <a:rPr lang="en-US" altLang="fa-IR" sz="1600" i="1" smtClean="0"/>
              <a:t>t</a:t>
            </a:r>
            <a:r>
              <a:rPr lang="en-US" altLang="fa-IR" sz="1600" smtClean="0"/>
              <a:t> | </a:t>
            </a:r>
            <a:r>
              <a:rPr lang="en-US" altLang="fa-IR" sz="1600" i="1" smtClean="0"/>
              <a:t>t</a:t>
            </a:r>
            <a:r>
              <a:rPr lang="en-US" altLang="fa-IR" sz="1600" smtClean="0"/>
              <a:t> </a:t>
            </a:r>
            <a:r>
              <a:rPr lang="en-US" altLang="fa-IR" sz="1600" smtClean="0">
                <a:sym typeface="Symbol" panose="05050102010706020507" pitchFamily="18" charset="2"/>
              </a:rPr>
              <a:t> </a:t>
            </a:r>
            <a:r>
              <a:rPr lang="en-US" altLang="fa-IR" sz="1600" i="1" smtClean="0">
                <a:sym typeface="Symbol" panose="05050102010706020507" pitchFamily="18" charset="2"/>
              </a:rPr>
              <a:t>r</a:t>
            </a:r>
            <a:r>
              <a:rPr lang="en-US" altLang="fa-IR" sz="1600" smtClean="0">
                <a:sym typeface="Symbol" panose="05050102010706020507" pitchFamily="18" charset="2"/>
              </a:rPr>
              <a:t> </a:t>
            </a:r>
            <a:r>
              <a:rPr lang="en-US" altLang="fa-IR" sz="1600" b="1" smtClean="0">
                <a:sym typeface="Symbol" panose="05050102010706020507" pitchFamily="18" charset="2"/>
              </a:rPr>
              <a:t>and</a:t>
            </a:r>
            <a:r>
              <a:rPr lang="en-US" altLang="fa-IR" sz="1600" smtClean="0">
                <a:sym typeface="Symbol" panose="05050102010706020507" pitchFamily="18" charset="2"/>
              </a:rPr>
              <a:t> t  </a:t>
            </a:r>
            <a:r>
              <a:rPr lang="en-US" altLang="fa-IR" sz="1600" i="1" smtClean="0">
                <a:sym typeface="Symbol" panose="05050102010706020507" pitchFamily="18" charset="2"/>
              </a:rPr>
              <a:t>s</a:t>
            </a:r>
            <a:r>
              <a:rPr lang="en-US" altLang="fa-IR" sz="1600" smtClean="0"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fa-IR" sz="1600" i="1" smtClean="0"/>
          </a:p>
          <a:p>
            <a:r>
              <a:rPr lang="en-US" altLang="fa-IR" sz="1600" smtClean="0"/>
              <a:t>Set differences must be taken between </a:t>
            </a:r>
            <a:r>
              <a:rPr lang="en-US" altLang="fa-IR" sz="1600" b="1" smtClean="0">
                <a:solidFill>
                  <a:schemeClr val="tx2"/>
                </a:solidFill>
              </a:rPr>
              <a:t>compatible</a:t>
            </a:r>
            <a:r>
              <a:rPr lang="en-US" altLang="fa-IR" sz="1600" smtClean="0"/>
              <a:t> relations.</a:t>
            </a:r>
          </a:p>
          <a:p>
            <a:pPr lvl="1"/>
            <a:r>
              <a:rPr lang="en-US" altLang="fa-IR" sz="1600" i="1" smtClean="0"/>
              <a:t>r</a:t>
            </a:r>
            <a:r>
              <a:rPr lang="en-US" altLang="fa-IR" sz="1600" smtClean="0"/>
              <a:t> and </a:t>
            </a:r>
            <a:r>
              <a:rPr lang="en-US" altLang="fa-IR" sz="1600" i="1" smtClean="0"/>
              <a:t>s</a:t>
            </a:r>
            <a:r>
              <a:rPr lang="en-US" altLang="fa-IR" sz="1600" smtClean="0"/>
              <a:t> must have the </a:t>
            </a:r>
            <a:r>
              <a:rPr lang="en-US" altLang="fa-IR" sz="1600" smtClean="0">
                <a:solidFill>
                  <a:schemeClr val="tx2"/>
                </a:solidFill>
              </a:rPr>
              <a:t>same</a:t>
            </a:r>
            <a:r>
              <a:rPr lang="en-US" altLang="fa-IR" sz="1600" smtClean="0"/>
              <a:t> arity</a:t>
            </a:r>
          </a:p>
          <a:p>
            <a:pPr lvl="1"/>
            <a:r>
              <a:rPr lang="en-US" altLang="fa-IR" sz="1600" smtClean="0"/>
              <a:t>attribute domains of </a:t>
            </a:r>
            <a:r>
              <a:rPr lang="en-US" altLang="fa-IR" sz="1600" i="1" smtClean="0"/>
              <a:t>r </a:t>
            </a:r>
            <a:r>
              <a:rPr lang="en-US" altLang="fa-IR" sz="1600" smtClean="0"/>
              <a:t>and </a:t>
            </a:r>
            <a:r>
              <a:rPr lang="en-US" altLang="fa-IR" sz="1600" i="1" smtClean="0"/>
              <a:t>s </a:t>
            </a:r>
            <a:r>
              <a:rPr lang="en-US" altLang="fa-IR" sz="1600" smtClean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fa-IR" sz="1600" smtClean="0"/>
              <a:t>Example: to find all courses taught in the Fall 2009 semester, but not in the Spring 2010 semester</a:t>
            </a:r>
            <a:br>
              <a:rPr lang="en-US" altLang="fa-IR" sz="1600" smtClean="0"/>
            </a:br>
            <a:r>
              <a:rPr lang="en-US" altLang="fa-IR" sz="1600" smtClean="0"/>
              <a:t>  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smtClean="0"/>
              <a:t>course_id</a:t>
            </a:r>
            <a:r>
              <a:rPr lang="en-US" altLang="fa-IR" sz="1600" smtClean="0"/>
              <a:t> </a:t>
            </a:r>
            <a:r>
              <a:rPr lang="en-US" altLang="fa-IR" sz="2000" smtClean="0"/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</a:t>
            </a:r>
            <a:r>
              <a:rPr lang="en-US" altLang="fa-IR" sz="2000" smtClean="0">
                <a:sym typeface="Symbol" panose="05050102010706020507" pitchFamily="18" charset="2"/>
              </a:rPr>
              <a:t> 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semester=“Fall”  </a:t>
            </a:r>
            <a:r>
              <a:rPr lang="el-GR" altLang="fa-IR" sz="2400" i="1" baseline="-25000" smtClean="0">
                <a:sym typeface="Symbol" panose="05050102010706020507" pitchFamily="18" charset="2"/>
              </a:rPr>
              <a:t>Λ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 year=2009 </a:t>
            </a:r>
            <a:r>
              <a:rPr lang="en-US" altLang="fa-IR" sz="2000" smtClean="0">
                <a:sym typeface="Symbol" panose="05050102010706020507" pitchFamily="18" charset="2"/>
              </a:rPr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section</a:t>
            </a:r>
            <a:r>
              <a:rPr lang="en-US" altLang="fa-IR" sz="2000" smtClean="0">
                <a:sym typeface="Symbol" panose="05050102010706020507" pitchFamily="18" charset="2"/>
              </a:rPr>
              <a:t>))  −</a:t>
            </a:r>
            <a:r>
              <a:rPr lang="en-US" altLang="fa-IR" sz="1600" smtClean="0">
                <a:sym typeface="Symbol" panose="05050102010706020507" pitchFamily="18" charset="2"/>
              </a:rPr>
              <a:t>  </a:t>
            </a:r>
            <a:br>
              <a:rPr lang="en-US" altLang="fa-IR" sz="1600" smtClean="0">
                <a:sym typeface="Symbol" panose="05050102010706020507" pitchFamily="18" charset="2"/>
              </a:rPr>
            </a:br>
            <a:r>
              <a:rPr lang="en-US" altLang="fa-IR" sz="1600" smtClean="0">
                <a:sym typeface="Symbol" panose="05050102010706020507" pitchFamily="18" charset="2"/>
              </a:rPr>
              <a:t>  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smtClean="0"/>
              <a:t>course_id</a:t>
            </a:r>
            <a:r>
              <a:rPr lang="en-US" altLang="fa-IR" sz="1600" smtClean="0"/>
              <a:t> </a:t>
            </a:r>
            <a:r>
              <a:rPr lang="en-US" altLang="fa-IR" sz="2000" smtClean="0"/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</a:t>
            </a:r>
            <a:r>
              <a:rPr lang="en-US" altLang="fa-IR" sz="2000" smtClean="0">
                <a:sym typeface="Symbol" panose="05050102010706020507" pitchFamily="18" charset="2"/>
              </a:rPr>
              <a:t> 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semester=“Spring”  </a:t>
            </a:r>
            <a:r>
              <a:rPr lang="el-GR" altLang="fa-IR" sz="2400" i="1" baseline="-25000" smtClean="0">
                <a:sym typeface="Symbol" panose="05050102010706020507" pitchFamily="18" charset="2"/>
              </a:rPr>
              <a:t>Λ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 year=2010 </a:t>
            </a:r>
            <a:r>
              <a:rPr lang="en-US" altLang="fa-IR" sz="2000" smtClean="0">
                <a:sym typeface="Symbol" panose="05050102010706020507" pitchFamily="18" charset="2"/>
              </a:rPr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section</a:t>
            </a:r>
            <a:r>
              <a:rPr lang="en-US" altLang="fa-IR" sz="2000" smtClean="0">
                <a:sym typeface="Symbol" panose="05050102010706020507" pitchFamily="18" charset="2"/>
              </a:rPr>
              <a:t>))</a:t>
            </a:r>
          </a:p>
          <a:p>
            <a:endParaRPr lang="en-US" altLang="fa-IR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Cartesian-Product Operation –  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fa-IR" sz="1800"/>
              <a:t>Relations </a:t>
            </a:r>
            <a:r>
              <a:rPr lang="en-US" altLang="fa-IR" sz="1800" i="1"/>
              <a:t>r, s</a:t>
            </a:r>
            <a:r>
              <a:rPr lang="en-US" altLang="fa-IR" sz="1800"/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fa-IR" sz="1800" i="1"/>
              <a:t>r</a:t>
            </a:r>
            <a:r>
              <a:rPr lang="en-US" altLang="fa-IR" sz="1800"/>
              <a:t> x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/>
              <a:t>: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Cartesian-Product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562133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fa-IR" sz="1800" smtClean="0"/>
              <a:t>Notation</a:t>
            </a:r>
            <a:r>
              <a:rPr lang="en-US" altLang="fa-IR" sz="1800" i="1" smtClean="0"/>
              <a:t> r </a:t>
            </a:r>
            <a:r>
              <a:rPr lang="en-US" altLang="fa-IR" sz="1800" smtClean="0"/>
              <a:t>x</a:t>
            </a:r>
            <a:r>
              <a:rPr lang="en-US" altLang="fa-IR" sz="1800" i="1" smtClean="0"/>
              <a:t> s</a:t>
            </a:r>
            <a:endParaRPr lang="en-US" altLang="fa-IR" sz="1800" smtClean="0"/>
          </a:p>
          <a:p>
            <a:pPr>
              <a:tabLst>
                <a:tab pos="3149600" algn="ctr"/>
              </a:tabLst>
            </a:pPr>
            <a:r>
              <a:rPr lang="en-US" altLang="fa-IR" sz="1800" smtClean="0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x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= {</a:t>
            </a:r>
            <a:r>
              <a:rPr lang="en-US" altLang="fa-IR" sz="1800" i="1" smtClean="0"/>
              <a:t>t q </a:t>
            </a:r>
            <a:r>
              <a:rPr lang="en-US" altLang="fa-IR" sz="1800" smtClean="0"/>
              <a:t>|</a:t>
            </a:r>
            <a:r>
              <a:rPr lang="en-US" altLang="fa-IR" sz="1800" i="1" smtClean="0"/>
              <a:t> t </a:t>
            </a:r>
            <a:r>
              <a:rPr lang="en-US" altLang="fa-IR" sz="1800" smtClean="0">
                <a:sym typeface="Symbol" panose="05050102010706020507" pitchFamily="18" charset="2"/>
              </a:rPr>
              <a:t></a:t>
            </a:r>
            <a:r>
              <a:rPr lang="en-US" altLang="fa-IR" sz="1800" i="1" smtClean="0">
                <a:sym typeface="Symbol" panose="05050102010706020507" pitchFamily="18" charset="2"/>
              </a:rPr>
              <a:t> r </a:t>
            </a:r>
            <a:r>
              <a:rPr lang="en-US" altLang="fa-IR" sz="1800" b="1" smtClean="0">
                <a:sym typeface="Symbol" panose="05050102010706020507" pitchFamily="18" charset="2"/>
              </a:rPr>
              <a:t>and </a:t>
            </a:r>
            <a:r>
              <a:rPr lang="en-US" altLang="fa-IR" sz="1800" i="1" smtClean="0">
                <a:sym typeface="Symbol" panose="05050102010706020507" pitchFamily="18" charset="2"/>
              </a:rPr>
              <a:t>q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}</a:t>
            </a:r>
            <a:br>
              <a:rPr lang="en-US" altLang="fa-IR" sz="1800" smtClean="0">
                <a:sym typeface="Symbol" panose="05050102010706020507" pitchFamily="18" charset="2"/>
              </a:rPr>
            </a:b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</a:t>
            </a:r>
            <a:r>
              <a:rPr lang="en-US" altLang="fa-IR" sz="1800" i="1" smtClean="0">
                <a:sym typeface="Symbol" panose="05050102010706020507" pitchFamily="18" charset="2"/>
              </a:rPr>
              <a:t> S</a:t>
            </a:r>
            <a:r>
              <a:rPr lang="en-US" altLang="fa-IR" sz="1800" smtClean="0">
                <a:sym typeface="Symbol" panose="05050102010706020507" pitchFamily="18" charset="2"/>
              </a:rPr>
              <a:t> = </a:t>
            </a:r>
            <a:r>
              <a:rPr lang="en-US" altLang="fa-IR" sz="1800" i="1" smtClean="0">
                <a:sym typeface="Symbol" panose="05050102010706020507" pitchFamily="18" charset="2"/>
              </a:rPr>
              <a:t></a:t>
            </a:r>
            <a:r>
              <a:rPr lang="en-US" altLang="fa-IR" sz="1800" smtClean="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If attributes of </a:t>
            </a:r>
            <a:r>
              <a:rPr lang="en-US" altLang="fa-IR" sz="1800" i="1" smtClean="0">
                <a:sym typeface="Symbol" panose="05050102010706020507" pitchFamily="18" charset="2"/>
              </a:rPr>
              <a:t>r(R)</a:t>
            </a:r>
            <a:r>
              <a:rPr lang="en-US" altLang="fa-IR" sz="1800" smtClean="0">
                <a:sym typeface="Symbol" panose="05050102010706020507" pitchFamily="18" charset="2"/>
              </a:rPr>
              <a:t> and </a:t>
            </a:r>
            <a:r>
              <a:rPr lang="en-US" altLang="fa-IR" sz="1800" i="1" smtClean="0">
                <a:sym typeface="Symbol" panose="05050102010706020507" pitchFamily="18" charset="2"/>
              </a:rPr>
              <a:t>s(S</a:t>
            </a:r>
            <a:r>
              <a:rPr lang="en-US" altLang="fa-IR" sz="1800" smtClean="0">
                <a:sym typeface="Symbol" panose="05050102010706020507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Composition of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Can build expressions using multiple operations</a:t>
            </a:r>
          </a:p>
          <a:p>
            <a:r>
              <a:rPr lang="en-US" altLang="fa-IR" sz="1800" smtClean="0"/>
              <a:t>Example:  </a:t>
            </a:r>
            <a:r>
              <a:rPr lang="en-US" altLang="fa-IR" sz="1800" smtClean="0">
                <a:sym typeface="Symbol" panose="05050102010706020507" pitchFamily="18" charset="2"/>
              </a:rPr>
              <a:t></a:t>
            </a:r>
            <a:r>
              <a:rPr lang="en-US" altLang="fa-IR" sz="1800" baseline="-25000" smtClean="0">
                <a:sym typeface="Symbol" panose="05050102010706020507" pitchFamily="18" charset="2"/>
              </a:rPr>
              <a:t>A=C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r x s</a:t>
            </a:r>
            <a:r>
              <a:rPr lang="en-US" altLang="fa-IR" sz="1800" smtClean="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fa-IR" sz="1800" smtClean="0">
              <a:sym typeface="Symbol" panose="05050102010706020507" pitchFamily="18" charset="2"/>
            </a:endParaRPr>
          </a:p>
          <a:p>
            <a:r>
              <a:rPr lang="en-US" altLang="fa-IR" sz="1800" i="1" smtClean="0">
                <a:sym typeface="Symbol" panose="05050102010706020507" pitchFamily="18" charset="2"/>
              </a:rPr>
              <a:t>r x s</a:t>
            </a: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i="1" smtClean="0">
              <a:sym typeface="Symbol" panose="05050102010706020507" pitchFamily="18" charset="2"/>
            </a:endParaRPr>
          </a:p>
          <a:p>
            <a:endParaRPr lang="en-US" altLang="fa-IR" sz="1800" smtClean="0">
              <a:sym typeface="Symbol" panose="05050102010706020507" pitchFamily="18" charset="2"/>
            </a:endParaRPr>
          </a:p>
          <a:p>
            <a:r>
              <a:rPr lang="en-US" altLang="fa-IR" sz="1800" smtClean="0">
                <a:sym typeface="Symbol" panose="05050102010706020507" pitchFamily="18" charset="2"/>
              </a:rPr>
              <a:t></a:t>
            </a:r>
            <a:r>
              <a:rPr lang="en-US" altLang="fa-IR" sz="1800" baseline="-25000" smtClean="0">
                <a:sym typeface="Symbol" panose="05050102010706020507" pitchFamily="18" charset="2"/>
              </a:rPr>
              <a:t>A=C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r x s</a:t>
            </a:r>
            <a:r>
              <a:rPr lang="en-US" altLang="fa-IR" sz="1800" smtClean="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1800"/>
          </a:p>
        </p:txBody>
      </p:sp>
      <p:pic>
        <p:nvPicPr>
          <p:cNvPr id="3175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Rename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Allows us to name, and therefore to refer to, the results of relational-algebra expressions.</a:t>
            </a:r>
          </a:p>
          <a:p>
            <a:r>
              <a:rPr lang="en-US" altLang="fa-IR" sz="1800" smtClean="0"/>
              <a:t>Allows us to refer to a relation by more than one name.</a:t>
            </a:r>
          </a:p>
          <a:p>
            <a:r>
              <a:rPr lang="en-US" altLang="fa-IR" sz="180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				</a:t>
            </a:r>
            <a:r>
              <a:rPr lang="en-US" altLang="fa-IR" sz="2000" i="1" smtClean="0">
                <a:sym typeface="Symbol" panose="05050102010706020507" pitchFamily="18" charset="2"/>
              </a:rPr>
              <a:t></a:t>
            </a:r>
            <a:r>
              <a:rPr lang="en-US" altLang="fa-IR" sz="1800" i="1" smtClean="0"/>
              <a:t> </a:t>
            </a:r>
            <a:r>
              <a:rPr lang="en-US" altLang="fa-IR" sz="2400" i="1" baseline="-25000" smtClean="0"/>
              <a:t>x</a:t>
            </a:r>
            <a:r>
              <a:rPr lang="en-US" altLang="fa-IR" sz="1800" smtClean="0"/>
              <a:t> (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)</a:t>
            </a:r>
            <a:br>
              <a:rPr lang="en-US" altLang="fa-IR" sz="1800" smtClean="0"/>
            </a:br>
            <a:endParaRPr lang="en-US" altLang="fa-IR" sz="1800" smtClean="0"/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	returns the expression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 under the name </a:t>
            </a:r>
            <a:r>
              <a:rPr lang="en-US" altLang="fa-IR" sz="1800" i="1" smtClean="0"/>
              <a:t>X</a:t>
            </a:r>
            <a:endParaRPr lang="en-US" altLang="fa-IR" sz="1800" smtClean="0"/>
          </a:p>
          <a:p>
            <a:r>
              <a:rPr lang="en-US" altLang="fa-IR" sz="1800" smtClean="0"/>
              <a:t>If a relational-algebra expression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 has arity </a:t>
            </a:r>
            <a:r>
              <a:rPr lang="en-US" altLang="fa-IR" sz="1800" i="1" smtClean="0"/>
              <a:t>n</a:t>
            </a:r>
            <a:r>
              <a:rPr lang="en-US" altLang="fa-IR" sz="1800" smtClean="0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	returns the result of expression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 under the name </a:t>
            </a:r>
            <a:r>
              <a:rPr lang="en-US" altLang="fa-IR" sz="1800" i="1" smtClean="0"/>
              <a:t>X</a:t>
            </a:r>
            <a:r>
              <a:rPr lang="en-US" altLang="fa-IR" sz="1800" smtClean="0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	attributes renamed to </a:t>
            </a:r>
            <a:r>
              <a:rPr lang="en-US" altLang="fa-IR" sz="2000" i="1" smtClean="0"/>
              <a:t>A</a:t>
            </a:r>
            <a:r>
              <a:rPr lang="en-US" altLang="fa-IR" sz="2400" i="1" baseline="-25000" smtClean="0"/>
              <a:t>1</a:t>
            </a:r>
            <a:r>
              <a:rPr lang="en-US" altLang="fa-IR" sz="1800" i="1" baseline="-25000" smtClean="0"/>
              <a:t> </a:t>
            </a:r>
            <a:r>
              <a:rPr lang="en-US" altLang="fa-IR" sz="2000" i="1" smtClean="0"/>
              <a:t>, A</a:t>
            </a:r>
            <a:r>
              <a:rPr lang="en-US" altLang="fa-IR" sz="2400" i="1" baseline="-25000" smtClean="0"/>
              <a:t>2</a:t>
            </a:r>
            <a:r>
              <a:rPr lang="en-US" altLang="fa-IR" sz="2000" i="1" baseline="-25000" smtClean="0"/>
              <a:t> </a:t>
            </a:r>
            <a:r>
              <a:rPr lang="en-US" altLang="fa-IR" sz="2000" i="1" smtClean="0"/>
              <a:t>, …., A</a:t>
            </a:r>
            <a:r>
              <a:rPr lang="en-US" altLang="fa-IR" sz="2400" i="1" baseline="-25000" smtClean="0"/>
              <a:t>n</a:t>
            </a:r>
            <a:r>
              <a:rPr lang="en-US" altLang="fa-IR" sz="1800" i="1" baseline="-25000" smtClean="0"/>
              <a:t> </a:t>
            </a:r>
            <a:r>
              <a:rPr lang="en-US" altLang="fa-IR" sz="1800" smtClean="0"/>
              <a:t>.</a:t>
            </a:r>
          </a:p>
          <a:p>
            <a:endParaRPr lang="en-US" altLang="fa-IR" sz="1800" smtClean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671763" y="394493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44938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  <a:endParaRPr lang="en-I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fa-IR" sz="2000" dirty="0" smtClean="0"/>
              <a:t>Find the largest salary in the university</a:t>
            </a:r>
          </a:p>
          <a:p>
            <a:pPr lvl="1"/>
            <a:r>
              <a:rPr lang="en-US" altLang="fa-IR" sz="2000" dirty="0" smtClean="0"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fa-IR" dirty="0" smtClean="0">
                <a:sym typeface="Symbol" panose="05050102010706020507" pitchFamily="18" charset="2"/>
              </a:rPr>
              <a:t>using a copy of </a:t>
            </a:r>
            <a:r>
              <a:rPr lang="en-US" altLang="fa-IR" i="1" dirty="0" smtClean="0">
                <a:sym typeface="Symbol" panose="05050102010706020507" pitchFamily="18" charset="2"/>
              </a:rPr>
              <a:t>instructor </a:t>
            </a:r>
            <a:r>
              <a:rPr lang="en-US" altLang="fa-IR" dirty="0" smtClean="0">
                <a:sym typeface="Symbol" panose="05050102010706020507" pitchFamily="18" charset="2"/>
              </a:rPr>
              <a:t>under a new name </a:t>
            </a:r>
            <a:r>
              <a:rPr lang="en-US" altLang="fa-IR" i="1" dirty="0" smtClean="0"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fa-IR" sz="1800" dirty="0" smtClean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 err="1" smtClean="0"/>
              <a:t>instructor.salary</a:t>
            </a:r>
            <a:r>
              <a:rPr lang="en-US" altLang="fa-IR" sz="1600" dirty="0" smtClean="0"/>
              <a:t> </a:t>
            </a:r>
            <a:r>
              <a:rPr lang="en-US" altLang="fa-IR" sz="2000" dirty="0" smtClean="0"/>
              <a:t>(</a:t>
            </a:r>
            <a:r>
              <a:rPr lang="en-US" altLang="fa-IR" sz="2000" i="1" dirty="0" smtClean="0">
                <a:sym typeface="Symbol" panose="05050102010706020507" pitchFamily="18" charset="2"/>
              </a:rPr>
              <a:t></a:t>
            </a:r>
            <a:r>
              <a:rPr lang="en-US" altLang="fa-IR" sz="2000" dirty="0" smtClean="0">
                <a:sym typeface="Symbol" panose="05050102010706020507" pitchFamily="18" charset="2"/>
              </a:rPr>
              <a:t> </a:t>
            </a:r>
            <a:r>
              <a:rPr lang="en-US" altLang="fa-IR" i="1" baseline="-25000" dirty="0" err="1" smtClean="0">
                <a:sym typeface="Symbol" panose="05050102010706020507" pitchFamily="18" charset="2"/>
              </a:rPr>
              <a:t>instructor.salary</a:t>
            </a:r>
            <a:r>
              <a:rPr lang="en-US" altLang="fa-IR" i="1" baseline="-25000" dirty="0" smtClean="0">
                <a:sym typeface="Symbol" panose="05050102010706020507" pitchFamily="18" charset="2"/>
              </a:rPr>
              <a:t> &lt; </a:t>
            </a:r>
            <a:r>
              <a:rPr lang="en-US" altLang="fa-IR" i="1" baseline="-25000" dirty="0" err="1" smtClean="0">
                <a:sym typeface="Symbol" panose="05050102010706020507" pitchFamily="18" charset="2"/>
              </a:rPr>
              <a:t>d.salary</a:t>
            </a:r>
            <a:r>
              <a:rPr lang="en-US" altLang="fa-IR" i="1" baseline="-25000" dirty="0" smtClean="0">
                <a:sym typeface="Symbol" panose="05050102010706020507" pitchFamily="18" charset="2"/>
              </a:rPr>
              <a:t>  </a:t>
            </a:r>
            <a:br>
              <a:rPr lang="en-US" altLang="fa-IR" i="1" baseline="-25000" dirty="0" smtClean="0">
                <a:sym typeface="Symbol" panose="05050102010706020507" pitchFamily="18" charset="2"/>
              </a:rPr>
            </a:br>
            <a:r>
              <a:rPr lang="en-US" altLang="fa-IR" i="1" baseline="-25000" dirty="0" smtClean="0">
                <a:sym typeface="Symbol" panose="05050102010706020507" pitchFamily="18" charset="2"/>
              </a:rPr>
              <a:t>                                      </a:t>
            </a:r>
            <a:r>
              <a:rPr lang="en-US" altLang="fa-IR" sz="2000" dirty="0" smtClean="0">
                <a:sym typeface="Symbol" panose="05050102010706020507" pitchFamily="18" charset="2"/>
              </a:rPr>
              <a:t>(</a:t>
            </a:r>
            <a:r>
              <a:rPr lang="en-US" altLang="fa-IR" sz="2000" i="1" dirty="0" smtClean="0">
                <a:sym typeface="Symbol" panose="05050102010706020507" pitchFamily="18" charset="2"/>
              </a:rPr>
              <a:t>instructor x </a:t>
            </a:r>
            <a:r>
              <a:rPr lang="en-US" altLang="fa-IR" i="1" dirty="0" smtClean="0">
                <a:sym typeface="Symbol" panose="05050102010706020507" pitchFamily="18" charset="2"/>
              </a:rPr>
              <a:t></a:t>
            </a:r>
            <a:r>
              <a:rPr lang="en-US" altLang="fa-IR" sz="2800" i="1" baseline="-25000" dirty="0" smtClean="0"/>
              <a:t>d</a:t>
            </a:r>
            <a:r>
              <a:rPr lang="en-US" altLang="fa-IR" sz="1600" dirty="0" smtClean="0"/>
              <a:t> </a:t>
            </a:r>
            <a:r>
              <a:rPr lang="en-US" altLang="fa-IR" sz="2000" i="1" dirty="0" smtClean="0">
                <a:sym typeface="Symbol" panose="05050102010706020507" pitchFamily="18" charset="2"/>
              </a:rPr>
              <a:t>(instructor</a:t>
            </a:r>
            <a:r>
              <a:rPr lang="en-US" altLang="fa-IR" sz="2000" dirty="0" smtClean="0"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fa-IR" sz="2000" dirty="0" smtClean="0"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fa-IR" sz="1800" dirty="0" smtClean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 smtClean="0"/>
              <a:t>salary </a:t>
            </a:r>
            <a:r>
              <a:rPr lang="en-US" altLang="fa-IR" sz="2000" dirty="0" smtClean="0">
                <a:sym typeface="Symbol" panose="05050102010706020507" pitchFamily="18" charset="2"/>
              </a:rPr>
              <a:t>(</a:t>
            </a:r>
            <a:r>
              <a:rPr lang="en-US" altLang="fa-IR" sz="2000" i="1" dirty="0" smtClean="0">
                <a:sym typeface="Symbol" panose="05050102010706020507" pitchFamily="18" charset="2"/>
              </a:rPr>
              <a:t>instructor</a:t>
            </a:r>
            <a:r>
              <a:rPr lang="en-US" altLang="fa-IR" sz="2000" dirty="0" smtClean="0">
                <a:sym typeface="Symbol" panose="05050102010706020507" pitchFamily="18" charset="2"/>
              </a:rPr>
              <a:t>) </a:t>
            </a:r>
            <a:r>
              <a:rPr lang="en-US" altLang="fa-IR" sz="2000" i="1" dirty="0" smtClean="0">
                <a:sym typeface="Symbol" panose="05050102010706020507" pitchFamily="18" charset="2"/>
              </a:rPr>
              <a:t>– </a:t>
            </a:r>
            <a:br>
              <a:rPr lang="en-US" altLang="fa-IR" sz="2000" i="1" dirty="0" smtClean="0">
                <a:sym typeface="Symbol" panose="05050102010706020507" pitchFamily="18" charset="2"/>
              </a:rPr>
            </a:br>
            <a:r>
              <a:rPr lang="en-US" altLang="fa-IR" sz="2000" i="1" dirty="0" smtClean="0">
                <a:sym typeface="Symbol" panose="05050102010706020507" pitchFamily="18" charset="2"/>
              </a:rPr>
              <a:t>   </a:t>
            </a:r>
            <a:r>
              <a:rPr lang="en-US" altLang="fa-IR" sz="1800" dirty="0" smtClean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 err="1" smtClean="0"/>
              <a:t>instructor.salary</a:t>
            </a:r>
            <a:r>
              <a:rPr lang="en-US" altLang="fa-IR" sz="1600" dirty="0" smtClean="0"/>
              <a:t> </a:t>
            </a:r>
            <a:r>
              <a:rPr lang="en-US" altLang="fa-IR" sz="2000" dirty="0" smtClean="0"/>
              <a:t>(</a:t>
            </a:r>
            <a:r>
              <a:rPr lang="en-US" altLang="fa-IR" sz="2000" i="1" dirty="0" smtClean="0">
                <a:sym typeface="Symbol" panose="05050102010706020507" pitchFamily="18" charset="2"/>
              </a:rPr>
              <a:t></a:t>
            </a:r>
            <a:r>
              <a:rPr lang="en-US" altLang="fa-IR" sz="2000" dirty="0" smtClean="0">
                <a:sym typeface="Symbol" panose="05050102010706020507" pitchFamily="18" charset="2"/>
              </a:rPr>
              <a:t> </a:t>
            </a:r>
            <a:r>
              <a:rPr lang="en-US" altLang="fa-IR" i="1" baseline="-25000" dirty="0" err="1" smtClean="0">
                <a:sym typeface="Symbol" panose="05050102010706020507" pitchFamily="18" charset="2"/>
              </a:rPr>
              <a:t>instructor.salary</a:t>
            </a:r>
            <a:r>
              <a:rPr lang="en-US" altLang="fa-IR" i="1" baseline="-25000" dirty="0" smtClean="0">
                <a:sym typeface="Symbol" panose="05050102010706020507" pitchFamily="18" charset="2"/>
              </a:rPr>
              <a:t> &lt; </a:t>
            </a:r>
            <a:r>
              <a:rPr lang="en-US" altLang="fa-IR" i="1" baseline="-25000" dirty="0" err="1" smtClean="0">
                <a:sym typeface="Symbol" panose="05050102010706020507" pitchFamily="18" charset="2"/>
              </a:rPr>
              <a:t>d.salary</a:t>
            </a:r>
            <a:r>
              <a:rPr lang="en-US" altLang="fa-IR" i="1" baseline="-25000" dirty="0" smtClean="0">
                <a:sym typeface="Symbol" panose="05050102010706020507" pitchFamily="18" charset="2"/>
              </a:rPr>
              <a:t>  </a:t>
            </a:r>
            <a:br>
              <a:rPr lang="en-US" altLang="fa-IR" i="1" baseline="-25000" dirty="0" smtClean="0">
                <a:sym typeface="Symbol" panose="05050102010706020507" pitchFamily="18" charset="2"/>
              </a:rPr>
            </a:br>
            <a:r>
              <a:rPr lang="en-US" altLang="fa-IR" i="1" baseline="-25000" dirty="0" smtClean="0">
                <a:sym typeface="Symbol" panose="05050102010706020507" pitchFamily="18" charset="2"/>
              </a:rPr>
              <a:t>                                       </a:t>
            </a:r>
            <a:r>
              <a:rPr lang="en-US" altLang="fa-IR" sz="2000" dirty="0" smtClean="0">
                <a:sym typeface="Symbol" panose="05050102010706020507" pitchFamily="18" charset="2"/>
              </a:rPr>
              <a:t>(</a:t>
            </a:r>
            <a:r>
              <a:rPr lang="en-US" altLang="fa-IR" sz="2000" i="1" dirty="0" smtClean="0">
                <a:sym typeface="Symbol" panose="05050102010706020507" pitchFamily="18" charset="2"/>
              </a:rPr>
              <a:t>instructor x </a:t>
            </a:r>
            <a:r>
              <a:rPr lang="en-US" altLang="fa-IR" i="1" dirty="0" smtClean="0">
                <a:sym typeface="Symbol" panose="05050102010706020507" pitchFamily="18" charset="2"/>
              </a:rPr>
              <a:t></a:t>
            </a:r>
            <a:r>
              <a:rPr lang="en-US" altLang="fa-IR" sz="2800" i="1" baseline="-25000" dirty="0" smtClean="0"/>
              <a:t>d</a:t>
            </a:r>
            <a:r>
              <a:rPr lang="en-US" altLang="fa-IR" sz="1600" dirty="0" smtClean="0"/>
              <a:t> </a:t>
            </a:r>
            <a:r>
              <a:rPr lang="en-US" altLang="fa-IR" sz="2000" i="1" dirty="0" smtClean="0">
                <a:sym typeface="Symbol" panose="05050102010706020507" pitchFamily="18" charset="2"/>
              </a:rPr>
              <a:t>(instructor</a:t>
            </a:r>
            <a:r>
              <a:rPr lang="en-US" altLang="fa-IR" sz="2000" dirty="0" smtClean="0">
                <a:sym typeface="Symbol" panose="05050102010706020507" pitchFamily="18" charset="2"/>
              </a:rPr>
              <a:t>))) </a:t>
            </a:r>
            <a:endParaRPr lang="en-IN" altLang="fa-IR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53400" cy="698500"/>
          </a:xfrm>
        </p:spPr>
        <p:txBody>
          <a:bodyPr/>
          <a:lstStyle/>
          <a:p>
            <a:r>
              <a:rPr lang="en-US" altLang="fa-IR" sz="1800" dirty="0" smtClean="0"/>
              <a:t>Find the </a:t>
            </a:r>
            <a:r>
              <a:rPr lang="en-US" altLang="fa-IR" sz="1800" dirty="0" smtClean="0">
                <a:solidFill>
                  <a:schemeClr val="bg1">
                    <a:lumMod val="50000"/>
                  </a:schemeClr>
                </a:solidFill>
              </a:rPr>
              <a:t>names of all instructors</a:t>
            </a:r>
            <a:r>
              <a:rPr lang="en-US" altLang="fa-IR" sz="1800" dirty="0" smtClean="0"/>
              <a:t> in the </a:t>
            </a:r>
            <a:r>
              <a:rPr lang="en-US" altLang="fa-IR" sz="1800" dirty="0" smtClean="0">
                <a:solidFill>
                  <a:schemeClr val="bg1">
                    <a:lumMod val="50000"/>
                  </a:schemeClr>
                </a:solidFill>
              </a:rPr>
              <a:t>Physics department</a:t>
            </a:r>
            <a:r>
              <a:rPr lang="en-US" altLang="fa-IR" sz="1800" dirty="0" smtClean="0"/>
              <a:t>, along with the </a:t>
            </a:r>
            <a:r>
              <a:rPr lang="en-US" altLang="fa-IR" sz="1800" i="1" dirty="0" err="1"/>
              <a:t>course_id</a:t>
            </a:r>
            <a:r>
              <a:rPr lang="en-US" altLang="fa-IR" sz="1800" i="1" dirty="0"/>
              <a:t> </a:t>
            </a:r>
            <a:r>
              <a:rPr lang="en-US" altLang="fa-IR" sz="1800" dirty="0" smtClean="0"/>
              <a:t>of all courses they have taught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fa-IR" dirty="0"/>
              <a:t>Query 1</a:t>
            </a:r>
            <a:br>
              <a:rPr kumimoji="1" lang="en-US" altLang="fa-IR" dirty="0"/>
            </a:br>
            <a:r>
              <a:rPr kumimoji="1" lang="en-US" altLang="fa-IR" dirty="0"/>
              <a:t>  </a:t>
            </a:r>
            <a:r>
              <a:rPr kumimoji="1" lang="en-US" altLang="fa-IR" sz="2400" dirty="0">
                <a:sym typeface="Symbol" panose="05050102010706020507" pitchFamily="18" charset="2"/>
              </a:rPr>
              <a:t></a:t>
            </a:r>
            <a:r>
              <a:rPr kumimoji="1" lang="en-US" altLang="fa-IR" sz="2400" i="1" baseline="-25000" dirty="0" err="1">
                <a:sym typeface="Symbol" panose="05050102010706020507" pitchFamily="18" charset="2"/>
              </a:rPr>
              <a:t>instructor.ID,course_id</a:t>
            </a:r>
            <a:r>
              <a:rPr kumimoji="1" lang="en-US" altLang="fa-IR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fa-IR" sz="2400" dirty="0">
                <a:sym typeface="Symbol" panose="05050102010706020507" pitchFamily="18" charset="2"/>
              </a:rPr>
              <a:t>(</a:t>
            </a:r>
            <a:r>
              <a:rPr kumimoji="1" lang="en-US" altLang="fa-IR" sz="2400" i="1" baseline="-25000" dirty="0" err="1">
                <a:sym typeface="Symbol" panose="05050102010706020507" pitchFamily="18" charset="2"/>
              </a:rPr>
              <a:t>dept_name</a:t>
            </a:r>
            <a:r>
              <a:rPr kumimoji="1" lang="en-US" altLang="fa-IR" sz="2400" i="1" baseline="-25000" dirty="0">
                <a:sym typeface="Symbol" panose="05050102010706020507" pitchFamily="18" charset="2"/>
              </a:rPr>
              <a:t>=“</a:t>
            </a:r>
            <a:r>
              <a:rPr kumimoji="1" lang="en-US" altLang="fa-IR" sz="2400" baseline="-25000" dirty="0">
                <a:sym typeface="Symbol" panose="05050102010706020507" pitchFamily="18" charset="2"/>
              </a:rPr>
              <a:t>Physics”</a:t>
            </a:r>
            <a:r>
              <a:rPr kumimoji="1" lang="en-US" altLang="fa-IR" sz="2800" baseline="-25000" dirty="0">
                <a:sym typeface="Symbol" panose="05050102010706020507" pitchFamily="18" charset="2"/>
              </a:rPr>
              <a:t> </a:t>
            </a:r>
            <a:r>
              <a:rPr kumimoji="1" lang="en-US" altLang="fa-IR" sz="2400" dirty="0">
                <a:sym typeface="Symbol" panose="05050102010706020507" pitchFamily="18" charset="2"/>
              </a:rPr>
              <a:t>(</a:t>
            </a:r>
            <a:br>
              <a:rPr kumimoji="1" lang="en-US" altLang="fa-IR" sz="2400" dirty="0">
                <a:sym typeface="Symbol" panose="05050102010706020507" pitchFamily="18" charset="2"/>
              </a:rPr>
            </a:br>
            <a:r>
              <a:rPr kumimoji="1" lang="en-US" altLang="fa-IR" sz="2400" dirty="0">
                <a:sym typeface="Symbol" panose="05050102010706020507" pitchFamily="18" charset="2"/>
              </a:rPr>
              <a:t>                    </a:t>
            </a:r>
            <a:r>
              <a:rPr kumimoji="1" lang="en-US" altLang="fa-IR" sz="2400" i="1" baseline="-25000" dirty="0">
                <a:sym typeface="Symbol" panose="05050102010706020507" pitchFamily="18" charset="2"/>
              </a:rPr>
              <a:t>instructor.ID=teaches.ID</a:t>
            </a:r>
            <a:r>
              <a:rPr kumimoji="1" lang="en-US" altLang="fa-IR" sz="2400" dirty="0">
                <a:sym typeface="Symbol" panose="05050102010706020507" pitchFamily="18" charset="2"/>
              </a:rPr>
              <a:t> </a:t>
            </a:r>
            <a:r>
              <a:rPr kumimoji="1" lang="en-US" altLang="fa-IR" sz="2000" dirty="0">
                <a:sym typeface="Symbol" panose="05050102010706020507" pitchFamily="18" charset="2"/>
              </a:rPr>
              <a:t>(</a:t>
            </a:r>
            <a:r>
              <a:rPr kumimoji="1" lang="en-US" altLang="fa-IR" sz="2000" i="1" dirty="0">
                <a:sym typeface="Symbol" panose="05050102010706020507" pitchFamily="18" charset="2"/>
              </a:rPr>
              <a:t>instructor</a:t>
            </a:r>
            <a:r>
              <a:rPr kumimoji="1" lang="en-US" altLang="fa-IR" sz="2000" dirty="0">
                <a:sym typeface="Symbol" panose="05050102010706020507" pitchFamily="18" charset="2"/>
              </a:rPr>
              <a:t> x </a:t>
            </a:r>
            <a:r>
              <a:rPr kumimoji="1" lang="en-US" altLang="fa-IR" sz="2000" i="1" dirty="0">
                <a:sym typeface="Symbol" panose="05050102010706020507" pitchFamily="18" charset="2"/>
              </a:rPr>
              <a:t>teaches</a:t>
            </a:r>
            <a:r>
              <a:rPr kumimoji="1" lang="en-US" altLang="fa-IR" sz="2000" dirty="0">
                <a:sym typeface="Symbol" panose="05050102010706020507" pitchFamily="18" charset="2"/>
              </a:rPr>
              <a:t>)))</a:t>
            </a:r>
          </a:p>
          <a:p>
            <a:endParaRPr lang="en-US" altLang="fa-IR" sz="2000" dirty="0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857250" y="3427413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fa-IR"/>
              <a:t>Query 2</a:t>
            </a:r>
            <a:br>
              <a:rPr kumimoji="1" lang="en-US" altLang="fa-IR"/>
            </a:br>
            <a:r>
              <a:rPr kumimoji="1" lang="en-US" altLang="fa-IR"/>
              <a:t>  </a:t>
            </a:r>
            <a:r>
              <a:rPr kumimoji="1" lang="en-US" altLang="fa-IR" sz="2400">
                <a:sym typeface="Symbol" panose="05050102010706020507" pitchFamily="18" charset="2"/>
              </a:rPr>
              <a:t>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instructor.ID,course_id</a:t>
            </a:r>
            <a:r>
              <a:rPr kumimoji="1" lang="en-US" altLang="fa-IR" sz="2800" baseline="-25000">
                <a:sym typeface="Symbol" panose="05050102010706020507" pitchFamily="18" charset="2"/>
              </a:rPr>
              <a:t> </a:t>
            </a:r>
            <a:r>
              <a:rPr kumimoji="1" lang="en-US" altLang="fa-IR" sz="2400">
                <a:sym typeface="Symbol" panose="05050102010706020507" pitchFamily="18" charset="2"/>
              </a:rPr>
              <a:t>(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instructor.ID=teaches.ID</a:t>
            </a:r>
            <a:r>
              <a:rPr kumimoji="1" lang="en-US" altLang="fa-IR" sz="2800" baseline="-25000">
                <a:sym typeface="Symbol" panose="05050102010706020507" pitchFamily="18" charset="2"/>
              </a:rPr>
              <a:t> </a:t>
            </a:r>
            <a:r>
              <a:rPr kumimoji="1" lang="en-US" altLang="fa-IR" sz="2400">
                <a:sym typeface="Symbol" panose="05050102010706020507" pitchFamily="18" charset="2"/>
              </a:rPr>
              <a:t>(</a:t>
            </a:r>
            <a:br>
              <a:rPr kumimoji="1" lang="en-US" altLang="fa-IR" sz="2400">
                <a:sym typeface="Symbol" panose="05050102010706020507" pitchFamily="18" charset="2"/>
              </a:rPr>
            </a:br>
            <a:r>
              <a:rPr kumimoji="1" lang="en-US" altLang="fa-IR" sz="2400">
                <a:sym typeface="Symbol" panose="05050102010706020507" pitchFamily="18" charset="2"/>
              </a:rPr>
              <a:t>                    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dept_name=“</a:t>
            </a:r>
            <a:r>
              <a:rPr kumimoji="1" lang="en-US" altLang="fa-IR" sz="2400" baseline="-25000">
                <a:sym typeface="Symbol" panose="05050102010706020507" pitchFamily="18" charset="2"/>
              </a:rPr>
              <a:t>Physics”</a:t>
            </a:r>
            <a:r>
              <a:rPr kumimoji="1" lang="en-US" altLang="fa-IR" sz="2400">
                <a:sym typeface="Symbol" panose="05050102010706020507" pitchFamily="18" charset="2"/>
              </a:rPr>
              <a:t> </a:t>
            </a:r>
            <a:r>
              <a:rPr kumimoji="1" lang="en-US" altLang="fa-IR" sz="2000">
                <a:sym typeface="Symbol" panose="05050102010706020507" pitchFamily="18" charset="2"/>
              </a:rPr>
              <a:t>(</a:t>
            </a:r>
            <a:r>
              <a:rPr kumimoji="1" lang="en-US" altLang="fa-IR" sz="2000" i="1">
                <a:sym typeface="Symbol" panose="05050102010706020507" pitchFamily="18" charset="2"/>
              </a:rPr>
              <a:t>instructor)</a:t>
            </a:r>
            <a:r>
              <a:rPr kumimoji="1" lang="en-US" altLang="fa-IR" sz="2000">
                <a:sym typeface="Symbol" panose="05050102010706020507" pitchFamily="18" charset="2"/>
              </a:rPr>
              <a:t> x </a:t>
            </a:r>
            <a:r>
              <a:rPr kumimoji="1" lang="en-US" altLang="fa-IR" sz="2000" i="1">
                <a:sym typeface="Symbol" panose="05050102010706020507" pitchFamily="18" charset="2"/>
              </a:rPr>
              <a:t>teaches</a:t>
            </a:r>
            <a:r>
              <a:rPr kumimoji="1" lang="en-US" altLang="fa-IR" sz="2000">
                <a:sym typeface="Symbol" panose="05050102010706020507" pitchFamily="18" charset="2"/>
              </a:rPr>
              <a:t>))</a:t>
            </a:r>
          </a:p>
          <a:p>
            <a:endParaRPr lang="en-US" altLang="fa-I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Formal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fa-IR" sz="1800" smtClean="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fa-IR" sz="1800" smtClean="0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fa-IR" sz="1800" smtClean="0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altLang="fa-IR" sz="1800" smtClean="0"/>
              <a:t>Let </a:t>
            </a:r>
            <a:r>
              <a:rPr lang="en-US" altLang="fa-IR" sz="1800" i="1" smtClean="0"/>
              <a:t>E</a:t>
            </a:r>
            <a:r>
              <a:rPr lang="en-US" altLang="fa-IR" sz="1800" i="1" baseline="-25000" smtClean="0"/>
              <a:t>1</a:t>
            </a:r>
            <a:r>
              <a:rPr lang="en-US" altLang="fa-IR" sz="1800" smtClean="0"/>
              <a:t> and </a:t>
            </a:r>
            <a:r>
              <a:rPr lang="en-US" altLang="fa-IR" sz="1800" i="1" smtClean="0"/>
              <a:t>E</a:t>
            </a:r>
            <a:r>
              <a:rPr lang="en-US" altLang="fa-IR" sz="1800" i="1" baseline="-25000" smtClean="0"/>
              <a:t>2</a:t>
            </a:r>
            <a:r>
              <a:rPr lang="en-US" altLang="fa-IR" sz="1800" smtClean="0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fa-IR" sz="1800" i="1" smtClean="0"/>
              <a:t>E</a:t>
            </a:r>
            <a:r>
              <a:rPr lang="en-US" altLang="fa-IR" sz="2400" i="1" baseline="-25000" smtClean="0"/>
              <a:t>1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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2</a:t>
            </a:r>
            <a:endParaRPr lang="en-US" altLang="fa-IR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1800" smtClean="0"/>
              <a:t>–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2</a:t>
            </a:r>
            <a:endParaRPr lang="en-US" altLang="fa-IR" sz="2400" smtClean="0"/>
          </a:p>
          <a:p>
            <a:pPr lvl="1">
              <a:lnSpc>
                <a:spcPct val="110000"/>
              </a:lnSpc>
            </a:pPr>
            <a:r>
              <a:rPr lang="en-US" altLang="fa-IR" sz="1800" i="1" smtClean="0"/>
              <a:t>E</a:t>
            </a:r>
            <a:r>
              <a:rPr lang="en-US" altLang="fa-IR" sz="2400" i="1" baseline="-25000" smtClean="0"/>
              <a:t>1</a:t>
            </a:r>
            <a:r>
              <a:rPr lang="en-US" altLang="fa-IR" sz="1800" smtClean="0"/>
              <a:t> x </a:t>
            </a:r>
            <a:r>
              <a:rPr lang="en-US" altLang="fa-IR" sz="1800" i="1" smtClean="0"/>
              <a:t>E</a:t>
            </a:r>
            <a:r>
              <a:rPr lang="en-US" altLang="fa-IR" sz="2400" i="1" baseline="-25000" smtClean="0"/>
              <a:t>2</a:t>
            </a:r>
            <a:endParaRPr lang="en-US" altLang="fa-IR" sz="2400" smtClean="0"/>
          </a:p>
          <a:p>
            <a:pPr lvl="1">
              <a:lnSpc>
                <a:spcPct val="110000"/>
              </a:lnSpc>
            </a:pPr>
            <a:r>
              <a:rPr lang="en-US" altLang="fa-IR" sz="1800" i="1" smtClean="0">
                <a:sym typeface="Symbol" panose="05050102010706020507" pitchFamily="18" charset="2"/>
              </a:rPr>
              <a:t>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p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), 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800" smtClean="0">
                <a:sym typeface="Symbol" panose="05050102010706020507" pitchFamily="18" charset="2"/>
              </a:rPr>
              <a:t> is a predicate on attributes in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endParaRPr lang="en-US" altLang="fa-IR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),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endParaRPr lang="en-US" altLang="fa-IR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2000" i="1" smtClean="0">
                <a:sym typeface="Symbol" panose="05050102010706020507" pitchFamily="18" charset="2"/>
              </a:rPr>
              <a:t></a:t>
            </a:r>
            <a:r>
              <a:rPr lang="en-US" altLang="fa-IR" sz="1800" i="1" smtClean="0">
                <a:sym typeface="Symbol" panose="05050102010706020507" pitchFamily="18" charset="2"/>
              </a:rPr>
              <a:t> 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x</a:t>
            </a:r>
            <a:r>
              <a:rPr lang="en-US" altLang="fa-IR" sz="1800" i="1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), x is the new name for the result of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Additional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fa-IR" sz="1800" smtClean="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fa-IR" sz="1800" smtClean="0"/>
              <a:t>Set intersection</a:t>
            </a:r>
          </a:p>
          <a:p>
            <a:r>
              <a:rPr lang="en-US" altLang="fa-IR" sz="1800" smtClean="0"/>
              <a:t>Natural join</a:t>
            </a:r>
          </a:p>
          <a:p>
            <a:r>
              <a:rPr lang="en-US" altLang="fa-IR" sz="1800" smtClean="0"/>
              <a:t>Assignment</a:t>
            </a:r>
          </a:p>
          <a:p>
            <a:r>
              <a:rPr lang="en-US" altLang="fa-IR" sz="1800" smtClean="0"/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2863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Chapter 6:  Formal  Relational Query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Relational Algebra</a:t>
            </a:r>
          </a:p>
          <a:p>
            <a:r>
              <a:rPr lang="en-US" altLang="fa-IR" sz="1800" smtClean="0"/>
              <a:t>Tuple Relational Calculus</a:t>
            </a:r>
          </a:p>
          <a:p>
            <a:r>
              <a:rPr lang="en-US" altLang="fa-IR" sz="1800" smtClean="0"/>
              <a:t>Domain Relational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Set-Intersection Operation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Notation: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 </a:t>
            </a:r>
            <a:r>
              <a:rPr lang="en-US" altLang="fa-IR" sz="1800" i="1" smtClean="0"/>
              <a:t>s</a:t>
            </a:r>
            <a:endParaRPr lang="en-US" altLang="fa-IR" sz="1800" smtClean="0"/>
          </a:p>
          <a:p>
            <a:r>
              <a:rPr lang="en-US" altLang="fa-IR" sz="1800" smtClean="0"/>
              <a:t>Defined as:</a:t>
            </a:r>
          </a:p>
          <a:p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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= { </a:t>
            </a:r>
            <a:r>
              <a:rPr lang="en-US" altLang="fa-IR" sz="1800" i="1" smtClean="0"/>
              <a:t>t </a:t>
            </a:r>
            <a:r>
              <a:rPr lang="en-US" altLang="fa-IR" sz="1800" smtClean="0"/>
              <a:t>| 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b="1" smtClean="0"/>
              <a:t>and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}</a:t>
            </a:r>
          </a:p>
          <a:p>
            <a:r>
              <a:rPr lang="en-US" altLang="fa-IR" sz="1800" smtClean="0"/>
              <a:t>Assume: </a:t>
            </a:r>
          </a:p>
          <a:p>
            <a:pPr lvl="1"/>
            <a:r>
              <a:rPr lang="en-US" altLang="fa-IR" sz="1800" i="1" smtClean="0"/>
              <a:t>r</a:t>
            </a:r>
            <a:r>
              <a:rPr lang="en-US" altLang="fa-IR" sz="1800" smtClean="0"/>
              <a:t>,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have the </a:t>
            </a:r>
            <a:r>
              <a:rPr lang="en-US" altLang="fa-IR" sz="1800" i="1" smtClean="0"/>
              <a:t>same arity</a:t>
            </a:r>
            <a:r>
              <a:rPr lang="en-US" altLang="fa-IR" sz="1800" smtClean="0"/>
              <a:t> </a:t>
            </a:r>
          </a:p>
          <a:p>
            <a:pPr lvl="1"/>
            <a:r>
              <a:rPr lang="en-US" altLang="fa-IR" sz="1800" smtClean="0"/>
              <a:t>attributes of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and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are compatible</a:t>
            </a:r>
          </a:p>
          <a:p>
            <a:r>
              <a:rPr lang="en-US" altLang="fa-IR" sz="1800" smtClean="0"/>
              <a:t>Note: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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 =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– (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–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Set-Intersection Operation –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Relation </a:t>
            </a:r>
            <a:r>
              <a:rPr lang="en-US" altLang="fa-IR" sz="1800" i="1" smtClean="0"/>
              <a:t>r, s</a:t>
            </a:r>
            <a:r>
              <a:rPr lang="en-US" altLang="fa-IR" sz="1800" smtClean="0"/>
              <a:t>:</a:t>
            </a:r>
          </a:p>
          <a:p>
            <a:endParaRPr lang="en-US" altLang="fa-IR" sz="1800" smtClean="0"/>
          </a:p>
          <a:p>
            <a:endParaRPr lang="en-US" altLang="fa-IR" sz="1800" smtClean="0"/>
          </a:p>
          <a:p>
            <a:endParaRPr lang="en-US" altLang="fa-IR" sz="1800" smtClean="0"/>
          </a:p>
          <a:p>
            <a:endParaRPr lang="en-US" altLang="fa-IR" sz="1800" smtClean="0"/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  <a:p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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endParaRPr lang="en-US" altLang="fa-IR" sz="1800" i="1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   Notation:  r     s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Natural-Join Operation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altLang="fa-IR" sz="1800" dirty="0" smtClean="0"/>
              <a:t>Let </a:t>
            </a:r>
            <a:r>
              <a:rPr lang="en-US" altLang="fa-IR" sz="1800" i="1" dirty="0" smtClean="0"/>
              <a:t>r</a:t>
            </a:r>
            <a:r>
              <a:rPr lang="en-US" altLang="fa-IR" sz="1800" dirty="0" smtClean="0"/>
              <a:t> and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be relations on schemas </a:t>
            </a:r>
            <a:r>
              <a:rPr lang="en-US" altLang="fa-IR" sz="1800" i="1" dirty="0" smtClean="0"/>
              <a:t>R</a:t>
            </a:r>
            <a:r>
              <a:rPr lang="en-US" altLang="fa-IR" sz="1800" dirty="0" smtClean="0"/>
              <a:t> and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respectively. </a:t>
            </a:r>
            <a:br>
              <a:rPr lang="en-US" altLang="fa-IR" sz="1800" dirty="0" smtClean="0"/>
            </a:br>
            <a:r>
              <a:rPr lang="en-US" altLang="fa-IR" sz="1800" dirty="0" smtClean="0"/>
              <a:t>Then,  r     s  is a relation on schema </a:t>
            </a:r>
            <a:r>
              <a:rPr lang="en-US" altLang="fa-IR" sz="1800" i="1" dirty="0" smtClean="0"/>
              <a:t>R </a:t>
            </a:r>
            <a:r>
              <a:rPr lang="en-US" altLang="fa-IR" sz="1800" dirty="0" smtClean="0">
                <a:sym typeface="Symbol" panose="05050102010706020507" pitchFamily="18" charset="2"/>
              </a:rPr>
              <a:t></a:t>
            </a:r>
            <a:r>
              <a:rPr lang="en-US" altLang="fa-IR" sz="1800" dirty="0" smtClean="0"/>
              <a:t>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obtained as follows:</a:t>
            </a:r>
          </a:p>
          <a:p>
            <a:endParaRPr lang="en-US" altLang="fa-IR" sz="1800" dirty="0" smtClean="0"/>
          </a:p>
          <a:p>
            <a:endParaRPr lang="en-US" altLang="fa-IR" sz="1800" dirty="0" smtClean="0"/>
          </a:p>
          <a:p>
            <a:endParaRPr lang="en-US" altLang="fa-IR" sz="1800" dirty="0" smtClean="0"/>
          </a:p>
          <a:p>
            <a:r>
              <a:rPr lang="en-US" altLang="fa-IR" sz="1800" dirty="0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 i="1" dirty="0" smtClean="0"/>
              <a:t>R</a:t>
            </a:r>
            <a:r>
              <a:rPr lang="en-US" altLang="fa-IR" sz="1800" dirty="0" smtClean="0"/>
              <a:t> = (</a:t>
            </a:r>
            <a:r>
              <a:rPr lang="en-US" altLang="fa-IR" sz="1800" i="1" dirty="0" smtClean="0"/>
              <a:t>A, B, C, D</a:t>
            </a:r>
            <a:r>
              <a:rPr lang="en-US" altLang="fa-IR" sz="1800" dirty="0" smtClean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= (</a:t>
            </a:r>
            <a:r>
              <a:rPr lang="en-US" altLang="fa-IR" sz="1800" i="1" dirty="0" smtClean="0"/>
              <a:t>E, B, D</a:t>
            </a:r>
            <a:r>
              <a:rPr lang="en-US" altLang="fa-IR" sz="1800" dirty="0" smtClean="0"/>
              <a:t>)</a:t>
            </a:r>
          </a:p>
          <a:p>
            <a:pPr lvl="1"/>
            <a:r>
              <a:rPr lang="en-US" altLang="fa-IR" sz="1800" dirty="0" smtClean="0"/>
              <a:t>Result schema = (</a:t>
            </a:r>
            <a:r>
              <a:rPr lang="en-US" altLang="fa-IR" sz="1800" i="1" dirty="0" smtClean="0"/>
              <a:t>A, B, C, D, E</a:t>
            </a:r>
            <a:r>
              <a:rPr lang="en-US" altLang="fa-IR" sz="1800" dirty="0" smtClean="0"/>
              <a:t>)</a:t>
            </a:r>
          </a:p>
          <a:p>
            <a:pPr lvl="1"/>
            <a:r>
              <a:rPr lang="en-US" altLang="fa-IR" sz="1800" i="1" dirty="0" smtClean="0"/>
              <a:t>r</a:t>
            </a:r>
            <a:r>
              <a:rPr lang="en-US" altLang="fa-IR" sz="1800" dirty="0" smtClean="0"/>
              <a:t>    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is defined as:</a:t>
            </a:r>
            <a:br>
              <a:rPr lang="en-US" altLang="fa-IR" sz="1800" dirty="0" smtClean="0"/>
            </a:br>
            <a:r>
              <a:rPr lang="en-US" altLang="fa-IR" sz="1800" dirty="0" smtClean="0"/>
              <a:t>      </a:t>
            </a:r>
            <a:r>
              <a:rPr lang="en-US" altLang="fa-IR" sz="1800" dirty="0" smtClean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dirty="0" err="1" smtClean="0"/>
              <a:t>r.A</a:t>
            </a:r>
            <a:r>
              <a:rPr lang="en-US" altLang="fa-IR" sz="2400" i="1" baseline="-25000" dirty="0" smtClean="0"/>
              <a:t>, </a:t>
            </a:r>
            <a:r>
              <a:rPr lang="en-US" altLang="fa-IR" sz="2400" i="1" baseline="-25000" dirty="0" err="1" smtClean="0"/>
              <a:t>r.B</a:t>
            </a:r>
            <a:r>
              <a:rPr lang="en-US" altLang="fa-IR" sz="2400" i="1" baseline="-25000" dirty="0" smtClean="0"/>
              <a:t>, </a:t>
            </a:r>
            <a:r>
              <a:rPr lang="en-US" altLang="fa-IR" sz="2400" i="1" baseline="-25000" dirty="0" err="1" smtClean="0"/>
              <a:t>r.C</a:t>
            </a:r>
            <a:r>
              <a:rPr lang="en-US" altLang="fa-IR" sz="2400" i="1" baseline="-25000" dirty="0" smtClean="0"/>
              <a:t>, </a:t>
            </a:r>
            <a:r>
              <a:rPr lang="en-US" altLang="fa-IR" sz="2400" i="1" baseline="-25000" dirty="0" err="1" smtClean="0"/>
              <a:t>r.D</a:t>
            </a:r>
            <a:r>
              <a:rPr lang="en-US" altLang="fa-IR" sz="2400" i="1" baseline="-25000" dirty="0" smtClean="0"/>
              <a:t>, </a:t>
            </a:r>
            <a:r>
              <a:rPr lang="en-US" altLang="fa-IR" sz="2400" i="1" baseline="-25000" dirty="0" err="1" smtClean="0"/>
              <a:t>s.E</a:t>
            </a:r>
            <a:r>
              <a:rPr lang="en-US" altLang="fa-IR" sz="1800" dirty="0" smtClean="0"/>
              <a:t> (</a:t>
            </a:r>
            <a:r>
              <a:rPr lang="en-US" altLang="fa-IR" sz="2400" dirty="0" smtClean="0">
                <a:sym typeface="Symbol" panose="05050102010706020507" pitchFamily="18" charset="2"/>
              </a:rPr>
              <a:t></a:t>
            </a:r>
            <a:r>
              <a:rPr lang="en-US" altLang="fa-IR" sz="2400" i="1" baseline="-25000" dirty="0" err="1" smtClean="0"/>
              <a:t>r.B</a:t>
            </a:r>
            <a:r>
              <a:rPr lang="en-US" altLang="fa-IR" sz="2400" i="1" baseline="-25000" dirty="0" smtClean="0"/>
              <a:t> = </a:t>
            </a:r>
            <a:r>
              <a:rPr lang="en-US" altLang="fa-IR" sz="2400" i="1" baseline="-25000" dirty="0" err="1" smtClean="0"/>
              <a:t>s.B</a:t>
            </a:r>
            <a:r>
              <a:rPr lang="en-US" altLang="fa-IR" sz="2400" i="1" baseline="-25000" dirty="0" smtClean="0"/>
              <a:t> </a:t>
            </a:r>
            <a:r>
              <a:rPr lang="en-US" altLang="fa-IR" sz="1800" baseline="-25000" dirty="0" smtClean="0">
                <a:sym typeface="Symbol" panose="05050102010706020507" pitchFamily="18" charset="2"/>
              </a:rPr>
              <a:t></a:t>
            </a:r>
            <a:r>
              <a:rPr lang="en-US" altLang="fa-IR" sz="2400" i="1" baseline="-25000" dirty="0" smtClean="0"/>
              <a:t> </a:t>
            </a:r>
            <a:r>
              <a:rPr lang="en-US" altLang="fa-IR" sz="2400" i="1" baseline="-25000" dirty="0" err="1" smtClean="0"/>
              <a:t>r.D</a:t>
            </a:r>
            <a:r>
              <a:rPr lang="en-US" altLang="fa-IR" sz="2400" i="1" baseline="-25000" dirty="0" smtClean="0"/>
              <a:t> = </a:t>
            </a:r>
            <a:r>
              <a:rPr lang="en-US" altLang="fa-IR" sz="2400" i="1" baseline="-25000" dirty="0" err="1" smtClean="0"/>
              <a:t>s.D</a:t>
            </a:r>
            <a:r>
              <a:rPr lang="en-US" altLang="fa-IR" sz="1800" dirty="0" smtClean="0"/>
              <a:t> (</a:t>
            </a:r>
            <a:r>
              <a:rPr lang="en-US" altLang="fa-IR" sz="1800" i="1" dirty="0" smtClean="0"/>
              <a:t>r </a:t>
            </a:r>
            <a:r>
              <a:rPr lang="en-US" altLang="fa-IR" sz="1800" dirty="0" smtClean="0"/>
              <a:t> x 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))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 rot="16200000" flipV="1">
            <a:off x="1793081" y="4896204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2276534"/>
            <a:ext cx="8436239" cy="438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8" y="2852798"/>
            <a:ext cx="3178463" cy="260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Natural Join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fa-IR" sz="1800" smtClean="0"/>
              <a:t>Relations r, s: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fa-IR" sz="1800"/>
                <a:t>r     s</a:t>
              </a:r>
            </a:p>
          </p:txBody>
        </p:sp>
        <p:sp>
          <p:nvSpPr>
            <p:cNvPr id="50184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</p:grp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AutoShape 8"/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and Theta 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altLang="fa-IR" sz="1800" dirty="0" smtClean="0"/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fa-IR" sz="1800" dirty="0" smtClean="0">
                <a:sym typeface="Symbol" panose="05050102010706020507" pitchFamily="18" charset="2"/>
              </a:rPr>
              <a:t></a:t>
            </a:r>
            <a:r>
              <a:rPr lang="en-US" altLang="fa-IR" sz="1800" dirty="0" smtClean="0"/>
              <a:t> </a:t>
            </a:r>
            <a:r>
              <a:rPr lang="en-US" altLang="fa-IR" sz="2400" i="1" baseline="-25000" dirty="0" smtClean="0"/>
              <a:t>name, title</a:t>
            </a:r>
            <a:r>
              <a:rPr lang="en-US" altLang="fa-IR" sz="1800" dirty="0" smtClean="0"/>
              <a:t> (</a:t>
            </a:r>
            <a:r>
              <a:rPr lang="en-US" altLang="fa-IR" sz="2400" dirty="0" smtClean="0">
                <a:sym typeface="Symbol" panose="05050102010706020507" pitchFamily="18" charset="2"/>
              </a:rPr>
              <a:t></a:t>
            </a:r>
            <a:r>
              <a:rPr lang="en-US" altLang="fa-IR" sz="1800" dirty="0" smtClean="0"/>
              <a:t> </a:t>
            </a:r>
            <a:r>
              <a:rPr lang="en-US" altLang="fa-IR" sz="2400" i="1" baseline="-25000" dirty="0" err="1" smtClean="0"/>
              <a:t>dept_name</a:t>
            </a:r>
            <a:r>
              <a:rPr lang="en-US" altLang="fa-IR" sz="2400" baseline="-25000" dirty="0" smtClean="0"/>
              <a:t>=“Comp. Sci.”</a:t>
            </a:r>
            <a:r>
              <a:rPr lang="en-US" altLang="fa-IR" sz="1800" dirty="0" smtClean="0"/>
              <a:t> (</a:t>
            </a:r>
            <a:r>
              <a:rPr lang="en-US" altLang="fa-IR" sz="1800" i="1" dirty="0" smtClean="0"/>
              <a:t>instructor</a:t>
            </a:r>
            <a:r>
              <a:rPr lang="en-US" altLang="fa-IR" sz="1800" dirty="0" smtClean="0"/>
              <a:t>     </a:t>
            </a:r>
            <a:r>
              <a:rPr lang="en-US" altLang="fa-IR" sz="1800" i="1" dirty="0" smtClean="0"/>
              <a:t>teaches</a:t>
            </a:r>
            <a:r>
              <a:rPr lang="en-US" altLang="fa-IR" sz="1800" dirty="0" smtClean="0"/>
              <a:t>     </a:t>
            </a:r>
            <a:r>
              <a:rPr lang="en-US" altLang="fa-IR" sz="1800" i="1" dirty="0" smtClean="0"/>
              <a:t>course</a:t>
            </a:r>
            <a:r>
              <a:rPr lang="en-US" altLang="fa-IR" sz="1800" dirty="0" smtClean="0"/>
              <a:t>))</a:t>
            </a:r>
          </a:p>
          <a:p>
            <a:r>
              <a:rPr lang="en-US" altLang="fa-IR" sz="1800" dirty="0" smtClean="0"/>
              <a:t>Natural join is associative</a:t>
            </a:r>
          </a:p>
          <a:p>
            <a:pPr lvl="1"/>
            <a:r>
              <a:rPr lang="en-US" altLang="fa-IR" sz="1800" dirty="0" smtClean="0"/>
              <a:t>(</a:t>
            </a:r>
            <a:r>
              <a:rPr lang="en-US" altLang="fa-IR" sz="1800" i="1" dirty="0" smtClean="0"/>
              <a:t>instructor      teaches</a:t>
            </a:r>
            <a:r>
              <a:rPr lang="en-US" altLang="fa-IR" sz="1800" dirty="0" smtClean="0"/>
              <a:t>)     </a:t>
            </a:r>
            <a:r>
              <a:rPr lang="en-US" altLang="fa-IR" sz="1800" i="1" dirty="0" smtClean="0"/>
              <a:t>course</a:t>
            </a:r>
            <a:r>
              <a:rPr lang="en-US" altLang="fa-IR" sz="1800" dirty="0" smtClean="0"/>
              <a:t>        is equivalent to</a:t>
            </a:r>
            <a:br>
              <a:rPr lang="en-US" altLang="fa-IR" sz="1800" dirty="0" smtClean="0"/>
            </a:br>
            <a:r>
              <a:rPr lang="en-US" altLang="fa-IR" sz="1800" i="1" dirty="0" smtClean="0"/>
              <a:t>instructor</a:t>
            </a:r>
            <a:r>
              <a:rPr lang="en-US" altLang="fa-IR" sz="1800" dirty="0" smtClean="0"/>
              <a:t>       (</a:t>
            </a:r>
            <a:r>
              <a:rPr lang="en-US" altLang="fa-IR" sz="1800" i="1" dirty="0" smtClean="0"/>
              <a:t>teaches     course</a:t>
            </a:r>
            <a:r>
              <a:rPr lang="en-US" altLang="fa-IR" sz="1800" dirty="0" smtClean="0"/>
              <a:t>)</a:t>
            </a:r>
          </a:p>
          <a:p>
            <a:r>
              <a:rPr lang="en-US" altLang="fa-IR" sz="1800" dirty="0" smtClean="0"/>
              <a:t>Natural join is commutative</a:t>
            </a:r>
          </a:p>
          <a:p>
            <a:pPr lvl="1"/>
            <a:r>
              <a:rPr lang="en-US" altLang="fa-IR" sz="1800" i="1" dirty="0" smtClean="0"/>
              <a:t>instruct     teaches</a:t>
            </a:r>
            <a:r>
              <a:rPr lang="en-US" altLang="fa-IR" sz="1800" dirty="0" smtClean="0"/>
              <a:t>       is equivalent to</a:t>
            </a:r>
            <a:br>
              <a:rPr lang="en-US" altLang="fa-IR" sz="1800" dirty="0" smtClean="0"/>
            </a:br>
            <a:r>
              <a:rPr lang="en-US" altLang="fa-IR" sz="1800" i="1" dirty="0" smtClean="0"/>
              <a:t>teaches     instructor</a:t>
            </a:r>
          </a:p>
          <a:p>
            <a:r>
              <a:rPr lang="en-US" altLang="fa-IR" sz="1800" dirty="0" smtClean="0"/>
              <a:t>The </a:t>
            </a:r>
            <a:r>
              <a:rPr lang="en-US" altLang="fa-IR" sz="1800" b="1" dirty="0" smtClean="0">
                <a:solidFill>
                  <a:srgbClr val="000099"/>
                </a:solidFill>
              </a:rPr>
              <a:t>theta join</a:t>
            </a:r>
            <a:r>
              <a:rPr lang="en-US" altLang="fa-IR" sz="1800" dirty="0" smtClean="0"/>
              <a:t> operation  </a:t>
            </a:r>
            <a:r>
              <a:rPr lang="en-US" altLang="fa-IR" sz="1800" i="1" dirty="0" smtClean="0"/>
              <a:t>r     </a:t>
            </a:r>
            <a:r>
              <a:rPr lang="en-US" altLang="fa-IR" sz="2400" i="1" baseline="-25000" dirty="0" smtClean="0">
                <a:sym typeface="Symbol" panose="05050102010706020507" pitchFamily="18" charset="2"/>
              </a:rPr>
              <a:t> </a:t>
            </a:r>
            <a:r>
              <a:rPr lang="en-US" altLang="fa-IR" sz="1800" i="1" dirty="0" smtClean="0"/>
              <a:t>s</a:t>
            </a:r>
            <a:r>
              <a:rPr lang="en-US" altLang="fa-IR" sz="1800" dirty="0" smtClean="0"/>
              <a:t>   is defined as</a:t>
            </a:r>
          </a:p>
          <a:p>
            <a:pPr lvl="1"/>
            <a:r>
              <a:rPr lang="en-US" altLang="fa-IR" sz="1800" i="1" dirty="0" smtClean="0"/>
              <a:t>r      </a:t>
            </a:r>
            <a:r>
              <a:rPr lang="en-US" altLang="fa-IR" sz="2400" i="1" baseline="-25000" dirty="0" smtClean="0">
                <a:sym typeface="Symbol" panose="05050102010706020507" pitchFamily="18" charset="2"/>
              </a:rPr>
              <a:t> </a:t>
            </a:r>
            <a:r>
              <a:rPr lang="en-US" altLang="fa-IR" sz="1800" i="1" dirty="0" smtClean="0"/>
              <a:t>s  </a:t>
            </a:r>
            <a:r>
              <a:rPr lang="en-US" altLang="fa-IR" sz="1800" dirty="0" smtClean="0"/>
              <a:t> = </a:t>
            </a:r>
            <a:r>
              <a:rPr lang="en-US" altLang="fa-IR" sz="2400" dirty="0" smtClean="0">
                <a:sym typeface="Symbol" panose="05050102010706020507" pitchFamily="18" charset="2"/>
              </a:rPr>
              <a:t></a:t>
            </a:r>
            <a:r>
              <a:rPr lang="en-US" altLang="fa-IR" sz="2400" i="1" baseline="-25000" dirty="0" smtClean="0">
                <a:sym typeface="Symbol" panose="05050102010706020507" pitchFamily="18" charset="2"/>
              </a:rPr>
              <a:t></a:t>
            </a:r>
            <a:r>
              <a:rPr lang="en-US" altLang="fa-IR" sz="2400" dirty="0" smtClean="0">
                <a:sym typeface="Symbol" panose="05050102010706020507" pitchFamily="18" charset="2"/>
              </a:rPr>
              <a:t> (</a:t>
            </a:r>
            <a:r>
              <a:rPr lang="en-US" altLang="fa-IR" sz="2400" i="1" dirty="0" smtClean="0">
                <a:sym typeface="Symbol" panose="05050102010706020507" pitchFamily="18" charset="2"/>
              </a:rPr>
              <a:t>r  </a:t>
            </a:r>
            <a:r>
              <a:rPr lang="en-US" altLang="fa-IR" sz="2400" dirty="0" smtClean="0">
                <a:sym typeface="Symbol" panose="05050102010706020507" pitchFamily="18" charset="2"/>
              </a:rPr>
              <a:t>x </a:t>
            </a:r>
            <a:r>
              <a:rPr lang="en-US" altLang="fa-IR" sz="2400" i="1" dirty="0" smtClean="0">
                <a:sym typeface="Symbol" panose="05050102010706020507" pitchFamily="18" charset="2"/>
              </a:rPr>
              <a:t> s)</a:t>
            </a:r>
            <a:endParaRPr lang="en-US" altLang="fa-IR" sz="2400" dirty="0" smtClean="0">
              <a:sym typeface="dbsym" pitchFamily="34" charset="2"/>
            </a:endParaRPr>
          </a:p>
        </p:txBody>
      </p:sp>
      <p:sp>
        <p:nvSpPr>
          <p:cNvPr id="52228" name="AutoShape 5"/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29" name="AutoShape 6"/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0" name="AutoShape 7"/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1" name="AutoShape 8"/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2" name="AutoShape 9"/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3" name="AutoShape 10"/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4" name="AutoShape 11"/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5" name="AutoShape 12"/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6" name="AutoShape 13"/>
          <p:cNvSpPr>
            <a:spLocks noChangeArrowheads="1"/>
          </p:cNvSpPr>
          <p:nvPr/>
        </p:nvSpPr>
        <p:spPr bwMode="auto">
          <a:xfrm rot="16200000" flipV="1">
            <a:off x="1766888" y="4862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7" name="AutoShape 15"/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1" y="1005975"/>
            <a:ext cx="4077612" cy="370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03" y="1005975"/>
            <a:ext cx="4231793" cy="42379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353148" y="1005975"/>
            <a:ext cx="668458" cy="337247"/>
          </a:xfrm>
          <a:prstGeom prst="ellips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9357" y="1005975"/>
            <a:ext cx="668458" cy="337247"/>
          </a:xfrm>
          <a:prstGeom prst="ellips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>
            <a:off x="803055" y="727075"/>
            <a:ext cx="4125267" cy="703277"/>
          </a:xfrm>
          <a:prstGeom prst="arc">
            <a:avLst>
              <a:gd name="adj1" fmla="val 10911683"/>
              <a:gd name="adj2" fmla="val 21414415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8897" y="1426630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4312" y="1404250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4311" y="1643751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4311" y="1900271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8" y="1071848"/>
            <a:ext cx="7643648" cy="54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1035066"/>
            <a:ext cx="5889997" cy="51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Assignment Operation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altLang="fa-IR" sz="1800" dirty="0" smtClean="0"/>
              <a:t>The assignment operation (</a:t>
            </a:r>
            <a:r>
              <a:rPr lang="en-US" altLang="fa-IR" sz="1800" dirty="0" smtClean="0"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altLang="fa-IR" sz="1800" dirty="0" smtClean="0"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/>
            <a:r>
              <a:rPr lang="en-US" altLang="fa-IR" sz="1800" dirty="0" smtClean="0"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fa-IR" sz="1800" dirty="0" smtClean="0"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fa-IR" sz="1800" dirty="0" smtClean="0">
                <a:sym typeface="Symbol" panose="05050102010706020507" pitchFamily="18" charset="2"/>
              </a:rPr>
              <a:t>Assignment must always be made to a </a:t>
            </a:r>
            <a:r>
              <a:rPr lang="en-US" altLang="fa-IR" sz="18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temporary</a:t>
            </a:r>
            <a:r>
              <a:rPr lang="en-US" altLang="fa-IR" sz="1800" dirty="0" smtClean="0">
                <a:sym typeface="Symbol" panose="05050102010706020507" pitchFamily="18" charset="2"/>
              </a:rPr>
              <a:t> relation variable.</a:t>
            </a:r>
          </a:p>
          <a:p>
            <a:pPr marL="628650" lvl="1"/>
            <a:endParaRPr lang="en-US" altLang="fa-IR" sz="1800" dirty="0">
              <a:sym typeface="Symbol" panose="05050102010706020507" pitchFamily="18" charset="2"/>
            </a:endParaRPr>
          </a:p>
          <a:p>
            <a:pPr marL="628650" lvl="1"/>
            <a:r>
              <a:rPr lang="en-US" altLang="fa-IR" sz="1800" dirty="0" smtClean="0">
                <a:sym typeface="Symbol" panose="05050102010706020507" pitchFamily="18" charset="2"/>
              </a:rPr>
              <a:t>Example: we could write R     S as: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4769985"/>
            <a:ext cx="5494264" cy="1098853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6200000" flipV="1">
            <a:off x="4287837" y="427778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An extension of the join operation that avoids loss of information.</a:t>
            </a:r>
          </a:p>
          <a:p>
            <a:r>
              <a:rPr lang="en-US" altLang="fa-IR" sz="1800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altLang="fa-IR" sz="1800" smtClean="0"/>
              <a:t>Uses </a:t>
            </a:r>
            <a:r>
              <a:rPr lang="en-US" altLang="fa-IR" sz="1800" i="1" smtClean="0"/>
              <a:t>null</a:t>
            </a:r>
            <a:r>
              <a:rPr lang="en-US" altLang="fa-IR" sz="1800" smtClean="0"/>
              <a:t> values:</a:t>
            </a:r>
          </a:p>
          <a:p>
            <a:pPr lvl="1"/>
            <a:r>
              <a:rPr lang="en-US" altLang="fa-IR" sz="2000" i="1" smtClean="0"/>
              <a:t>null </a:t>
            </a:r>
            <a:r>
              <a:rPr lang="en-US" altLang="fa-IR" sz="1800" smtClean="0"/>
              <a:t>signifies that the value is unknown or does not exist </a:t>
            </a:r>
          </a:p>
          <a:p>
            <a:pPr lvl="1"/>
            <a:r>
              <a:rPr lang="en-US" altLang="fa-IR" sz="1800" smtClean="0"/>
              <a:t>All comparisons involving </a:t>
            </a:r>
            <a:r>
              <a:rPr lang="en-US" altLang="fa-IR" sz="1800" i="1" smtClean="0"/>
              <a:t>null</a:t>
            </a:r>
            <a:r>
              <a:rPr lang="en-US" altLang="fa-IR" sz="1800" smtClean="0"/>
              <a:t> are (roughly speaking) </a:t>
            </a:r>
            <a:r>
              <a:rPr lang="en-US" altLang="fa-IR" sz="1800" b="1" smtClean="0"/>
              <a:t>false</a:t>
            </a:r>
            <a:r>
              <a:rPr lang="en-US" altLang="fa-IR" sz="1800" smtClean="0"/>
              <a:t> by definition.</a:t>
            </a:r>
          </a:p>
          <a:p>
            <a:pPr lvl="2"/>
            <a:r>
              <a:rPr lang="en-US" altLang="fa-IR" sz="1800" smtClean="0"/>
              <a:t>We shall study precise meaning of comparisons with nulls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Relational Algebra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fa-IR" sz="1800" smtClean="0"/>
              <a:t>Procedural language</a:t>
            </a:r>
          </a:p>
          <a:p>
            <a:r>
              <a:rPr lang="en-US" altLang="fa-IR" sz="1800" smtClean="0"/>
              <a:t>Six basic operators</a:t>
            </a:r>
          </a:p>
          <a:p>
            <a:pPr lvl="1"/>
            <a:r>
              <a:rPr lang="en-US" altLang="fa-IR" sz="1800" smtClean="0"/>
              <a:t>select: </a:t>
            </a:r>
            <a:r>
              <a:rPr kumimoji="0" lang="en-US" altLang="fa-IR" sz="2400" smtClean="0">
                <a:sym typeface="Symbol" panose="05050102010706020507" pitchFamily="18" charset="2"/>
              </a:rPr>
              <a:t></a:t>
            </a:r>
            <a:endParaRPr lang="en-US" altLang="fa-IR" sz="1800" smtClean="0"/>
          </a:p>
          <a:p>
            <a:pPr lvl="1"/>
            <a:r>
              <a:rPr lang="en-US" altLang="fa-IR" sz="1800" smtClean="0"/>
              <a:t>project: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endParaRPr lang="en-US" altLang="fa-IR" sz="1800" smtClean="0"/>
          </a:p>
          <a:p>
            <a:pPr lvl="1"/>
            <a:r>
              <a:rPr lang="en-US" altLang="fa-IR" sz="1800" smtClean="0"/>
              <a:t>union: </a:t>
            </a:r>
            <a:r>
              <a:rPr lang="en-US" altLang="fa-IR" sz="1800" smtClean="0">
                <a:sym typeface="Symbol" panose="05050102010706020507" pitchFamily="18" charset="2"/>
              </a:rPr>
              <a:t></a:t>
            </a:r>
            <a:endParaRPr lang="en-US" altLang="fa-IR" sz="1800" smtClean="0"/>
          </a:p>
          <a:p>
            <a:pPr lvl="1"/>
            <a:r>
              <a:rPr lang="en-US" altLang="fa-IR" sz="1800" smtClean="0"/>
              <a:t>set difference: </a:t>
            </a:r>
            <a:r>
              <a:rPr lang="en-US" altLang="fa-IR" sz="1800" i="1" smtClean="0"/>
              <a:t>–</a:t>
            </a:r>
            <a:r>
              <a:rPr lang="en-US" altLang="fa-IR" sz="1800" smtClean="0"/>
              <a:t> </a:t>
            </a:r>
          </a:p>
          <a:p>
            <a:pPr lvl="1"/>
            <a:r>
              <a:rPr lang="en-US" altLang="fa-IR" sz="1800" smtClean="0"/>
              <a:t>Cartesian product: x</a:t>
            </a:r>
          </a:p>
          <a:p>
            <a:pPr lvl="1"/>
            <a:r>
              <a:rPr lang="en-US" altLang="fa-IR" sz="1800" smtClean="0"/>
              <a:t>rename: </a:t>
            </a:r>
            <a:r>
              <a:rPr lang="en-US" altLang="fa-IR" sz="2000" i="1" smtClean="0">
                <a:sym typeface="Symbol" panose="05050102010706020507" pitchFamily="18" charset="2"/>
              </a:rPr>
              <a:t></a:t>
            </a:r>
            <a:endParaRPr lang="en-US" altLang="fa-IR" sz="1800" smtClean="0"/>
          </a:p>
          <a:p>
            <a:r>
              <a:rPr lang="en-US" altLang="fa-IR" sz="1800" smtClean="0"/>
              <a:t>The operators take one or  two relations as inputs and produce a new relation as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fa-IR" sz="1800" smtClean="0"/>
              <a:t>Relation </a:t>
            </a:r>
            <a:r>
              <a:rPr lang="en-US" altLang="fa-IR" sz="1800" i="1" smtClean="0"/>
              <a:t>instructor1</a:t>
            </a:r>
            <a:endParaRPr lang="en-US" altLang="fa-IR" sz="180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Relation </a:t>
            </a:r>
            <a:r>
              <a:rPr lang="en-US" altLang="fa-IR" sz="1800" i="1"/>
              <a:t>teaches1</a:t>
            </a:r>
            <a:endParaRPr lang="en-US" altLang="fa-IR" sz="1800"/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58381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ID</a:t>
              </a:r>
              <a:endParaRPr kumimoji="0" lang="en-US" altLang="fa-IR" sz="1800"/>
            </a:p>
          </p:txBody>
        </p:sp>
        <p:sp>
          <p:nvSpPr>
            <p:cNvPr id="58382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course_id</a:t>
              </a:r>
              <a:endParaRPr kumimoji="0" lang="en-US" altLang="fa-IR" sz="1800"/>
            </a:p>
          </p:txBody>
        </p:sp>
        <p:sp>
          <p:nvSpPr>
            <p:cNvPr id="58383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76766</a:t>
              </a:r>
            </a:p>
          </p:txBody>
        </p:sp>
        <p:sp>
          <p:nvSpPr>
            <p:cNvPr id="58384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BIO-101</a:t>
              </a:r>
            </a:p>
          </p:txBody>
        </p:sp>
      </p:grpSp>
      <p:grpSp>
        <p:nvGrpSpPr>
          <p:cNvPr id="58374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58375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Music</a:t>
              </a:r>
            </a:p>
          </p:txBody>
        </p:sp>
        <p:sp>
          <p:nvSpPr>
            <p:cNvPr id="58376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ID</a:t>
              </a:r>
              <a:endParaRPr kumimoji="0" lang="en-US" altLang="fa-IR" sz="1800"/>
            </a:p>
          </p:txBody>
        </p:sp>
        <p:sp>
          <p:nvSpPr>
            <p:cNvPr id="58377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dept_name</a:t>
              </a:r>
              <a:endParaRPr kumimoji="0" lang="en-US" altLang="fa-IR" sz="1800"/>
            </a:p>
          </p:txBody>
        </p:sp>
        <p:sp>
          <p:nvSpPr>
            <p:cNvPr id="58378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15151</a:t>
              </a:r>
            </a:p>
          </p:txBody>
        </p:sp>
        <p:sp>
          <p:nvSpPr>
            <p:cNvPr id="58379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name</a:t>
              </a:r>
              <a:endParaRPr kumimoji="0" lang="en-US" altLang="fa-IR" sz="1800"/>
            </a:p>
          </p:txBody>
        </p:sp>
        <p:sp>
          <p:nvSpPr>
            <p:cNvPr id="58380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Mozart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 b="1"/>
              <a:t> </a:t>
            </a:r>
            <a:r>
              <a:rPr lang="en-US" altLang="fa-IR" sz="1800"/>
              <a:t>Left Outer Join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fa-IR" sz="1800" i="1"/>
              <a:t>    instructor          teaches</a:t>
            </a:r>
            <a:endParaRPr lang="en-US" altLang="fa-IR" sz="1800" b="1"/>
          </a:p>
        </p:txBody>
      </p:sp>
      <p:grpSp>
        <p:nvGrpSpPr>
          <p:cNvPr id="60419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60439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0440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1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 smtClean="0"/>
              <a:t>Join </a:t>
            </a:r>
            <a:br>
              <a:rPr lang="en-US" altLang="fa-IR" sz="1800" smtClean="0"/>
            </a:br>
            <a:r>
              <a:rPr lang="en-US" altLang="fa-IR" sz="1600" b="1" smtClean="0"/>
              <a:t/>
            </a:r>
            <a:br>
              <a:rPr lang="en-US" altLang="fa-IR" sz="1600" b="1" smtClean="0"/>
            </a:br>
            <a:r>
              <a:rPr lang="en-US" altLang="fa-IR" sz="1800" i="1" smtClean="0"/>
              <a:t>instructor      teaches</a:t>
            </a:r>
          </a:p>
        </p:txBody>
      </p:sp>
      <p:sp>
        <p:nvSpPr>
          <p:cNvPr id="60422" name="AutoShape 4"/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</p:txBody>
      </p:sp>
      <p:sp>
        <p:nvSpPr>
          <p:cNvPr id="60431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0432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0433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15151</a:t>
            </a:r>
          </a:p>
        </p:txBody>
      </p:sp>
      <p:sp>
        <p:nvSpPr>
          <p:cNvPr id="60434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Music</a:t>
            </a:r>
          </a:p>
        </p:txBody>
      </p:sp>
      <p:sp>
        <p:nvSpPr>
          <p:cNvPr id="60435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0436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null</a:t>
            </a:r>
          </a:p>
        </p:txBody>
      </p:sp>
      <p:sp>
        <p:nvSpPr>
          <p:cNvPr id="60437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0438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62467" name="Rectangle 22"/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Full Outer Join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/>
              <a:t>    instructor         teaches</a:t>
            </a:r>
          </a:p>
        </p:txBody>
      </p:sp>
      <p:grpSp>
        <p:nvGrpSpPr>
          <p:cNvPr id="62468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62490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2491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2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3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4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69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Right Outer Join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/>
              <a:t>    instructor        teaches</a:t>
            </a:r>
          </a:p>
        </p:txBody>
      </p:sp>
      <p:grpSp>
        <p:nvGrpSpPr>
          <p:cNvPr id="62470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62487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2488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9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71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2472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2473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76766</a:t>
            </a:r>
          </a:p>
        </p:txBody>
      </p:sp>
      <p:sp>
        <p:nvSpPr>
          <p:cNvPr id="62474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75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2476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</a:t>
            </a:r>
            <a:r>
              <a:rPr kumimoji="0" lang="en-US" altLang="fa-IR" sz="1800"/>
              <a:t>BIO-101</a:t>
            </a:r>
            <a:endParaRPr kumimoji="0" lang="en-US" altLang="fa-IR" sz="1800" i="1"/>
          </a:p>
        </p:txBody>
      </p:sp>
      <p:sp>
        <p:nvSpPr>
          <p:cNvPr id="62477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2478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79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2480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2481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76766</a:t>
            </a:r>
          </a:p>
        </p:txBody>
      </p:sp>
      <p:sp>
        <p:nvSpPr>
          <p:cNvPr id="62482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83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2484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</a:t>
            </a:r>
            <a:r>
              <a:rPr kumimoji="0" lang="en-US" altLang="fa-IR" sz="1800" i="1"/>
              <a:t>null</a:t>
            </a:r>
            <a:endParaRPr kumimoji="0" lang="en-US" altLang="fa-IR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</a:t>
            </a:r>
            <a:r>
              <a:rPr kumimoji="0" lang="en-US" altLang="fa-IR" sz="1800"/>
              <a:t>BIO-101</a:t>
            </a:r>
            <a:endParaRPr kumimoji="0" lang="en-US" altLang="fa-IR" sz="1800" i="1"/>
          </a:p>
        </p:txBody>
      </p:sp>
      <p:sp>
        <p:nvSpPr>
          <p:cNvPr id="62485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2486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using Joins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 smtClean="0"/>
              <a:t>Outer join can be expressed using basic operations</a:t>
            </a:r>
          </a:p>
          <a:p>
            <a:pPr lvl="1"/>
            <a:r>
              <a:rPr lang="en-US" altLang="fa-IR" sz="1800" smtClean="0"/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 smtClean="0"/>
              <a:t>        (r      s)  U (</a:t>
            </a:r>
            <a:r>
              <a:rPr lang="en-US" altLang="fa-IR" sz="1800" i="1" smtClean="0"/>
              <a:t>r </a:t>
            </a:r>
            <a:r>
              <a:rPr lang="en-US" altLang="fa-IR" sz="1800" smtClean="0"/>
              <a:t>– ∏</a:t>
            </a:r>
            <a:r>
              <a:rPr lang="en-US" altLang="fa-IR" sz="2400" i="1" baseline="-25000" smtClean="0"/>
              <a:t>R</a:t>
            </a:r>
            <a:r>
              <a:rPr lang="en-US" altLang="fa-IR" sz="1800" smtClean="0"/>
              <a:t>(</a:t>
            </a:r>
            <a:r>
              <a:rPr lang="en-US" altLang="fa-IR" sz="1800" i="1" smtClean="0"/>
              <a:t>r      s</a:t>
            </a:r>
            <a:r>
              <a:rPr lang="en-US" altLang="fa-IR" sz="1800" smtClean="0"/>
              <a:t>)  x {(</a:t>
            </a:r>
            <a:r>
              <a:rPr lang="en-US" altLang="fa-IR" sz="1800" i="1" smtClean="0"/>
              <a:t>null, …, null</a:t>
            </a:r>
            <a:r>
              <a:rPr lang="en-US" altLang="fa-IR" sz="1800" smtClean="0"/>
              <a:t>)}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76463" y="1568450"/>
            <a:ext cx="307975" cy="193675"/>
            <a:chOff x="1225" y="2417"/>
            <a:chExt cx="261" cy="132"/>
          </a:xfrm>
        </p:grpSpPr>
        <p:sp>
          <p:nvSpPr>
            <p:cNvPr id="64519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17" name="AutoShape 8"/>
          <p:cNvSpPr>
            <a:spLocks noChangeArrowheads="1"/>
          </p:cNvSpPr>
          <p:nvPr/>
        </p:nvSpPr>
        <p:spPr bwMode="auto">
          <a:xfrm rot="16200000" flipV="1">
            <a:off x="2065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64518" name="AutoShape 9"/>
          <p:cNvSpPr>
            <a:spLocks noChangeArrowheads="1"/>
          </p:cNvSpPr>
          <p:nvPr/>
        </p:nvSpPr>
        <p:spPr bwMode="auto">
          <a:xfrm rot="16200000" flipV="1">
            <a:off x="4016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 smtClean="0"/>
              <a:t>It is possible for tuples to have a null value, denoted by </a:t>
            </a:r>
            <a:r>
              <a:rPr lang="en-US" altLang="fa-IR" sz="1800" i="1" smtClean="0"/>
              <a:t>null</a:t>
            </a:r>
            <a:r>
              <a:rPr lang="en-US" altLang="fa-IR" sz="1800" smtClean="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altLang="fa-IR" sz="1800" i="1" smtClean="0"/>
              <a:t>null</a:t>
            </a:r>
            <a:r>
              <a:rPr lang="en-US" altLang="fa-IR" sz="1800" smtClean="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altLang="fa-IR" sz="1800" smtClean="0"/>
              <a:t>The result of any arithmetic expression involving </a:t>
            </a:r>
            <a:r>
              <a:rPr lang="en-US" altLang="fa-IR" sz="1800" i="1" smtClean="0"/>
              <a:t>null</a:t>
            </a:r>
            <a:r>
              <a:rPr lang="en-US" altLang="fa-IR" sz="1800" smtClean="0"/>
              <a:t> is </a:t>
            </a:r>
            <a:r>
              <a:rPr lang="en-US" altLang="fa-IR" sz="1800" i="1" smtClean="0"/>
              <a:t>null.</a:t>
            </a:r>
          </a:p>
          <a:p>
            <a:pPr>
              <a:lnSpc>
                <a:spcPct val="120000"/>
              </a:lnSpc>
            </a:pPr>
            <a:r>
              <a:rPr lang="en-US" altLang="fa-IR" sz="1800" smtClean="0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altLang="fa-IR" sz="1800" smtClean="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altLang="fa-IR" sz="1800" smtClean="0"/>
              <a:t>Comparisons with null values return the special truth value: </a:t>
            </a:r>
            <a:r>
              <a:rPr lang="en-US" altLang="fa-IR" sz="1800" i="1" smtClean="0"/>
              <a:t>unknown</a:t>
            </a:r>
          </a:p>
          <a:p>
            <a:pPr lvl="1"/>
            <a:r>
              <a:rPr lang="en-US" altLang="fa-IR" sz="1800" smtClean="0"/>
              <a:t>If </a:t>
            </a:r>
            <a:r>
              <a:rPr lang="en-US" altLang="fa-IR" sz="1800" i="1" smtClean="0"/>
              <a:t>false</a:t>
            </a:r>
            <a:r>
              <a:rPr lang="en-US" altLang="fa-IR" sz="1800" smtClean="0"/>
              <a:t> was used instead of 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, then    </a:t>
            </a:r>
            <a:r>
              <a:rPr lang="en-US" altLang="fa-IR" sz="1800" i="1" smtClean="0"/>
              <a:t>not (A &lt; 5)</a:t>
            </a:r>
            <a:r>
              <a:rPr lang="en-US" altLang="fa-IR" sz="1800" smtClean="0"/>
              <a:t> </a:t>
            </a:r>
            <a:br>
              <a:rPr lang="en-US" altLang="fa-IR" sz="1800" smtClean="0"/>
            </a:br>
            <a:r>
              <a:rPr lang="en-US" altLang="fa-IR" sz="1800" smtClean="0"/>
              <a:t>               would not be equivalent to               </a:t>
            </a:r>
            <a:r>
              <a:rPr lang="en-US" altLang="fa-IR" sz="1800" i="1" smtClean="0"/>
              <a:t>A &gt;= 5</a:t>
            </a:r>
          </a:p>
          <a:p>
            <a:r>
              <a:rPr lang="en-US" altLang="fa-IR" sz="1800" smtClean="0"/>
              <a:t>Three-valued logic using the truth value 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:</a:t>
            </a:r>
          </a:p>
          <a:p>
            <a:pPr lvl="1"/>
            <a:r>
              <a:rPr lang="en-US" altLang="fa-IR" sz="1800" smtClean="0"/>
              <a:t>OR: (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 </a:t>
            </a:r>
            <a:r>
              <a:rPr lang="en-US" altLang="fa-IR" sz="1800" b="1" smtClean="0"/>
              <a:t>or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true</a:t>
            </a:r>
            <a:r>
              <a:rPr lang="en-US" altLang="fa-IR" sz="1800" smtClean="0"/>
              <a:t>)         = </a:t>
            </a:r>
            <a:r>
              <a:rPr lang="en-US" altLang="fa-IR" sz="1800" i="1" smtClean="0"/>
              <a:t>true</a:t>
            </a:r>
            <a:r>
              <a:rPr lang="en-US" altLang="fa-IR" sz="1800" smtClean="0"/>
              <a:t>, </a:t>
            </a:r>
            <a:br>
              <a:rPr lang="en-US" altLang="fa-IR" sz="1800" smtClean="0"/>
            </a:br>
            <a:r>
              <a:rPr lang="en-US" altLang="fa-IR" sz="1800" smtClean="0"/>
              <a:t>       (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 </a:t>
            </a:r>
            <a:r>
              <a:rPr lang="en-US" altLang="fa-IR" sz="1800" b="1" smtClean="0"/>
              <a:t>or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false</a:t>
            </a:r>
            <a:r>
              <a:rPr lang="en-US" altLang="fa-IR" sz="1800" smtClean="0"/>
              <a:t>)        = 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/>
            </a:r>
            <a:br>
              <a:rPr lang="en-US" altLang="fa-IR" sz="1800" smtClean="0"/>
            </a:br>
            <a:r>
              <a:rPr lang="en-US" altLang="fa-IR" sz="1800" smtClean="0"/>
              <a:t>       (</a:t>
            </a:r>
            <a:r>
              <a:rPr lang="en-US" altLang="fa-IR" sz="1800" i="1" smtClean="0"/>
              <a:t>unknown </a:t>
            </a:r>
            <a:r>
              <a:rPr lang="en-US" altLang="fa-IR" sz="1800" b="1" smtClean="0"/>
              <a:t>or</a:t>
            </a:r>
            <a:r>
              <a:rPr lang="en-US" altLang="fa-IR" sz="1800" i="1" smtClean="0"/>
              <a:t> unknown</a:t>
            </a:r>
            <a:r>
              <a:rPr lang="en-US" altLang="fa-IR" sz="1800" smtClean="0"/>
              <a:t>)</a:t>
            </a:r>
            <a:r>
              <a:rPr lang="en-US" altLang="fa-IR" sz="1800" i="1" smtClean="0"/>
              <a:t> = unknown</a:t>
            </a:r>
          </a:p>
          <a:p>
            <a:pPr lvl="1"/>
            <a:r>
              <a:rPr lang="en-US" altLang="fa-IR" sz="1800" smtClean="0"/>
              <a:t>AND:</a:t>
            </a:r>
            <a:r>
              <a:rPr lang="en-US" altLang="fa-IR" sz="1800" i="1" smtClean="0"/>
              <a:t>   </a:t>
            </a:r>
            <a:r>
              <a:rPr lang="en-US" altLang="fa-IR" sz="1800" smtClean="0"/>
              <a:t>(</a:t>
            </a:r>
            <a:r>
              <a:rPr lang="en-US" altLang="fa-IR" sz="1800" i="1" smtClean="0"/>
              <a:t>true</a:t>
            </a:r>
            <a:r>
              <a:rPr lang="en-US" altLang="fa-IR" sz="1800" b="1" smtClean="0"/>
              <a:t> and 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)</a:t>
            </a:r>
            <a:r>
              <a:rPr lang="en-US" altLang="fa-IR" sz="1800" i="1" smtClean="0"/>
              <a:t>         = unknown,   </a:t>
            </a:r>
            <a:br>
              <a:rPr lang="en-US" altLang="fa-IR" sz="1800" i="1" smtClean="0"/>
            </a:br>
            <a:r>
              <a:rPr lang="en-US" altLang="fa-IR" sz="1800" i="1" smtClean="0"/>
              <a:t>           </a:t>
            </a:r>
            <a:r>
              <a:rPr lang="en-US" altLang="fa-IR" sz="1800" smtClean="0"/>
              <a:t>(</a:t>
            </a:r>
            <a:r>
              <a:rPr lang="en-US" altLang="fa-IR" sz="1800" i="1" smtClean="0"/>
              <a:t>false</a:t>
            </a:r>
            <a:r>
              <a:rPr lang="en-US" altLang="fa-IR" sz="1800" b="1" smtClean="0"/>
              <a:t> and </a:t>
            </a:r>
            <a:r>
              <a:rPr lang="en-US" altLang="fa-IR" sz="1800" i="1" smtClean="0"/>
              <a:t>unknown</a:t>
            </a:r>
            <a:r>
              <a:rPr lang="en-US" altLang="fa-IR" sz="1800" smtClean="0"/>
              <a:t>)</a:t>
            </a:r>
            <a:r>
              <a:rPr lang="en-US" altLang="fa-IR" sz="1800" i="1" smtClean="0"/>
              <a:t>        = false,</a:t>
            </a:r>
            <a:br>
              <a:rPr lang="en-US" altLang="fa-IR" sz="1800" i="1" smtClean="0"/>
            </a:br>
            <a:r>
              <a:rPr lang="en-US" altLang="fa-IR" sz="1800" i="1" smtClean="0"/>
              <a:t>           </a:t>
            </a:r>
            <a:r>
              <a:rPr lang="en-US" altLang="fa-IR" sz="1800" smtClean="0"/>
              <a:t>(</a:t>
            </a:r>
            <a:r>
              <a:rPr lang="en-US" altLang="fa-IR" sz="1800" i="1" smtClean="0"/>
              <a:t>unknown </a:t>
            </a:r>
            <a:r>
              <a:rPr lang="en-US" altLang="fa-IR" sz="1800" b="1" smtClean="0"/>
              <a:t>and</a:t>
            </a:r>
            <a:r>
              <a:rPr lang="en-US" altLang="fa-IR" sz="1800" i="1" smtClean="0"/>
              <a:t> unknown</a:t>
            </a:r>
            <a:r>
              <a:rPr lang="en-US" altLang="fa-IR" sz="1800" smtClean="0"/>
              <a:t>)</a:t>
            </a:r>
            <a:r>
              <a:rPr lang="en-US" altLang="fa-IR" sz="1800" i="1" smtClean="0"/>
              <a:t> = unknown</a:t>
            </a:r>
          </a:p>
          <a:p>
            <a:pPr lvl="1"/>
            <a:r>
              <a:rPr lang="en-US" altLang="fa-IR" sz="1800" smtClean="0"/>
              <a:t>NOT</a:t>
            </a:r>
            <a:r>
              <a:rPr lang="en-US" altLang="fa-IR" sz="1800" i="1" smtClean="0"/>
              <a:t>:  </a:t>
            </a:r>
            <a:r>
              <a:rPr lang="en-US" altLang="fa-IR" sz="1800" smtClean="0"/>
              <a:t>(</a:t>
            </a:r>
            <a:r>
              <a:rPr lang="en-US" altLang="fa-IR" sz="1800" b="1" smtClean="0"/>
              <a:t>not</a:t>
            </a:r>
            <a:r>
              <a:rPr lang="en-US" altLang="fa-IR" sz="1800" i="1" smtClean="0"/>
              <a:t> unknown</a:t>
            </a:r>
            <a:r>
              <a:rPr lang="en-US" altLang="fa-IR" sz="1800" smtClean="0"/>
              <a:t>)</a:t>
            </a:r>
            <a:r>
              <a:rPr lang="en-US" altLang="fa-IR" sz="1800" i="1" smtClean="0"/>
              <a:t> = unknown</a:t>
            </a:r>
          </a:p>
          <a:p>
            <a:pPr lvl="1"/>
            <a:r>
              <a:rPr lang="en-US" altLang="fa-IR" sz="1800" smtClean="0"/>
              <a:t>In SQL “</a:t>
            </a:r>
            <a:r>
              <a:rPr lang="en-US" altLang="fa-IR" sz="1800" i="1" smtClean="0"/>
              <a:t>P</a:t>
            </a:r>
            <a:r>
              <a:rPr lang="en-US" altLang="fa-IR" sz="1800" b="1" smtClean="0"/>
              <a:t> is unknown</a:t>
            </a:r>
            <a:r>
              <a:rPr lang="en-US" altLang="fa-IR" sz="1800" smtClean="0"/>
              <a:t>”</a:t>
            </a:r>
            <a:r>
              <a:rPr lang="en-US" altLang="fa-IR" sz="1800" b="1" smtClean="0"/>
              <a:t> </a:t>
            </a:r>
            <a:r>
              <a:rPr lang="en-US" altLang="fa-IR" sz="1800" smtClean="0"/>
              <a:t>evaluates to true if predicate </a:t>
            </a:r>
            <a:r>
              <a:rPr lang="en-US" altLang="fa-IR" sz="1800" i="1" smtClean="0"/>
              <a:t>P</a:t>
            </a:r>
            <a:r>
              <a:rPr lang="en-US" altLang="fa-IR" sz="1800" smtClean="0"/>
              <a:t> evaluates to </a:t>
            </a:r>
            <a:r>
              <a:rPr lang="en-US" altLang="fa-IR" sz="1800" i="1" smtClean="0"/>
              <a:t>unknown</a:t>
            </a:r>
          </a:p>
          <a:p>
            <a:r>
              <a:rPr lang="en-US" altLang="fa-IR" sz="1800" smtClean="0"/>
              <a:t>Result of select</a:t>
            </a:r>
            <a:r>
              <a:rPr lang="en-US" altLang="fa-IR" sz="1800" b="1" smtClean="0"/>
              <a:t> </a:t>
            </a:r>
            <a:r>
              <a:rPr lang="en-US" altLang="fa-IR" sz="1800" smtClean="0"/>
              <a:t> predicate is treated as </a:t>
            </a:r>
            <a:r>
              <a:rPr lang="en-US" altLang="fa-IR" sz="1800" i="1" smtClean="0"/>
              <a:t>false </a:t>
            </a:r>
            <a:r>
              <a:rPr lang="en-US" altLang="fa-IR" sz="1800" smtClean="0"/>
              <a:t>if it evaluates to </a:t>
            </a:r>
            <a:r>
              <a:rPr lang="en-US" altLang="fa-IR" sz="1800" i="1" smtClean="0"/>
              <a:t>unknown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Division Operator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altLang="fa-IR" sz="1800" smtClean="0">
                <a:sym typeface="Symbol" panose="05050102010706020507" pitchFamily="18" charset="2"/>
              </a:rPr>
              <a:t>Given relations r(R) and s(S), such that S  R,  r  s is the largest relation t(R-S) such that 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             t x s  r</a:t>
            </a:r>
          </a:p>
          <a:p>
            <a:r>
              <a:rPr lang="en-US" altLang="fa-IR" sz="1800" smtClean="0">
                <a:sym typeface="Symbol" panose="05050102010706020507" pitchFamily="18" charset="2"/>
              </a:rPr>
              <a:t>E.g. let 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ID, course_id</a:t>
            </a:r>
            <a:r>
              <a:rPr lang="en-US" altLang="fa-IR" sz="1800" smtClean="0">
                <a:sym typeface="Symbol" panose="05050102010706020507" pitchFamily="18" charset="2"/>
              </a:rPr>
              <a:t>) = 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ID, course_id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takes </a:t>
            </a:r>
            <a:r>
              <a:rPr lang="en-US" altLang="fa-IR" sz="1800" smtClean="0">
                <a:sym typeface="Symbol" panose="05050102010706020507" pitchFamily="18" charset="2"/>
              </a:rPr>
              <a:t>) and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        s(course_id) = 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course_id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2400" smtClean="0">
                <a:sym typeface="Symbol" panose="05050102010706020507" pitchFamily="18" charset="2"/>
              </a:rPr>
              <a:t>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dept_name=“Biology”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course </a:t>
            </a:r>
            <a:r>
              <a:rPr lang="en-US" altLang="fa-IR" sz="1800" smtClean="0">
                <a:sym typeface="Symbol" panose="05050102010706020507" pitchFamily="18" charset="2"/>
              </a:rPr>
              <a:t>) 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then r  s gives us students who have taken all courses in the Biology department</a:t>
            </a:r>
          </a:p>
          <a:p>
            <a:r>
              <a:rPr lang="en-US" altLang="fa-IR" sz="1800" smtClean="0">
                <a:sym typeface="Symbol" panose="05050102010706020507" pitchFamily="18" charset="2"/>
              </a:rPr>
              <a:t>Can  write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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fa-IR" sz="1800" smtClean="0"/>
              <a:t>			</a:t>
            </a:r>
            <a:r>
              <a:rPr lang="en-US" altLang="fa-IR" sz="1800" i="1" smtClean="0"/>
              <a:t>temp1</a:t>
            </a:r>
            <a:r>
              <a:rPr lang="en-US" altLang="fa-IR" sz="1800" baseline="300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 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R-S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r </a:t>
            </a:r>
            <a:r>
              <a:rPr lang="en-US" altLang="fa-IR" sz="1800" smtClean="0">
                <a:sym typeface="Symbol" panose="05050102010706020507" pitchFamily="18" charset="2"/>
              </a:rPr>
              <a:t>)</a:t>
            </a:r>
            <a:r>
              <a:rPr lang="en-US" altLang="fa-IR" sz="1800" smtClean="0"/>
              <a:t> </a:t>
            </a:r>
            <a:br>
              <a:rPr lang="en-US" altLang="fa-IR" sz="1800" smtClean="0"/>
            </a:br>
            <a:r>
              <a:rPr lang="en-US" altLang="fa-IR" sz="1800" smtClean="0"/>
              <a:t>		</a:t>
            </a:r>
            <a:r>
              <a:rPr lang="en-US" altLang="fa-IR" sz="1800" i="1" smtClean="0"/>
              <a:t>temp2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 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R-S</a:t>
            </a:r>
            <a:r>
              <a:rPr lang="en-US" altLang="fa-IR" sz="1800" smtClean="0">
                <a:sym typeface="Symbol" panose="05050102010706020507" pitchFamily="18" charset="2"/>
              </a:rPr>
              <a:t> ((</a:t>
            </a:r>
            <a:r>
              <a:rPr lang="en-US" altLang="fa-IR" sz="1800" i="1" smtClean="0">
                <a:sym typeface="Symbol" panose="05050102010706020507" pitchFamily="18" charset="2"/>
              </a:rPr>
              <a:t>temp1</a:t>
            </a:r>
            <a:r>
              <a:rPr lang="en-US" altLang="fa-IR" sz="1800" smtClean="0">
                <a:sym typeface="Symbol" panose="05050102010706020507" pitchFamily="18" charset="2"/>
              </a:rPr>
              <a:t> x </a:t>
            </a:r>
            <a:r>
              <a:rPr lang="en-US" altLang="fa-IR" sz="1800" i="1" smtClean="0">
                <a:sym typeface="Symbol" panose="05050102010706020507" pitchFamily="18" charset="2"/>
              </a:rPr>
              <a:t>s </a:t>
            </a:r>
            <a:r>
              <a:rPr lang="en-US" altLang="fa-IR" sz="1800" smtClean="0">
                <a:sym typeface="Symbol" panose="05050102010706020507" pitchFamily="18" charset="2"/>
              </a:rPr>
              <a:t>) – 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R-S,S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r </a:t>
            </a:r>
            <a:r>
              <a:rPr lang="en-US" altLang="fa-IR" sz="1800" smtClean="0">
                <a:sym typeface="Symbol" panose="05050102010706020507" pitchFamily="18" charset="2"/>
              </a:rPr>
              <a:t>))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		</a:t>
            </a:r>
            <a:r>
              <a:rPr lang="en-US" altLang="fa-IR" sz="1800" i="1" smtClean="0">
                <a:sym typeface="Symbol" panose="05050102010706020507" pitchFamily="18" charset="2"/>
              </a:rPr>
              <a:t>result</a:t>
            </a:r>
            <a:r>
              <a:rPr lang="en-US" altLang="fa-IR" sz="1800" smtClean="0">
                <a:sym typeface="Symbol" panose="05050102010706020507" pitchFamily="18" charset="2"/>
              </a:rPr>
              <a:t> = </a:t>
            </a:r>
            <a:r>
              <a:rPr lang="en-US" altLang="fa-IR" sz="1800" i="1" smtClean="0">
                <a:sym typeface="Symbol" panose="05050102010706020507" pitchFamily="18" charset="2"/>
              </a:rPr>
              <a:t>temp1</a:t>
            </a:r>
            <a:r>
              <a:rPr lang="en-US" altLang="fa-IR" sz="1800" smtClean="0">
                <a:sym typeface="Symbol" panose="05050102010706020507" pitchFamily="18" charset="2"/>
              </a:rPr>
              <a:t> –</a:t>
            </a:r>
            <a:r>
              <a:rPr lang="en-US" altLang="fa-IR" sz="1800" i="1" smtClean="0">
                <a:sym typeface="Symbol" panose="05050102010706020507" pitchFamily="18" charset="2"/>
              </a:rPr>
              <a:t> temp2</a:t>
            </a:r>
            <a:endParaRPr lang="en-US" altLang="fa-IR" sz="1800" smtClean="0"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altLang="fa-IR" sz="1800" smtClean="0"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altLang="fa-IR" sz="1800" smtClean="0">
                <a:sym typeface="Symbol" panose="05050102010706020507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smtClean="0"/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fa-IR" sz="1800" smtClean="0"/>
              <a:t>Generalized Projection</a:t>
            </a:r>
          </a:p>
          <a:p>
            <a:r>
              <a:rPr lang="en-US" altLang="fa-IR" sz="1800" smtClean="0"/>
              <a:t>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Generalized Projection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 smtClean="0"/>
              <a:t>Extends the projection operation by allowing arithmetic functions to be used in the projection list.</a:t>
            </a:r>
            <a:br>
              <a:rPr lang="en-US" altLang="fa-IR" sz="1800" smtClean="0"/>
            </a:br>
            <a:r>
              <a:rPr lang="en-US" altLang="fa-IR" sz="1800" smtClean="0"/>
              <a:t/>
            </a:r>
            <a:br>
              <a:rPr lang="en-US" altLang="fa-IR" sz="1800" smtClean="0"/>
            </a:br>
            <a:r>
              <a:rPr lang="en-US" altLang="fa-IR" sz="1800" smtClean="0"/>
              <a:t/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fa-IR" sz="1800" i="1" smtClean="0"/>
              <a:t>E</a:t>
            </a:r>
            <a:r>
              <a:rPr lang="en-US" altLang="fa-IR" sz="1800" smtClean="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fa-IR" sz="1800" smtClean="0"/>
              <a:t>Each of </a:t>
            </a:r>
            <a:r>
              <a:rPr lang="en-US" altLang="fa-IR" sz="1800" i="1" smtClean="0"/>
              <a:t>F</a:t>
            </a:r>
            <a:r>
              <a:rPr lang="en-US" altLang="fa-IR" sz="1900" baseline="-25000" smtClean="0"/>
              <a:t>1</a:t>
            </a:r>
            <a:r>
              <a:rPr lang="en-US" altLang="fa-IR" sz="1800" smtClean="0"/>
              <a:t>, </a:t>
            </a:r>
            <a:r>
              <a:rPr lang="en-US" altLang="fa-IR" sz="1800" i="1" smtClean="0"/>
              <a:t>F</a:t>
            </a:r>
            <a:r>
              <a:rPr lang="en-US" altLang="fa-IR" sz="1900" baseline="-25000" smtClean="0"/>
              <a:t>2</a:t>
            </a:r>
            <a:r>
              <a:rPr lang="en-US" altLang="fa-IR" sz="1800" smtClean="0"/>
              <a:t>, …, </a:t>
            </a:r>
            <a:r>
              <a:rPr lang="en-US" altLang="fa-IR" sz="1800" i="1" smtClean="0"/>
              <a:t>F</a:t>
            </a:r>
            <a:r>
              <a:rPr lang="en-US" altLang="fa-IR" sz="1900" i="1" baseline="-25000" smtClean="0"/>
              <a:t>n</a:t>
            </a:r>
            <a:r>
              <a:rPr lang="en-US" altLang="fa-IR" sz="1800" i="1" baseline="-25000" smtClean="0"/>
              <a:t> </a:t>
            </a:r>
            <a:r>
              <a:rPr lang="en-US" altLang="fa-IR" sz="1800" i="1" smtClean="0"/>
              <a:t> </a:t>
            </a:r>
            <a:r>
              <a:rPr lang="en-US" altLang="fa-IR" sz="1800" smtClean="0"/>
              <a:t>are are arithmetic expressions involving constants and attributes in the schema of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fa-IR" sz="1800" smtClean="0"/>
              <a:t>Given relation </a:t>
            </a:r>
            <a:r>
              <a:rPr lang="en-US" altLang="fa-IR" sz="1800" i="1" smtClean="0"/>
              <a:t>instructor(ID, name, dept_name, </a:t>
            </a:r>
            <a:r>
              <a:rPr lang="en-US" altLang="fa-IR" sz="1800" smtClean="0"/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2300" i="1" baseline="-25000" smtClean="0"/>
              <a:t>ID, name, dept_name, salary/12</a:t>
            </a:r>
            <a:r>
              <a:rPr lang="en-US" altLang="fa-IR" sz="1800" i="1" smtClean="0"/>
              <a:t> (instructor)</a:t>
            </a:r>
            <a:endParaRPr lang="en-US" altLang="fa-IR" sz="1800" smtClean="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17900" y="2179638"/>
          <a:ext cx="950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179638"/>
                        <a:ext cx="950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Aggregate Functions and Operations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 b="1" smtClean="0">
                <a:solidFill>
                  <a:schemeClr val="tx2"/>
                </a:solidFill>
              </a:rPr>
              <a:t>Aggregation function</a:t>
            </a:r>
            <a:r>
              <a:rPr lang="en-US" altLang="fa-IR" sz="1800" smtClean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b="1" smtClean="0"/>
              <a:t>avg</a:t>
            </a:r>
            <a:r>
              <a:rPr lang="en-US" altLang="fa-IR" sz="1800" smtClean="0"/>
              <a:t>:  average value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  <a:r>
              <a:rPr lang="en-US" altLang="fa-IR" sz="1800" b="1" smtClean="0"/>
              <a:t>min</a:t>
            </a:r>
            <a:r>
              <a:rPr lang="en-US" altLang="fa-IR" sz="1800" smtClean="0"/>
              <a:t>:  minimum value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  <a:r>
              <a:rPr lang="en-US" altLang="fa-IR" sz="1800" b="1" smtClean="0"/>
              <a:t>max</a:t>
            </a:r>
            <a:r>
              <a:rPr lang="en-US" altLang="fa-IR" sz="1800" smtClean="0"/>
              <a:t>:  maximum value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  <a:r>
              <a:rPr lang="en-US" altLang="fa-IR" sz="1800" b="1" smtClean="0"/>
              <a:t>sum</a:t>
            </a:r>
            <a:r>
              <a:rPr lang="en-US" altLang="fa-IR" sz="1800" smtClean="0"/>
              <a:t>:  sum of values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  <a:r>
              <a:rPr lang="en-US" altLang="fa-IR" sz="1800" b="1" smtClean="0"/>
              <a:t>count</a:t>
            </a:r>
            <a:r>
              <a:rPr lang="en-US" altLang="fa-IR" sz="1800" smtClean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 b="1" smtClean="0">
                <a:solidFill>
                  <a:schemeClr val="tx2"/>
                </a:solidFill>
              </a:rPr>
              <a:t>Aggregate operation</a:t>
            </a:r>
            <a:r>
              <a:rPr lang="en-US" altLang="fa-IR" sz="1800" smtClean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	</a:t>
            </a:r>
            <a:br>
              <a:rPr lang="en-US" altLang="fa-IR" sz="1800" smtClean="0"/>
            </a:br>
            <a:r>
              <a:rPr lang="en-US" altLang="fa-IR" sz="1800" i="1" smtClean="0"/>
              <a:t>E</a:t>
            </a:r>
            <a:r>
              <a:rPr lang="en-US" altLang="fa-IR" sz="1800" smtClean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 i="1" smtClean="0"/>
              <a:t>G</a:t>
            </a:r>
            <a:r>
              <a:rPr lang="en-US" altLang="fa-IR" sz="1800" i="1" baseline="-25000" smtClean="0"/>
              <a:t>1</a:t>
            </a:r>
            <a:r>
              <a:rPr lang="en-US" altLang="fa-IR" sz="1800" smtClean="0"/>
              <a:t>, </a:t>
            </a:r>
            <a:r>
              <a:rPr lang="en-US" altLang="fa-IR" sz="1800" i="1" smtClean="0"/>
              <a:t>G</a:t>
            </a:r>
            <a:r>
              <a:rPr lang="en-US" altLang="fa-IR" sz="1800" i="1" baseline="-25000" smtClean="0"/>
              <a:t>2</a:t>
            </a:r>
            <a:r>
              <a:rPr lang="en-US" altLang="fa-IR" sz="1800" smtClean="0"/>
              <a:t> …, </a:t>
            </a:r>
            <a:r>
              <a:rPr lang="en-US" altLang="fa-IR" sz="1800" i="1" smtClean="0"/>
              <a:t>G</a:t>
            </a:r>
            <a:r>
              <a:rPr lang="en-US" altLang="fa-IR" sz="1800" i="1" baseline="-25000" smtClean="0"/>
              <a:t>n</a:t>
            </a:r>
            <a:r>
              <a:rPr lang="en-US" altLang="fa-IR" sz="1800" smtClean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Each </a:t>
            </a:r>
            <a:r>
              <a:rPr lang="en-US" altLang="fa-IR" sz="1800" i="1" smtClean="0"/>
              <a:t>F</a:t>
            </a:r>
            <a:r>
              <a:rPr lang="en-US" altLang="fa-IR" sz="2000" i="1" baseline="-25000" smtClean="0"/>
              <a:t>i</a:t>
            </a:r>
            <a:r>
              <a:rPr lang="en-US" altLang="fa-IR" sz="1800" i="1" smtClean="0"/>
              <a:t> </a:t>
            </a:r>
            <a:r>
              <a:rPr lang="en-US" altLang="fa-IR" sz="1800" smtClean="0"/>
              <a:t>is an aggregate function</a:t>
            </a:r>
            <a:endParaRPr lang="en-US" altLang="fa-IR" sz="1800" i="1" smtClean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Each </a:t>
            </a:r>
            <a:r>
              <a:rPr lang="en-US" altLang="fa-IR" sz="1800" i="1" smtClean="0"/>
              <a:t>A</a:t>
            </a:r>
            <a:r>
              <a:rPr lang="en-US" altLang="fa-IR" sz="2000" i="1" baseline="-25000" smtClean="0"/>
              <a:t>i</a:t>
            </a:r>
            <a:r>
              <a:rPr lang="en-US" altLang="fa-IR" sz="1800" i="1" smtClean="0"/>
              <a:t> </a:t>
            </a:r>
            <a:r>
              <a:rPr lang="en-US" altLang="fa-IR" sz="1800" smtClean="0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 smtClean="0"/>
              <a:t>Note: </a:t>
            </a:r>
            <a:r>
              <a:rPr lang="en-US" altLang="fa-IR" sz="1800" smtClean="0">
                <a:sym typeface="Symbol" panose="05050102010706020507" pitchFamily="18" charset="2"/>
              </a:rPr>
              <a:t>Some books/articles use </a:t>
            </a:r>
            <a:r>
              <a:rPr lang="en-US" altLang="fa-IR" sz="2400" smtClean="0">
                <a:sym typeface="Symbol" panose="05050102010706020507" pitchFamily="18" charset="2"/>
              </a:rPr>
              <a:t></a:t>
            </a:r>
            <a:r>
              <a:rPr lang="en-US" altLang="fa-IR" sz="1800" smtClean="0"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5" name="Picture 6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7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49913" y="57245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Operation –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Relation r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fa-IR" sz="2400">
                <a:sym typeface="Symbol" panose="05050102010706020507" pitchFamily="18" charset="2"/>
              </a:rPr>
              <a:t></a:t>
            </a:r>
            <a:r>
              <a:rPr kumimoji="0" lang="en-US" altLang="fa-IR" sz="24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fa-IR" sz="2000" baseline="-25000">
                <a:sym typeface="Symbol" panose="05050102010706020507" pitchFamily="18" charset="2"/>
              </a:rPr>
              <a:t> </a:t>
            </a:r>
            <a:r>
              <a:rPr kumimoji="0" lang="en-US" altLang="fa-IR" sz="2400">
                <a:sym typeface="Symbol" panose="05050102010706020507" pitchFamily="18" charset="2"/>
              </a:rPr>
              <a:t>(r)</a:t>
            </a:r>
            <a:endParaRPr kumimoji="0" lang="en-US" altLang="fa-I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altLang="fa-IR" sz="1800" smtClean="0"/>
              <a:t>Relation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: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A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B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2400">
                <a:sym typeface="Symbol" panose="05050102010706020507" pitchFamily="18" charset="2"/>
              </a:rPr>
              <a:t>  </a:t>
            </a:r>
            <a:r>
              <a:rPr lang="en-US" altLang="fa-IR" sz="2800" b="1">
                <a:latin typeface="Times New Roman" panose="02020603050405020304" pitchFamily="18" charset="0"/>
              </a:rPr>
              <a:t> </a:t>
            </a:r>
            <a:r>
              <a:rPr lang="en-US" altLang="fa-IR" sz="2800" b="1" baseline="-25000">
                <a:latin typeface="Times New Roman" panose="02020603050405020304" pitchFamily="18" charset="0"/>
              </a:rPr>
              <a:t>sum(c</a:t>
            </a:r>
            <a:r>
              <a:rPr lang="en-US" altLang="fa-IR" sz="2400" b="1" baseline="-25000">
                <a:latin typeface="Times New Roman" panose="02020603050405020304" pitchFamily="18" charset="0"/>
              </a:rPr>
              <a:t>) </a:t>
            </a:r>
            <a:r>
              <a:rPr lang="en-US" altLang="fa-IR" sz="24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b="1"/>
              <a:t>sum</a:t>
            </a:r>
            <a:r>
              <a:rPr kumimoji="0" lang="en-US" altLang="fa-IR" sz="1800"/>
              <a:t>(</a:t>
            </a:r>
            <a:r>
              <a:rPr kumimoji="0" lang="en-US" altLang="fa-IR" sz="1800" i="1"/>
              <a:t>c </a:t>
            </a:r>
            <a:r>
              <a:rPr kumimoji="0" lang="en-US" altLang="fa-IR" sz="1800"/>
              <a:t>)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27</a:t>
            </a:r>
          </a:p>
        </p:txBody>
      </p:sp>
      <p:pic>
        <p:nvPicPr>
          <p:cNvPr id="78861" name="Picture 13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fa-IR" sz="1800" smtClean="0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  </a:t>
            </a:r>
            <a:r>
              <a:rPr kumimoji="0" lang="en-US" altLang="fa-IR" sz="2400" i="1" baseline="-25000" smtClean="0"/>
              <a:t>dept_name</a:t>
            </a:r>
            <a:r>
              <a:rPr kumimoji="0" lang="en-US" altLang="fa-IR" sz="1800" smtClean="0"/>
              <a:t> </a:t>
            </a:r>
            <a:r>
              <a:rPr kumimoji="0" lang="en-US" altLang="fa-IR" sz="2400" i="1" smtClean="0">
                <a:sym typeface="Symbol" panose="05050102010706020507" pitchFamily="18" charset="2"/>
              </a:rPr>
              <a:t>   </a:t>
            </a:r>
            <a:r>
              <a:rPr kumimoji="0" lang="en-US" altLang="fa-IR" sz="2400" b="1" baseline="-25000" smtClean="0">
                <a:sym typeface="Symbol" panose="05050102010706020507" pitchFamily="18" charset="2"/>
              </a:rPr>
              <a:t>avg</a:t>
            </a:r>
            <a:r>
              <a:rPr kumimoji="0" lang="en-US" altLang="fa-IR" sz="2400" baseline="-25000" smtClean="0">
                <a:sym typeface="Symbol" panose="05050102010706020507" pitchFamily="18" charset="2"/>
              </a:rPr>
              <a:t>(</a:t>
            </a:r>
            <a:r>
              <a:rPr kumimoji="0" lang="en-US" altLang="fa-IR" sz="2400" i="1" baseline="-25000" smtClean="0">
                <a:sym typeface="Symbol" panose="05050102010706020507" pitchFamily="18" charset="2"/>
              </a:rPr>
              <a:t>salary</a:t>
            </a:r>
            <a:r>
              <a:rPr kumimoji="0" lang="en-US" altLang="fa-IR" sz="2400" baseline="-25000" smtClean="0">
                <a:sym typeface="Symbol" panose="05050102010706020507" pitchFamily="18" charset="2"/>
              </a:rPr>
              <a:t>)</a:t>
            </a:r>
            <a:r>
              <a:rPr kumimoji="0" lang="en-US" altLang="fa-IR" sz="1800" smtClean="0">
                <a:sym typeface="Symbol" panose="05050102010706020507" pitchFamily="18" charset="2"/>
              </a:rPr>
              <a:t> (</a:t>
            </a:r>
            <a:r>
              <a:rPr kumimoji="0" lang="en-US" altLang="fa-IR" sz="1800" i="1" smtClean="0">
                <a:sym typeface="Symbol" panose="05050102010706020507" pitchFamily="18" charset="2"/>
              </a:rPr>
              <a:t>instructor</a:t>
            </a:r>
            <a:r>
              <a:rPr kumimoji="0" lang="en-US" altLang="fa-IR" sz="1800" smtClean="0">
                <a:sym typeface="Symbol" panose="05050102010706020507" pitchFamily="18" charset="2"/>
              </a:rPr>
              <a:t>)</a:t>
            </a:r>
            <a:endParaRPr kumimoji="0" lang="en-US" altLang="fa-IR" sz="1800" smtClean="0"/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2400">
              <a:latin typeface="Times New Roman" panose="02020603050405020304" pitchFamily="18" charset="0"/>
            </a:endParaRPr>
          </a:p>
        </p:txBody>
      </p:sp>
      <p:pic>
        <p:nvPicPr>
          <p:cNvPr id="80901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400" i="1"/>
              <a:t>avg_salary</a:t>
            </a:r>
          </a:p>
        </p:txBody>
      </p:sp>
      <p:pic>
        <p:nvPicPr>
          <p:cNvPr id="80904" name="Picture 19" descr="Ca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455863" y="15890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Result of aggregation does not have a name</a:t>
            </a:r>
          </a:p>
          <a:p>
            <a:pPr lvl="1"/>
            <a:r>
              <a:rPr lang="en-US" altLang="fa-IR" sz="1800" smtClean="0"/>
              <a:t>Can use rename operation to give it a name</a:t>
            </a:r>
          </a:p>
          <a:p>
            <a:pPr lvl="1"/>
            <a:r>
              <a:rPr lang="en-US" altLang="fa-IR" sz="1800" smtClean="0"/>
              <a:t>For convenience, we permit renaming as part of aggregate operation</a:t>
            </a:r>
            <a:br>
              <a:rPr lang="en-US" altLang="fa-IR" sz="1800" smtClean="0"/>
            </a:br>
            <a:endParaRPr lang="en-US" altLang="fa-IR" sz="1800" smtClean="0"/>
          </a:p>
          <a:p>
            <a:pPr lvl="1"/>
            <a:endParaRPr lang="en-US" altLang="fa-IR" sz="1800" smtClean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2800" i="1" baseline="-25000"/>
              <a:t>dept_name</a:t>
            </a:r>
            <a:r>
              <a:rPr kumimoji="0" lang="en-US" altLang="fa-IR" sz="2400">
                <a:latin typeface="Times New Roman" panose="02020603050405020304" pitchFamily="18" charset="0"/>
              </a:rPr>
              <a:t>     </a:t>
            </a:r>
            <a:r>
              <a:rPr kumimoji="0" lang="en-US" altLang="fa-IR" sz="2800" b="1" i="1" baseline="-25000">
                <a:sym typeface="Symbol" panose="05050102010706020507" pitchFamily="18" charset="2"/>
              </a:rPr>
              <a:t>avg</a:t>
            </a:r>
            <a:r>
              <a:rPr kumimoji="0" lang="en-US" altLang="fa-IR" sz="2800" i="1" baseline="-25000">
                <a:sym typeface="Symbol" panose="05050102010706020507" pitchFamily="18" charset="2"/>
              </a:rPr>
              <a:t>(salary) </a:t>
            </a:r>
            <a:r>
              <a:rPr kumimoji="0" lang="en-US" altLang="fa-IR" sz="2800" b="1" i="1" baseline="-25000">
                <a:sym typeface="Symbol" panose="05050102010706020507" pitchFamily="18" charset="2"/>
              </a:rPr>
              <a:t>as</a:t>
            </a:r>
            <a:r>
              <a:rPr kumimoji="0" lang="en-US" altLang="fa-IR" sz="2800" i="1" baseline="-25000">
                <a:sym typeface="Symbol" panose="05050102010706020507" pitchFamily="18" charset="2"/>
              </a:rPr>
              <a:t> avg_sal </a:t>
            </a:r>
            <a:r>
              <a:rPr kumimoji="0" lang="en-US" altLang="fa-IR" sz="2400">
                <a:sym typeface="Symbol" panose="05050102010706020507" pitchFamily="18" charset="2"/>
              </a:rPr>
              <a:t>(</a:t>
            </a:r>
            <a:r>
              <a:rPr kumimoji="0" lang="en-US" altLang="fa-IR" sz="2000" i="1">
                <a:sym typeface="Symbol" panose="05050102010706020507" pitchFamily="18" charset="2"/>
              </a:rPr>
              <a:t>instructor</a:t>
            </a:r>
            <a:r>
              <a:rPr kumimoji="0" lang="en-US" altLang="fa-IR" sz="240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82949" name="Picture 5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Modification of the Database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altLang="fa-IR" sz="1800" smtClean="0"/>
              <a:t>The content of the database may be modified using the following operations:</a:t>
            </a:r>
          </a:p>
          <a:p>
            <a:pPr lvl="1"/>
            <a:r>
              <a:rPr lang="en-US" altLang="fa-IR" sz="1800" smtClean="0"/>
              <a:t>Deletion</a:t>
            </a:r>
          </a:p>
          <a:p>
            <a:pPr lvl="1"/>
            <a:r>
              <a:rPr lang="en-US" altLang="fa-IR" sz="1800" smtClean="0"/>
              <a:t>Insertion</a:t>
            </a:r>
          </a:p>
          <a:p>
            <a:pPr lvl="1"/>
            <a:r>
              <a:rPr lang="en-US" altLang="fa-IR" sz="1800" smtClean="0"/>
              <a:t>Updating</a:t>
            </a:r>
          </a:p>
          <a:p>
            <a:r>
              <a:rPr lang="en-US" altLang="fa-IR" sz="1800" smtClean="0"/>
              <a:t>All these operations can be expressed using the assignment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Multiset Relational Algebra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 smtClean="0"/>
              <a:t>Pure relational algebra removes all duplicates</a:t>
            </a:r>
          </a:p>
          <a:p>
            <a:pPr lvl="1"/>
            <a:r>
              <a:rPr lang="en-US" altLang="fa-IR" sz="1800" smtClean="0"/>
              <a:t> e.g. after projection</a:t>
            </a:r>
          </a:p>
          <a:p>
            <a:r>
              <a:rPr lang="en-US" altLang="fa-IR" sz="1800" smtClean="0"/>
              <a:t>Multiset relational algebra retains duplicates, to match SQL semantics</a:t>
            </a:r>
          </a:p>
          <a:p>
            <a:pPr lvl="1"/>
            <a:r>
              <a:rPr lang="en-US" altLang="fa-IR" sz="1800" smtClean="0"/>
              <a:t>SQL duplicate retention was initially for efficiency, but is now a feature</a:t>
            </a:r>
          </a:p>
          <a:p>
            <a:r>
              <a:rPr lang="en-US" altLang="fa-IR" sz="1800" smtClean="0"/>
              <a:t>Multiset relational algebra defined as follows</a:t>
            </a:r>
          </a:p>
          <a:p>
            <a:pPr lvl="1"/>
            <a:r>
              <a:rPr lang="en-US" altLang="fa-IR" sz="1800" smtClean="0"/>
              <a:t>selection: has as many duplicates of a tuple as in  the input, if the tuple satisfies the selection</a:t>
            </a:r>
          </a:p>
          <a:p>
            <a:pPr lvl="1"/>
            <a:r>
              <a:rPr lang="en-US" altLang="fa-IR" sz="1800" smtClean="0"/>
              <a:t>projection: one tuple per input tuple, even if it is a duplicate</a:t>
            </a:r>
          </a:p>
          <a:p>
            <a:pPr lvl="1"/>
            <a:r>
              <a:rPr lang="en-US" altLang="fa-IR" sz="1800" smtClean="0"/>
              <a:t>cross product:  If there are  </a:t>
            </a:r>
            <a:r>
              <a:rPr lang="en-US" altLang="fa-IR" sz="1800" i="1" smtClean="0"/>
              <a:t>m </a:t>
            </a:r>
            <a:r>
              <a:rPr lang="en-US" altLang="fa-IR" sz="1800" smtClean="0"/>
              <a:t> copies of </a:t>
            </a:r>
            <a:r>
              <a:rPr lang="en-US" altLang="fa-IR" sz="1800" i="1" smtClean="0"/>
              <a:t>t1</a:t>
            </a:r>
            <a:r>
              <a:rPr lang="en-US" altLang="fa-IR" sz="1800" smtClean="0"/>
              <a:t> in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, and </a:t>
            </a:r>
            <a:r>
              <a:rPr lang="en-US" altLang="fa-IR" sz="1800" i="1" smtClean="0"/>
              <a:t>n</a:t>
            </a:r>
            <a:r>
              <a:rPr lang="en-US" altLang="fa-IR" sz="1800" smtClean="0"/>
              <a:t> copies of </a:t>
            </a:r>
            <a:r>
              <a:rPr lang="en-US" altLang="fa-IR" sz="1800" i="1" smtClean="0"/>
              <a:t>t2</a:t>
            </a:r>
            <a:r>
              <a:rPr lang="en-US" altLang="fa-IR" sz="1800" smtClean="0"/>
              <a:t> in </a:t>
            </a:r>
            <a:r>
              <a:rPr lang="en-US" altLang="fa-IR" sz="1800" i="1" smtClean="0"/>
              <a:t>s</a:t>
            </a:r>
            <a:r>
              <a:rPr lang="en-US" altLang="fa-IR" sz="1800" smtClean="0"/>
              <a:t>, there are </a:t>
            </a:r>
            <a:r>
              <a:rPr lang="en-US" altLang="fa-IR" sz="1800" i="1" smtClean="0"/>
              <a:t>m </a:t>
            </a:r>
            <a:r>
              <a:rPr lang="en-US" altLang="fa-IR" sz="1800" smtClean="0"/>
              <a:t>x </a:t>
            </a:r>
            <a:r>
              <a:rPr lang="en-US" altLang="fa-IR" sz="1800" i="1" smtClean="0"/>
              <a:t>n</a:t>
            </a:r>
            <a:r>
              <a:rPr lang="en-US" altLang="fa-IR" sz="1800" smtClean="0"/>
              <a:t> copies of </a:t>
            </a:r>
            <a:r>
              <a:rPr lang="en-US" altLang="fa-IR" sz="1800" i="1" smtClean="0"/>
              <a:t>t1.t2</a:t>
            </a:r>
            <a:r>
              <a:rPr lang="en-US" altLang="fa-IR" sz="1800" smtClean="0"/>
              <a:t> in </a:t>
            </a:r>
            <a:r>
              <a:rPr lang="en-US" altLang="fa-IR" sz="1800" i="1" smtClean="0"/>
              <a:t>r </a:t>
            </a:r>
            <a:r>
              <a:rPr lang="en-US" altLang="fa-IR" sz="1800" smtClean="0"/>
              <a:t> x </a:t>
            </a:r>
            <a:r>
              <a:rPr lang="en-US" altLang="fa-IR" sz="1800" i="1" smtClean="0"/>
              <a:t>s</a:t>
            </a:r>
          </a:p>
          <a:p>
            <a:pPr lvl="1"/>
            <a:r>
              <a:rPr lang="en-US" altLang="fa-IR" sz="1800" smtClean="0"/>
              <a:t>Other operators similarly defined </a:t>
            </a:r>
          </a:p>
          <a:p>
            <a:pPr lvl="2"/>
            <a:r>
              <a:rPr lang="en-US" altLang="fa-IR" sz="1800" smtClean="0"/>
              <a:t>E.g. union: </a:t>
            </a:r>
            <a:r>
              <a:rPr lang="en-US" altLang="fa-IR" sz="1800" i="1" smtClean="0"/>
              <a:t>m </a:t>
            </a:r>
            <a:r>
              <a:rPr lang="en-US" altLang="fa-IR" sz="1800" smtClean="0"/>
              <a:t>+ </a:t>
            </a:r>
            <a:r>
              <a:rPr lang="en-US" altLang="fa-IR" sz="1800" i="1" smtClean="0"/>
              <a:t>n copies, </a:t>
            </a:r>
            <a:r>
              <a:rPr lang="en-US" altLang="fa-IR" sz="1800" smtClean="0"/>
              <a:t> intersection: min(</a:t>
            </a:r>
            <a:r>
              <a:rPr lang="en-US" altLang="fa-IR" sz="1800" i="1" smtClean="0"/>
              <a:t>m, n</a:t>
            </a:r>
            <a:r>
              <a:rPr lang="en-US" altLang="fa-IR" sz="1800" smtClean="0"/>
              <a:t>) copies</a:t>
            </a:r>
            <a:br>
              <a:rPr lang="en-US" altLang="fa-IR" sz="1800" smtClean="0"/>
            </a:br>
            <a:r>
              <a:rPr lang="en-US" altLang="fa-IR" sz="1800" smtClean="0"/>
              <a:t>   difference: min(0, </a:t>
            </a:r>
            <a:r>
              <a:rPr lang="en-US" altLang="fa-IR" sz="1800" i="1" smtClean="0"/>
              <a:t>m</a:t>
            </a:r>
            <a:r>
              <a:rPr lang="en-US" altLang="fa-IR" sz="1800" smtClean="0"/>
              <a:t> – </a:t>
            </a:r>
            <a:r>
              <a:rPr lang="en-US" altLang="fa-IR" sz="1800" i="1" smtClean="0"/>
              <a:t>n</a:t>
            </a:r>
            <a:r>
              <a:rPr lang="en-US" altLang="fa-IR" sz="1800" smtClean="0"/>
              <a:t>) copies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and Relational Algebra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 b="1" smtClean="0"/>
              <a:t>select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A1, A2, .. An</a:t>
            </a:r>
            <a:br>
              <a:rPr lang="en-US" altLang="fa-IR" sz="1800" i="1" smtClean="0"/>
            </a:br>
            <a:r>
              <a:rPr lang="en-US" altLang="fa-IR" sz="1800" b="1" smtClean="0"/>
              <a:t>from   </a:t>
            </a:r>
            <a:r>
              <a:rPr lang="en-US" altLang="fa-IR" sz="1800" i="1" smtClean="0"/>
              <a:t>r1, r2, …, rm</a:t>
            </a:r>
            <a:br>
              <a:rPr lang="en-US" altLang="fa-IR" sz="1800" i="1" smtClean="0"/>
            </a:br>
            <a:r>
              <a:rPr lang="en-US" altLang="fa-IR" sz="1800" b="1" smtClean="0"/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   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1800" smtClean="0"/>
              <a:t> </a:t>
            </a:r>
            <a:r>
              <a:rPr lang="en-US" altLang="fa-IR" sz="2400" i="1" baseline="-25000" smtClean="0"/>
              <a:t>A1, .., An</a:t>
            </a:r>
            <a:r>
              <a:rPr lang="en-US" altLang="fa-IR" sz="1800" smtClean="0"/>
              <a:t> (</a:t>
            </a:r>
            <a:r>
              <a:rPr lang="en-US" altLang="fa-IR" sz="2400" smtClean="0">
                <a:sym typeface="Symbol" panose="05050102010706020507" pitchFamily="18" charset="2"/>
              </a:rPr>
              <a:t></a:t>
            </a:r>
            <a:r>
              <a:rPr lang="en-US" altLang="fa-IR" sz="1800" smtClean="0"/>
              <a:t> </a:t>
            </a:r>
            <a:r>
              <a:rPr lang="en-US" altLang="fa-IR" sz="2400" i="1" baseline="-25000" smtClean="0"/>
              <a:t>P</a:t>
            </a:r>
            <a:r>
              <a:rPr lang="en-US" altLang="fa-IR" sz="1800" smtClean="0"/>
              <a:t> (</a:t>
            </a:r>
            <a:r>
              <a:rPr lang="en-US" altLang="fa-IR" sz="1800" i="1" smtClean="0"/>
              <a:t>r1 </a:t>
            </a:r>
            <a:r>
              <a:rPr lang="en-US" altLang="fa-IR" sz="1800" smtClean="0"/>
              <a:t>x </a:t>
            </a:r>
            <a:r>
              <a:rPr lang="en-US" altLang="fa-IR" sz="1800" i="1" smtClean="0"/>
              <a:t> r2  </a:t>
            </a:r>
            <a:r>
              <a:rPr lang="en-US" altLang="fa-IR" sz="1800" smtClean="0"/>
              <a:t>x .. x</a:t>
            </a:r>
            <a:r>
              <a:rPr lang="en-US" altLang="fa-IR" sz="1800" i="1" smtClean="0"/>
              <a:t>  rm</a:t>
            </a:r>
            <a:r>
              <a:rPr lang="en-US" altLang="fa-IR" sz="1800" smtClean="0"/>
              <a:t>))</a:t>
            </a:r>
          </a:p>
          <a:p>
            <a:r>
              <a:rPr lang="en-US" altLang="fa-IR" sz="1800" b="1" smtClean="0"/>
              <a:t>select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A1, A2, </a:t>
            </a:r>
            <a:r>
              <a:rPr lang="en-US" altLang="fa-IR" sz="1800" b="1" smtClean="0"/>
              <a:t>sum</a:t>
            </a:r>
            <a:r>
              <a:rPr lang="en-US" altLang="fa-IR" sz="1800" i="1" smtClean="0"/>
              <a:t>(A3)</a:t>
            </a:r>
            <a:br>
              <a:rPr lang="en-US" altLang="fa-IR" sz="1800" i="1" smtClean="0"/>
            </a:br>
            <a:r>
              <a:rPr lang="en-US" altLang="fa-IR" sz="1800" b="1" smtClean="0"/>
              <a:t>from   </a:t>
            </a:r>
            <a:r>
              <a:rPr lang="en-US" altLang="fa-IR" sz="1800" i="1" smtClean="0"/>
              <a:t>r1, r2, …, rm</a:t>
            </a:r>
            <a:br>
              <a:rPr lang="en-US" altLang="fa-IR" sz="1800" i="1" smtClean="0"/>
            </a:br>
            <a:r>
              <a:rPr lang="en-US" altLang="fa-IR" sz="1800" b="1" smtClean="0"/>
              <a:t>where P</a:t>
            </a:r>
            <a:br>
              <a:rPr lang="en-US" altLang="fa-IR" sz="1800" b="1" smtClean="0"/>
            </a:br>
            <a:r>
              <a:rPr lang="en-US" altLang="fa-IR" sz="1800" b="1" smtClean="0"/>
              <a:t>group by </a:t>
            </a:r>
            <a:r>
              <a:rPr lang="en-US" altLang="fa-IR" sz="1800" i="1" smtClean="0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2400" baseline="-25000" smtClean="0"/>
              <a:t>                      A1, A2</a:t>
            </a:r>
            <a:r>
              <a:rPr lang="en-US" altLang="fa-IR" sz="1800" smtClean="0"/>
              <a:t> </a:t>
            </a:r>
            <a:r>
              <a:rPr lang="en-US" altLang="fa-IR" sz="2400" smtClean="0">
                <a:sym typeface="Symbol" panose="05050102010706020507" pitchFamily="18" charset="2"/>
              </a:rPr>
              <a:t>   </a:t>
            </a:r>
            <a:r>
              <a:rPr lang="en-US" altLang="fa-IR" sz="2400" b="1" baseline="-25000" smtClean="0">
                <a:sym typeface="Symbol" panose="05050102010706020507" pitchFamily="18" charset="2"/>
              </a:rPr>
              <a:t>sum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(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A3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)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2400" smtClean="0">
                <a:sym typeface="Symbol" panose="05050102010706020507" pitchFamily="18" charset="2"/>
              </a:rPr>
              <a:t></a:t>
            </a:r>
            <a:r>
              <a:rPr lang="en-US" altLang="fa-IR" sz="1800" smtClean="0"/>
              <a:t> </a:t>
            </a:r>
            <a:r>
              <a:rPr lang="en-US" altLang="fa-IR" sz="2400" i="1" baseline="-25000" smtClean="0"/>
              <a:t>P</a:t>
            </a:r>
            <a:r>
              <a:rPr lang="en-US" altLang="fa-IR" sz="1800" smtClean="0"/>
              <a:t> (</a:t>
            </a:r>
            <a:r>
              <a:rPr lang="en-US" altLang="fa-IR" sz="1800" i="1" smtClean="0"/>
              <a:t>r1 </a:t>
            </a:r>
            <a:r>
              <a:rPr lang="en-US" altLang="fa-IR" sz="1800" smtClean="0"/>
              <a:t>x </a:t>
            </a:r>
            <a:r>
              <a:rPr lang="en-US" altLang="fa-IR" sz="1800" i="1" smtClean="0"/>
              <a:t> r2  </a:t>
            </a:r>
            <a:r>
              <a:rPr lang="en-US" altLang="fa-IR" sz="1800" smtClean="0"/>
              <a:t>x .. x</a:t>
            </a:r>
            <a:r>
              <a:rPr lang="en-US" altLang="fa-IR" sz="1800" i="1" smtClean="0"/>
              <a:t>  rm</a:t>
            </a:r>
            <a:r>
              <a:rPr lang="en-US" altLang="fa-IR" sz="1800" smtClean="0"/>
              <a:t>)))</a:t>
            </a:r>
          </a:p>
          <a:p>
            <a:endParaRPr lang="en-US" altLang="fa-IR" sz="1800" b="1" smtClean="0"/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</p:txBody>
      </p:sp>
      <p:pic>
        <p:nvPicPr>
          <p:cNvPr id="89092" name="Picture 4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806700" y="4557713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and Relational Algebra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 smtClean="0"/>
              <a:t>More generally, the non-aggregated attributes in the </a:t>
            </a:r>
            <a:r>
              <a:rPr lang="en-US" altLang="fa-IR" sz="1800" b="1" smtClean="0"/>
              <a:t>select</a:t>
            </a:r>
            <a:r>
              <a:rPr lang="en-US" altLang="fa-IR" sz="1800" smtClean="0"/>
              <a:t> clause may be a subset of the </a:t>
            </a:r>
            <a:r>
              <a:rPr lang="en-US" altLang="fa-IR" sz="1800" b="1" smtClean="0"/>
              <a:t>group by</a:t>
            </a:r>
            <a:r>
              <a:rPr lang="en-US" altLang="fa-IR" sz="1800" smtClean="0"/>
              <a:t> attributes, in which case the equivalence is as follows:</a:t>
            </a:r>
            <a:r>
              <a:rPr lang="en-US" altLang="fa-IR" sz="1800" b="1" smtClean="0"/>
              <a:t/>
            </a:r>
            <a:br>
              <a:rPr lang="en-US" altLang="fa-IR" sz="1800" b="1" smtClean="0"/>
            </a:br>
            <a:r>
              <a:rPr lang="en-US" altLang="fa-IR" sz="1800" b="1" smtClean="0"/>
              <a:t/>
            </a:r>
            <a:br>
              <a:rPr lang="en-US" altLang="fa-IR" sz="1800" b="1" smtClean="0"/>
            </a:br>
            <a:r>
              <a:rPr lang="en-US" altLang="fa-IR" sz="1800" b="1" smtClean="0"/>
              <a:t>select</a:t>
            </a:r>
            <a:r>
              <a:rPr lang="en-US" altLang="fa-IR" sz="1800" smtClean="0"/>
              <a:t> </a:t>
            </a:r>
            <a:r>
              <a:rPr lang="en-US" altLang="fa-IR" sz="1800" i="1" smtClean="0"/>
              <a:t>A1, </a:t>
            </a:r>
            <a:r>
              <a:rPr lang="en-US" altLang="fa-IR" sz="1800" b="1" smtClean="0"/>
              <a:t>sum</a:t>
            </a:r>
            <a:r>
              <a:rPr lang="en-US" altLang="fa-IR" sz="1800" i="1" smtClean="0"/>
              <a:t>(A3)</a:t>
            </a:r>
            <a:br>
              <a:rPr lang="en-US" altLang="fa-IR" sz="1800" i="1" smtClean="0"/>
            </a:br>
            <a:r>
              <a:rPr lang="en-US" altLang="fa-IR" sz="1800" b="1" smtClean="0"/>
              <a:t>from   </a:t>
            </a:r>
            <a:r>
              <a:rPr lang="en-US" altLang="fa-IR" sz="1800" i="1" smtClean="0"/>
              <a:t>r1, r2, …, rm</a:t>
            </a:r>
            <a:br>
              <a:rPr lang="en-US" altLang="fa-IR" sz="1800" i="1" smtClean="0"/>
            </a:br>
            <a:r>
              <a:rPr lang="en-US" altLang="fa-IR" sz="1800" b="1" smtClean="0"/>
              <a:t>where P</a:t>
            </a:r>
            <a:br>
              <a:rPr lang="en-US" altLang="fa-IR" sz="1800" b="1" smtClean="0"/>
            </a:br>
            <a:r>
              <a:rPr lang="en-US" altLang="fa-IR" sz="1800" b="1" smtClean="0"/>
              <a:t>group by </a:t>
            </a:r>
            <a:r>
              <a:rPr lang="en-US" altLang="fa-IR" sz="1800" i="1" smtClean="0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       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1800" smtClean="0"/>
              <a:t> </a:t>
            </a:r>
            <a:r>
              <a:rPr lang="en-US" altLang="fa-IR" sz="2400" i="1" baseline="-25000" smtClean="0"/>
              <a:t>A1,sumA3</a:t>
            </a:r>
            <a:r>
              <a:rPr lang="en-US" altLang="fa-IR" sz="1800" smtClean="0"/>
              <a:t>( </a:t>
            </a:r>
            <a:r>
              <a:rPr lang="en-US" altLang="fa-IR" sz="2400" baseline="-25000" smtClean="0">
                <a:latin typeface="Arial" panose="020B0604020202020204" pitchFamily="34" charset="0"/>
              </a:rPr>
              <a:t>A1,A2</a:t>
            </a:r>
            <a:r>
              <a:rPr lang="en-US" altLang="fa-IR" sz="1800" smtClean="0"/>
              <a:t> </a:t>
            </a:r>
            <a:r>
              <a:rPr lang="en-US" altLang="fa-IR" sz="2400" smtClean="0">
                <a:sym typeface="Symbol" panose="05050102010706020507" pitchFamily="18" charset="2"/>
              </a:rPr>
              <a:t>   </a:t>
            </a:r>
            <a:r>
              <a:rPr lang="en-US" altLang="fa-IR" sz="2400" b="1" baseline="-25000" smtClean="0">
                <a:sym typeface="Symbol" panose="05050102010706020507" pitchFamily="18" charset="2"/>
              </a:rPr>
              <a:t>sum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(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A3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)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2400" b="1" baseline="-25000" smtClean="0">
                <a:sym typeface="Symbol" panose="05050102010706020507" pitchFamily="18" charset="2"/>
              </a:rPr>
              <a:t>as</a:t>
            </a:r>
            <a:r>
              <a:rPr lang="en-US" altLang="fa-IR" sz="2400" baseline="-25000" smtClean="0">
                <a:sym typeface="Symbol" panose="05050102010706020507" pitchFamily="18" charset="2"/>
              </a:rPr>
              <a:t> sumA3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2400" smtClean="0">
                <a:sym typeface="Symbol" panose="05050102010706020507" pitchFamily="18" charset="2"/>
              </a:rPr>
              <a:t></a:t>
            </a:r>
            <a:r>
              <a:rPr lang="en-US" altLang="fa-IR" sz="1800" smtClean="0"/>
              <a:t> </a:t>
            </a:r>
            <a:r>
              <a:rPr lang="en-US" altLang="fa-IR" sz="2400" i="1" baseline="-25000" smtClean="0"/>
              <a:t>P</a:t>
            </a:r>
            <a:r>
              <a:rPr lang="en-US" altLang="fa-IR" sz="1800" smtClean="0"/>
              <a:t> (</a:t>
            </a:r>
            <a:r>
              <a:rPr lang="en-US" altLang="fa-IR" sz="1800" i="1" smtClean="0"/>
              <a:t>r1 </a:t>
            </a:r>
            <a:r>
              <a:rPr lang="en-US" altLang="fa-IR" sz="1800" smtClean="0"/>
              <a:t>x </a:t>
            </a:r>
            <a:r>
              <a:rPr lang="en-US" altLang="fa-IR" sz="1800" i="1" smtClean="0"/>
              <a:t> r2  </a:t>
            </a:r>
            <a:r>
              <a:rPr lang="en-US" altLang="fa-IR" sz="1800" smtClean="0"/>
              <a:t>x .. x</a:t>
            </a:r>
            <a:r>
              <a:rPr lang="en-US" altLang="fa-IR" sz="1800" i="1" smtClean="0"/>
              <a:t>  rm</a:t>
            </a:r>
            <a:r>
              <a:rPr lang="en-US" altLang="fa-IR" sz="1800" smtClean="0"/>
              <a:t>)))</a:t>
            </a:r>
          </a:p>
          <a:p>
            <a:endParaRPr lang="en-US" altLang="fa-IR" sz="1800" smtClean="0"/>
          </a:p>
        </p:txBody>
      </p:sp>
      <p:pic>
        <p:nvPicPr>
          <p:cNvPr id="91140" name="Picture 4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332163" y="3867150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Tuple Relational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Tuple Relational Calculus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8137525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 smtClean="0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 smtClean="0"/>
              <a:t>		{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| </a:t>
            </a:r>
            <a:r>
              <a:rPr lang="en-US" altLang="fa-IR" sz="1800" i="1" smtClean="0"/>
              <a:t>P</a:t>
            </a:r>
            <a:r>
              <a:rPr lang="en-US" altLang="fa-IR" sz="1800" smtClean="0"/>
              <a:t> (</a:t>
            </a:r>
            <a:r>
              <a:rPr lang="en-US" altLang="fa-IR" sz="1800" i="1" smtClean="0"/>
              <a:t>t </a:t>
            </a:r>
            <a:r>
              <a:rPr lang="en-US" altLang="fa-IR" sz="1800" smtClean="0"/>
              <a:t>) }</a:t>
            </a:r>
          </a:p>
          <a:p>
            <a:pPr>
              <a:tabLst>
                <a:tab pos="3195638" algn="ctr"/>
              </a:tabLst>
            </a:pPr>
            <a:r>
              <a:rPr lang="en-US" altLang="fa-IR" sz="1800" smtClean="0"/>
              <a:t>It is the set of all tuples 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such that predicate </a:t>
            </a:r>
            <a:r>
              <a:rPr lang="en-US" altLang="fa-IR" sz="1800" i="1" smtClean="0"/>
              <a:t>P</a:t>
            </a:r>
            <a:r>
              <a:rPr lang="en-US" altLang="fa-IR" sz="1800" smtClean="0"/>
              <a:t> is true for </a:t>
            </a:r>
            <a:r>
              <a:rPr lang="en-US" altLang="fa-IR" sz="1800" i="1" smtClean="0"/>
              <a:t>t</a:t>
            </a:r>
          </a:p>
          <a:p>
            <a:pPr>
              <a:tabLst>
                <a:tab pos="3195638" algn="ctr"/>
              </a:tabLst>
            </a:pPr>
            <a:r>
              <a:rPr lang="en-US" altLang="fa-IR" sz="1800" i="1" smtClean="0"/>
              <a:t>t</a:t>
            </a:r>
            <a:r>
              <a:rPr lang="en-US" altLang="fa-IR" sz="1800" smtClean="0"/>
              <a:t> is a </a:t>
            </a:r>
            <a:r>
              <a:rPr lang="en-US" altLang="fa-IR" sz="1800" i="1" smtClean="0"/>
              <a:t>tuple variable</a:t>
            </a:r>
            <a:r>
              <a:rPr lang="en-US" altLang="fa-IR" sz="1800" smtClean="0"/>
              <a:t>, </a:t>
            </a:r>
            <a:r>
              <a:rPr lang="en-US" altLang="fa-IR" sz="1800" i="1" smtClean="0"/>
              <a:t>t </a:t>
            </a:r>
            <a:r>
              <a:rPr lang="en-US" altLang="fa-IR" sz="1800" smtClean="0"/>
              <a:t>[</a:t>
            </a:r>
            <a:r>
              <a:rPr lang="en-US" altLang="fa-IR" sz="1800" i="1" smtClean="0"/>
              <a:t>A </a:t>
            </a:r>
            <a:r>
              <a:rPr lang="en-US" altLang="fa-IR" sz="1800" smtClean="0"/>
              <a:t>] denotes the value of tuple 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on attribute </a:t>
            </a:r>
            <a:r>
              <a:rPr lang="en-US" altLang="fa-IR" sz="1800" i="1" smtClean="0"/>
              <a:t>A</a:t>
            </a:r>
            <a:endParaRPr lang="en-US" altLang="fa-IR" sz="1800" smtClean="0"/>
          </a:p>
          <a:p>
            <a:pPr>
              <a:tabLst>
                <a:tab pos="3195638" algn="ctr"/>
              </a:tabLst>
            </a:pPr>
            <a:r>
              <a:rPr lang="en-US" altLang="fa-IR" sz="1800" i="1" smtClean="0"/>
              <a:t>t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denotes that tuple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is in relation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800" smtClean="0">
                <a:sym typeface="Symbol" panose="05050102010706020507" pitchFamily="18" charset="2"/>
              </a:rPr>
              <a:t> is a </a:t>
            </a:r>
            <a:r>
              <a:rPr lang="en-US" altLang="fa-IR" sz="1800" i="1" smtClean="0">
                <a:sym typeface="Symbol" panose="05050102010706020507" pitchFamily="18" charset="2"/>
              </a:rPr>
              <a:t>formula </a:t>
            </a:r>
            <a:r>
              <a:rPr lang="en-US" altLang="fa-IR" sz="1800" smtClean="0">
                <a:sym typeface="Symbol" panose="05050102010706020507" pitchFamily="18" charset="2"/>
              </a:rPr>
              <a:t>similar to that of the predicate calculus</a:t>
            </a:r>
            <a:endParaRPr lang="en-US" altLang="fa-I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Predicate Calculus Formula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fa-IR" sz="1800" smtClean="0"/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2.	Set of comparison operators:  (e.g., </a:t>
            </a:r>
            <a:r>
              <a:rPr lang="en-US" altLang="fa-IR" sz="1800" smtClean="0">
                <a:sym typeface="Symbol" panose="05050102010706020507" pitchFamily="18" charset="2"/>
              </a:rPr>
              <a:t></a:t>
            </a:r>
            <a:r>
              <a:rPr lang="en-US" altLang="fa-IR" sz="1800" smtClean="0"/>
              <a:t>, </a:t>
            </a:r>
            <a:r>
              <a:rPr lang="en-US" altLang="fa-IR" sz="1800" smtClean="0">
                <a:sym typeface="Symbol" panose="05050102010706020507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>
                <a:sym typeface="Symbol" panose="05050102010706020507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>
                <a:sym typeface="Symbol" panose="05050102010706020507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 smtClean="0">
                <a:sym typeface="Symbol" panose="05050102010706020507" pitchFamily="18" charset="2"/>
              </a:rPr>
              <a:t>				x</a:t>
            </a:r>
            <a:r>
              <a:rPr lang="en-US" altLang="fa-IR" sz="1800" smtClean="0">
                <a:sym typeface="Symbol" panose="05050102010706020507" pitchFamily="18" charset="2"/>
              </a:rPr>
              <a:t>  </a:t>
            </a:r>
            <a:r>
              <a:rPr lang="en-US" altLang="fa-IR" sz="1800" i="1" smtClean="0">
                <a:sym typeface="Symbol" panose="05050102010706020507" pitchFamily="18" charset="2"/>
              </a:rPr>
              <a:t>y</a:t>
            </a:r>
            <a:r>
              <a:rPr lang="en-US" altLang="fa-IR" sz="1800" smtClean="0">
                <a:sym typeface="Symbol" panose="05050102010706020507" pitchFamily="18" charset="2"/>
              </a:rPr>
              <a:t> 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800" smtClean="0">
                <a:sym typeface="Symbol" panose="05050102010706020507" pitchFamily="18" charset="2"/>
              </a:rPr>
              <a:t> v </a:t>
            </a:r>
            <a:r>
              <a:rPr lang="en-US" altLang="fa-IR" sz="1800" i="1" smtClean="0">
                <a:sym typeface="Symbol" panose="05050102010706020507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smtClean="0">
                <a:sym typeface="Symbol" panose="05050102010706020507" pitchFamily="18" charset="2"/>
              </a:rPr>
              <a:t>5.	Set of quantifiers: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fa-IR" sz="1800" smtClean="0">
                <a:sym typeface="Symbol" panose="05050102010706020507" pitchFamily="18" charset="2"/>
              </a:rPr>
              <a:t></a:t>
            </a:r>
            <a:r>
              <a:rPr lang="en-US" altLang="fa-IR" sz="1800" i="1" smtClean="0">
                <a:sym typeface="Symbol" panose="05050102010706020507" pitchFamily="18" charset="2"/>
              </a:rPr>
              <a:t>t </a:t>
            </a:r>
            <a:r>
              <a:rPr lang="en-US" altLang="fa-IR" sz="1800" smtClean="0">
                <a:sym typeface="Symbol" panose="05050102010706020507" pitchFamily="18" charset="2"/>
              </a:rPr>
              <a:t></a:t>
            </a:r>
            <a:r>
              <a:rPr lang="en-US" altLang="fa-IR" sz="1800" i="1" smtClean="0">
                <a:sym typeface="Symbol" panose="05050102010706020507" pitchFamily="18" charset="2"/>
              </a:rPr>
              <a:t>r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Q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t </a:t>
            </a:r>
            <a:r>
              <a:rPr lang="en-US" altLang="fa-IR" sz="1800" smtClean="0">
                <a:sym typeface="Symbol" panose="05050102010706020507" pitchFamily="18" charset="2"/>
              </a:rPr>
              <a:t>))</a:t>
            </a:r>
            <a:r>
              <a:rPr lang="en-US" altLang="fa-IR" sz="1800" i="1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</a:t>
            </a:r>
            <a:r>
              <a:rPr lang="en-US" altLang="fa-IR" sz="1800" i="1" smtClean="0">
                <a:sym typeface="Symbol" panose="05050102010706020507" pitchFamily="18" charset="2"/>
              </a:rPr>
              <a:t></a:t>
            </a:r>
            <a:r>
              <a:rPr lang="en-US" altLang="fa-IR" sz="1800" smtClean="0">
                <a:sym typeface="Symbol" panose="05050102010706020507" pitchFamily="18" charset="2"/>
              </a:rPr>
              <a:t>”there exists” a tuple in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in relation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/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                   such that predicate </a:t>
            </a:r>
            <a:r>
              <a:rPr lang="en-US" altLang="fa-IR" sz="1800" i="1" smtClean="0">
                <a:sym typeface="Symbol" panose="05050102010706020507" pitchFamily="18" charset="2"/>
              </a:rPr>
              <a:t>Q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t </a:t>
            </a:r>
            <a:r>
              <a:rPr lang="en-US" altLang="fa-IR" sz="1800" smtClean="0">
                <a:sym typeface="Symbol" panose="05050102010706020507" pitchFamily="18" charset="2"/>
              </a:rPr>
              <a:t>) is true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fa-IR" sz="1800" smtClean="0">
                <a:sym typeface="Symbol" panose="05050102010706020507" pitchFamily="18" charset="2"/>
              </a:rPr>
              <a:t></a:t>
            </a:r>
            <a:r>
              <a:rPr lang="en-US" altLang="fa-IR" sz="1800" i="1" smtClean="0">
                <a:sym typeface="Symbol" panose="05050102010706020507" pitchFamily="18" charset="2"/>
              </a:rPr>
              <a:t>t </a:t>
            </a:r>
            <a:r>
              <a:rPr lang="en-US" altLang="fa-IR" sz="1800" smtClean="0">
                <a:sym typeface="Symbol" panose="05050102010706020507" pitchFamily="18" charset="2"/>
              </a:rPr>
              <a:t>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Q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t </a:t>
            </a:r>
            <a:r>
              <a:rPr lang="en-US" altLang="fa-IR" sz="1800" smtClean="0">
                <a:sym typeface="Symbol" panose="05050102010706020507" pitchFamily="18" charset="2"/>
              </a:rPr>
              <a:t>)) </a:t>
            </a:r>
            <a:r>
              <a:rPr lang="en-US" altLang="fa-IR" sz="1800" i="1" smtClean="0">
                <a:sym typeface="Symbol" panose="05050102010706020507" pitchFamily="18" charset="2"/>
              </a:rPr>
              <a:t>Q</a:t>
            </a:r>
            <a:r>
              <a:rPr lang="en-US" altLang="fa-IR" sz="1800" smtClean="0">
                <a:sym typeface="Symbol" panose="05050102010706020507" pitchFamily="18" charset="2"/>
              </a:rPr>
              <a:t> is true “for all” tuples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in relation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Operation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/>
              <a:t>Notation:  </a:t>
            </a:r>
            <a:r>
              <a:rPr lang="en-US" altLang="fa-IR" sz="1600" i="1" smtClean="0">
                <a:sym typeface="Symbol" panose="05050102010706020507" pitchFamily="18" charset="2"/>
              </a:rPr>
              <a:t></a:t>
            </a:r>
            <a:r>
              <a:rPr lang="en-US" altLang="fa-IR" sz="1600" smtClean="0">
                <a:sym typeface="Symbol" panose="05050102010706020507" pitchFamily="18" charset="2"/>
              </a:rPr>
              <a:t> 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p</a:t>
            </a:r>
            <a:r>
              <a:rPr lang="en-US" altLang="fa-IR" sz="1600" smtClean="0">
                <a:sym typeface="Symbol" panose="05050102010706020507" pitchFamily="18" charset="2"/>
              </a:rPr>
              <a:t>(</a:t>
            </a:r>
            <a:r>
              <a:rPr lang="en-US" altLang="fa-IR" sz="1600" i="1" smtClean="0">
                <a:sym typeface="Symbol" panose="05050102010706020507" pitchFamily="18" charset="2"/>
              </a:rPr>
              <a:t>r</a:t>
            </a:r>
            <a:r>
              <a:rPr lang="en-US" altLang="fa-IR" sz="1600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i="1" smtClean="0">
                <a:sym typeface="Symbol" panose="05050102010706020507" pitchFamily="18" charset="2"/>
              </a:rPr>
              <a:t>p</a:t>
            </a:r>
            <a:r>
              <a:rPr lang="en-US" altLang="fa-IR" sz="1600" smtClean="0">
                <a:sym typeface="Symbol" panose="05050102010706020507" pitchFamily="18" charset="2"/>
              </a:rPr>
              <a:t> is called the </a:t>
            </a:r>
            <a:r>
              <a:rPr lang="en-US" altLang="fa-IR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selection predicate</a:t>
            </a:r>
            <a:endParaRPr lang="en-US" altLang="fa-IR" sz="1600" b="1" i="1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/>
              <a:t>Defined as:</a:t>
            </a:r>
            <a:br>
              <a:rPr lang="en-US" altLang="fa-IR" sz="1600" smtClean="0"/>
            </a:br>
            <a:r>
              <a:rPr lang="en-US" altLang="fa-IR" sz="1600" smtClean="0"/>
              <a:t/>
            </a:r>
            <a:br>
              <a:rPr lang="en-US" altLang="fa-IR" sz="1600" smtClean="0"/>
            </a:br>
            <a:r>
              <a:rPr lang="en-US" altLang="fa-IR" sz="1600" smtClean="0"/>
              <a:t>	 </a:t>
            </a:r>
            <a:r>
              <a:rPr lang="en-US" altLang="fa-IR" sz="1600" i="1" smtClean="0">
                <a:sym typeface="Symbol" panose="05050102010706020507" pitchFamily="18" charset="2"/>
              </a:rPr>
              <a:t>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p</a:t>
            </a:r>
            <a:r>
              <a:rPr lang="en-US" altLang="fa-IR" sz="1600" smtClean="0">
                <a:sym typeface="Symbol" panose="05050102010706020507" pitchFamily="18" charset="2"/>
              </a:rPr>
              <a:t>(</a:t>
            </a:r>
            <a:r>
              <a:rPr lang="en-US" altLang="fa-IR" sz="1600" b="1" i="1" smtClean="0">
                <a:sym typeface="Symbol" panose="05050102010706020507" pitchFamily="18" charset="2"/>
              </a:rPr>
              <a:t>r</a:t>
            </a:r>
            <a:r>
              <a:rPr lang="en-US" altLang="fa-IR" sz="1600" smtClean="0">
                <a:sym typeface="Symbol" panose="05050102010706020507" pitchFamily="18" charset="2"/>
              </a:rPr>
              <a:t>) = {</a:t>
            </a:r>
            <a:r>
              <a:rPr lang="en-US" altLang="fa-IR" sz="1600" i="1" smtClean="0">
                <a:sym typeface="Symbol" panose="05050102010706020507" pitchFamily="18" charset="2"/>
              </a:rPr>
              <a:t>t</a:t>
            </a:r>
            <a:r>
              <a:rPr lang="en-US" altLang="fa-IR" sz="1600" smtClean="0">
                <a:sym typeface="Symbol" panose="05050102010706020507" pitchFamily="18" charset="2"/>
              </a:rPr>
              <a:t> | </a:t>
            </a:r>
            <a:r>
              <a:rPr lang="en-US" altLang="fa-IR" sz="1600" i="1" smtClean="0">
                <a:sym typeface="Symbol" panose="05050102010706020507" pitchFamily="18" charset="2"/>
              </a:rPr>
              <a:t>t</a:t>
            </a:r>
            <a:r>
              <a:rPr lang="en-US" altLang="fa-IR" sz="1600" smtClean="0">
                <a:sym typeface="Symbol" panose="05050102010706020507" pitchFamily="18" charset="2"/>
              </a:rPr>
              <a:t>  </a:t>
            </a:r>
            <a:r>
              <a:rPr lang="en-US" altLang="fa-IR" sz="1600" i="1" smtClean="0">
                <a:sym typeface="Symbol" panose="05050102010706020507" pitchFamily="18" charset="2"/>
              </a:rPr>
              <a:t>r</a:t>
            </a:r>
            <a:r>
              <a:rPr lang="en-US" altLang="fa-IR" sz="1600" smtClean="0">
                <a:sym typeface="Symbol" panose="05050102010706020507" pitchFamily="18" charset="2"/>
              </a:rPr>
              <a:t> </a:t>
            </a:r>
            <a:r>
              <a:rPr lang="en-US" altLang="fa-IR" sz="1600" b="1" smtClean="0">
                <a:sym typeface="Symbol" panose="05050102010706020507" pitchFamily="18" charset="2"/>
              </a:rPr>
              <a:t>and </a:t>
            </a:r>
            <a:r>
              <a:rPr lang="en-US" altLang="fa-IR" sz="1600" i="1" smtClean="0">
                <a:sym typeface="Symbol" panose="05050102010706020507" pitchFamily="18" charset="2"/>
              </a:rPr>
              <a:t>p(t)</a:t>
            </a:r>
            <a:r>
              <a:rPr lang="en-US" altLang="fa-IR" sz="1600" smtClean="0">
                <a:sym typeface="Symbol" panose="05050102010706020507" pitchFamily="18" charset="2"/>
              </a:rPr>
              <a:t>}</a:t>
            </a:r>
            <a:br>
              <a:rPr lang="en-US" altLang="fa-IR" sz="1600" smtClean="0">
                <a:sym typeface="Symbol" panose="05050102010706020507" pitchFamily="18" charset="2"/>
              </a:rPr>
            </a:br>
            <a:endParaRPr lang="en-US" altLang="fa-IR" sz="16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>
                <a:sym typeface="Symbol" panose="05050102010706020507" pitchFamily="18" charset="2"/>
              </a:rPr>
              <a:t>	Where</a:t>
            </a:r>
            <a:r>
              <a:rPr lang="en-US" altLang="fa-IR" sz="1600" i="1" smtClean="0">
                <a:sym typeface="Symbol" panose="05050102010706020507" pitchFamily="18" charset="2"/>
              </a:rPr>
              <a:t> p</a:t>
            </a:r>
            <a:r>
              <a:rPr lang="en-US" altLang="fa-IR" sz="1600" smtClean="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fa-IR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terms</a:t>
            </a:r>
            <a:r>
              <a:rPr lang="en-US" altLang="fa-IR" sz="160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fa-IR" sz="1600" smtClean="0">
                <a:sym typeface="Symbol" panose="05050102010706020507" pitchFamily="18" charset="2"/>
              </a:rPr>
              <a:t>connected by :  (</a:t>
            </a:r>
            <a:r>
              <a:rPr lang="en-US" altLang="fa-IR" sz="1600" b="1" smtClean="0">
                <a:sym typeface="Symbol" panose="05050102010706020507" pitchFamily="18" charset="2"/>
              </a:rPr>
              <a:t>and</a:t>
            </a:r>
            <a:r>
              <a:rPr lang="en-US" altLang="fa-IR" sz="1600" smtClean="0">
                <a:sym typeface="Symbol" panose="05050102010706020507" pitchFamily="18" charset="2"/>
              </a:rPr>
              <a:t>),  (</a:t>
            </a:r>
            <a:r>
              <a:rPr lang="en-US" altLang="fa-IR" sz="1600" b="1" smtClean="0">
                <a:sym typeface="Symbol" panose="05050102010706020507" pitchFamily="18" charset="2"/>
              </a:rPr>
              <a:t>or</a:t>
            </a:r>
            <a:r>
              <a:rPr lang="en-US" altLang="fa-IR" sz="1600" smtClean="0">
                <a:sym typeface="Symbol" panose="05050102010706020507" pitchFamily="18" charset="2"/>
              </a:rPr>
              <a:t>),  (</a:t>
            </a:r>
            <a:r>
              <a:rPr lang="en-US" altLang="fa-IR" sz="1600" b="1" smtClean="0">
                <a:sym typeface="Symbol" panose="05050102010706020507" pitchFamily="18" charset="2"/>
              </a:rPr>
              <a:t>not</a:t>
            </a:r>
            <a:r>
              <a:rPr lang="en-US" altLang="fa-IR" sz="1600" smtClean="0">
                <a:sym typeface="Symbol" panose="05050102010706020507" pitchFamily="18" charset="2"/>
              </a:rPr>
              <a:t>)</a:t>
            </a:r>
            <a:br>
              <a:rPr lang="en-US" altLang="fa-IR" sz="1600" smtClean="0">
                <a:sym typeface="Symbol" panose="05050102010706020507" pitchFamily="18" charset="2"/>
              </a:rPr>
            </a:br>
            <a:r>
              <a:rPr lang="en-US" altLang="fa-IR" sz="1600" smtClean="0">
                <a:sym typeface="Symbol" panose="05050102010706020507" pitchFamily="18" charset="2"/>
              </a:rPr>
              <a:t>Each </a:t>
            </a:r>
            <a:r>
              <a:rPr lang="en-US" altLang="fa-IR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term</a:t>
            </a:r>
            <a:r>
              <a:rPr lang="en-US" altLang="fa-IR" sz="1600" smtClean="0"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>
                <a:sym typeface="Symbol" panose="05050102010706020507" pitchFamily="18" charset="2"/>
              </a:rPr>
              <a:t>		&lt;attribute&gt;	</a:t>
            </a:r>
            <a:r>
              <a:rPr lang="en-US" altLang="fa-IR" sz="1600" i="1" smtClean="0">
                <a:sym typeface="Symbol" panose="05050102010706020507" pitchFamily="18" charset="2"/>
              </a:rPr>
              <a:t>op</a:t>
            </a:r>
            <a:r>
              <a:rPr lang="en-US" altLang="fa-IR" sz="1600" smtClean="0"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>
                <a:sym typeface="Symbol" panose="05050102010706020507" pitchFamily="18" charset="2"/>
              </a:rPr>
              <a:t>     where </a:t>
            </a:r>
            <a:r>
              <a:rPr lang="en-US" altLang="fa-IR" sz="1600" i="1" smtClean="0">
                <a:sym typeface="Symbol" panose="05050102010706020507" pitchFamily="18" charset="2"/>
              </a:rPr>
              <a:t>op</a:t>
            </a:r>
            <a:r>
              <a:rPr lang="en-US" altLang="fa-IR" sz="1600" smtClean="0">
                <a:sym typeface="Symbol" panose="05050102010706020507" pitchFamily="18" charset="2"/>
              </a:rPr>
              <a:t> is one of:  =, , &gt;, . &lt;. </a:t>
            </a:r>
            <a:br>
              <a:rPr lang="en-US" altLang="fa-IR" sz="1600" smtClean="0">
                <a:sym typeface="Symbol" panose="05050102010706020507" pitchFamily="18" charset="2"/>
              </a:rPr>
            </a:br>
            <a:endParaRPr lang="en-US" altLang="fa-IR" sz="16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smtClean="0">
                <a:sym typeface="Symbol" panose="05050102010706020507" pitchFamily="18" charset="2"/>
              </a:rPr>
              <a:t>Example of selection:</a:t>
            </a:r>
            <a:br>
              <a:rPr lang="en-US" altLang="fa-IR" sz="1600" smtClean="0">
                <a:sym typeface="Symbol" panose="05050102010706020507" pitchFamily="18" charset="2"/>
              </a:rPr>
            </a:br>
            <a:r>
              <a:rPr lang="en-US" altLang="fa-IR" sz="1600" smtClean="0">
                <a:sym typeface="Symbol" panose="05050102010706020507" pitchFamily="18" charset="2"/>
              </a:rPr>
              <a:t/>
            </a:r>
            <a:br>
              <a:rPr lang="en-US" altLang="fa-IR" sz="1600" smtClean="0">
                <a:sym typeface="Symbol" panose="05050102010706020507" pitchFamily="18" charset="2"/>
              </a:rPr>
            </a:br>
            <a:r>
              <a:rPr lang="en-US" altLang="fa-IR" sz="1600" smtClean="0">
                <a:sym typeface="Symbol" panose="05050102010706020507" pitchFamily="18" charset="2"/>
              </a:rPr>
              <a:t>  </a:t>
            </a:r>
            <a:r>
              <a:rPr lang="en-US" altLang="fa-IR" sz="2000" smtClean="0">
                <a:sym typeface="Symbol" panose="05050102010706020507" pitchFamily="18" charset="2"/>
              </a:rPr>
              <a:t>	</a:t>
            </a:r>
            <a:r>
              <a:rPr lang="en-US" altLang="fa-IR" sz="2000" i="1" smtClean="0">
                <a:sym typeface="Symbol" panose="05050102010706020507" pitchFamily="18" charset="2"/>
              </a:rPr>
              <a:t></a:t>
            </a:r>
            <a:r>
              <a:rPr lang="en-US" altLang="fa-IR" sz="2000" smtClean="0">
                <a:sym typeface="Symbol" panose="05050102010706020507" pitchFamily="18" charset="2"/>
              </a:rPr>
              <a:t> 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dept_name=“Physics”</a:t>
            </a:r>
            <a:r>
              <a:rPr lang="en-US" altLang="fa-IR" sz="2000" smtClean="0">
                <a:sym typeface="Symbol" panose="05050102010706020507" pitchFamily="18" charset="2"/>
              </a:rPr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instructor</a:t>
            </a:r>
            <a:r>
              <a:rPr lang="en-US" altLang="fa-IR" sz="2000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593013" cy="8001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 smtClean="0"/>
              <a:t>Find the </a:t>
            </a:r>
            <a:r>
              <a:rPr lang="en-US" altLang="fa-IR" sz="1800" i="1" smtClean="0"/>
              <a:t>ID, name, dept_name, salary  </a:t>
            </a:r>
            <a:r>
              <a:rPr lang="en-US" altLang="fa-IR" sz="1800" smtClean="0"/>
              <a:t>for instructors whose salary is greater than $80,000</a:t>
            </a:r>
            <a:endParaRPr lang="en-US" altLang="fa-IR" sz="1800" smtClean="0">
              <a:sym typeface="Symbol" panose="05050102010706020507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 As in the previous query, but output only the </a:t>
            </a:r>
            <a:r>
              <a:rPr lang="en-US" altLang="fa-IR" sz="1800" i="1"/>
              <a:t>ID</a:t>
            </a:r>
            <a:r>
              <a:rPr lang="en-US" altLang="fa-IR" sz="1800"/>
              <a:t> attribute value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  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 s </a:t>
            </a:r>
            <a:r>
              <a:rPr lang="en-US" altLang="fa-IR" sz="1800">
                <a:sym typeface="Symbol" panose="05050102010706020507" pitchFamily="18" charset="2"/>
              </a:rPr>
              <a:t>instructor 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ID </a:t>
            </a:r>
            <a:r>
              <a:rPr lang="en-US" altLang="fa-IR" sz="1800">
                <a:sym typeface="Symbol" panose="05050102010706020507" pitchFamily="18" charset="2"/>
              </a:rPr>
              <a:t>] 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[</a:t>
            </a:r>
            <a:r>
              <a:rPr lang="en-US" altLang="fa-IR" sz="1800" i="1">
                <a:sym typeface="Symbol" panose="05050102010706020507" pitchFamily="18" charset="2"/>
              </a:rPr>
              <a:t>salary </a:t>
            </a:r>
            <a:r>
              <a:rPr lang="en-US" altLang="fa-IR" sz="1800">
                <a:sym typeface="Symbol" panose="05050102010706020507" pitchFamily="18" charset="2"/>
              </a:rPr>
              <a:t>]  80000)}</a:t>
            </a:r>
          </a:p>
          <a:p>
            <a:pPr>
              <a:buFont typeface="Monotype Sorts" pitchFamily="2" charset="2"/>
              <a:buNone/>
            </a:pPr>
            <a:endParaRPr lang="en-US" altLang="fa-IR" sz="18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Notice that a relation on schema (</a:t>
            </a:r>
            <a:r>
              <a:rPr lang="en-US" altLang="fa-IR" sz="1800" i="1">
                <a:sym typeface="Symbol" panose="05050102010706020507" pitchFamily="18" charset="2"/>
              </a:rPr>
              <a:t>ID</a:t>
            </a:r>
            <a:r>
              <a:rPr lang="en-US" altLang="fa-IR" sz="1800">
                <a:sym typeface="Symbol" panose="05050102010706020507" pitchFamily="18" charset="2"/>
              </a:rPr>
              <a:t>) is implicitly defined by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the query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14625" y="2030413"/>
            <a:ext cx="436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2000"/>
              <a:t>{</a:t>
            </a:r>
            <a:r>
              <a:rPr lang="en-US" altLang="fa-IR" sz="2000" i="1"/>
              <a:t>t</a:t>
            </a:r>
            <a:r>
              <a:rPr lang="en-US" altLang="fa-IR" sz="2000"/>
              <a:t> | </a:t>
            </a:r>
            <a:r>
              <a:rPr lang="en-US" altLang="fa-IR" sz="2000" i="1"/>
              <a:t>t</a:t>
            </a:r>
            <a:r>
              <a:rPr lang="en-US" altLang="fa-IR" sz="2000"/>
              <a:t> </a:t>
            </a:r>
            <a:r>
              <a:rPr lang="en-US" altLang="fa-IR" sz="2000">
                <a:sym typeface="Symbol" panose="05050102010706020507" pitchFamily="18" charset="2"/>
              </a:rPr>
              <a:t> </a:t>
            </a:r>
            <a:r>
              <a:rPr lang="en-US" altLang="fa-IR" sz="2000" i="1">
                <a:sym typeface="Symbol" panose="05050102010706020507" pitchFamily="18" charset="2"/>
              </a:rPr>
              <a:t>instructor</a:t>
            </a:r>
            <a:r>
              <a:rPr lang="en-US" altLang="fa-IR" sz="2000">
                <a:sym typeface="Symbol" panose="05050102010706020507" pitchFamily="18" charset="2"/>
              </a:rPr>
              <a:t>  </a:t>
            </a:r>
            <a:r>
              <a:rPr lang="en-US" altLang="fa-IR" sz="2000" i="1">
                <a:sym typeface="Symbol" panose="05050102010706020507" pitchFamily="18" charset="2"/>
              </a:rPr>
              <a:t>t</a:t>
            </a:r>
            <a:r>
              <a:rPr lang="en-US" altLang="fa-IR" sz="2000">
                <a:sym typeface="Symbol" panose="05050102010706020507" pitchFamily="18" charset="2"/>
              </a:rPr>
              <a:t> [</a:t>
            </a:r>
            <a:r>
              <a:rPr lang="en-US" altLang="fa-IR" sz="2000" i="1">
                <a:sym typeface="Symbol" panose="05050102010706020507" pitchFamily="18" charset="2"/>
              </a:rPr>
              <a:t>salary </a:t>
            </a:r>
            <a:r>
              <a:rPr lang="en-US" altLang="fa-IR" sz="2000">
                <a:sym typeface="Symbol" panose="05050102010706020507" pitchFamily="18" charset="2"/>
              </a:rPr>
              <a:t>]  80000}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utoUpdateAnimBg="0"/>
      <p:bldP spid="18637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825500"/>
          </a:xfrm>
        </p:spPr>
        <p:txBody>
          <a:bodyPr/>
          <a:lstStyle/>
          <a:p>
            <a:r>
              <a:rPr lang="en-US" altLang="fa-IR" sz="1800" smtClean="0"/>
              <a:t>Find the names of all instructors whose department is in the Watson building</a:t>
            </a:r>
            <a:endParaRPr lang="en-US" altLang="fa-IR" sz="1800" smtClean="0">
              <a:sym typeface="Symbol" panose="05050102010706020507" pitchFamily="18" charset="2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414463" y="4160838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v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68363" y="323850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instructor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name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name </a:t>
            </a:r>
            <a:r>
              <a:rPr lang="en-US" altLang="fa-IR" sz="1800">
                <a:sym typeface="Symbol" panose="05050102010706020507" pitchFamily="18" charset="2"/>
              </a:rPr>
              <a:t>]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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department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dept_name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dept_name</a:t>
            </a:r>
            <a:r>
              <a:rPr lang="en-US" altLang="fa-IR" sz="1800">
                <a:sym typeface="Symbol" panose="05050102010706020507" pitchFamily="18" charset="2"/>
              </a:rPr>
              <a:t>] “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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building</a:t>
            </a:r>
            <a:r>
              <a:rPr lang="en-US" altLang="fa-IR" sz="1800">
                <a:sym typeface="Symbol" panose="05050102010706020507" pitchFamily="18" charset="2"/>
              </a:rPr>
              <a:t>] = “Watson” ))}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1" grpId="0" autoUpdateAnimBg="0"/>
      <p:bldP spid="18842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350963" y="2017713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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04863" y="1095375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328738" y="4614863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 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82638" y="3692525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but not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  <p:bldP spid="187401" grpId="0" autoUpdateAnimBg="0"/>
      <p:bldP spid="187402" grpId="0" autoUpdateAnimBg="0"/>
      <p:bldP spid="18740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Safety of Expressions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It is possible to write tuple calculus expressions that generate infinite relations.</a:t>
            </a:r>
          </a:p>
          <a:p>
            <a:r>
              <a:rPr lang="en-US" altLang="fa-IR" sz="1800" smtClean="0"/>
              <a:t>For example, { t | </a:t>
            </a:r>
            <a:r>
              <a:rPr lang="en-US" altLang="fa-IR" sz="1800" smtClean="0">
                <a:sym typeface="Symbol" panose="05050102010706020507" pitchFamily="18" charset="2"/>
              </a:rPr>
              <a:t>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 </a:t>
            </a:r>
            <a:r>
              <a:rPr lang="en-US" altLang="fa-IR" sz="1800" i="1" smtClean="0">
                <a:sym typeface="Symbol" panose="05050102010706020507" pitchFamily="18" charset="2"/>
              </a:rPr>
              <a:t>r </a:t>
            </a:r>
            <a:r>
              <a:rPr lang="en-US" altLang="fa-IR" sz="1800" smtClean="0">
                <a:sym typeface="Symbol" panose="05050102010706020507" pitchFamily="18" charset="2"/>
              </a:rPr>
              <a:t>} results in an infinite relation if the domain of any attribute of relation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is infinite</a:t>
            </a:r>
          </a:p>
          <a:p>
            <a:r>
              <a:rPr lang="en-US" altLang="fa-IR" sz="1800" smtClean="0">
                <a:sym typeface="Symbol" panose="05050102010706020507" pitchFamily="18" charset="2"/>
              </a:rPr>
              <a:t>To guard against the problem, we restrict the set of allowable expressions to safe expressions.</a:t>
            </a:r>
          </a:p>
          <a:p>
            <a:r>
              <a:rPr lang="en-US" altLang="fa-IR" sz="1800" smtClean="0">
                <a:sym typeface="Symbol" panose="05050102010706020507" pitchFamily="18" charset="2"/>
              </a:rPr>
              <a:t>An expression {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| </a:t>
            </a:r>
            <a:r>
              <a:rPr lang="en-US" altLang="fa-IR" sz="1800" i="1" smtClean="0">
                <a:sym typeface="Symbol" panose="05050102010706020507" pitchFamily="18" charset="2"/>
              </a:rPr>
              <a:t>P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t </a:t>
            </a:r>
            <a:r>
              <a:rPr lang="en-US" altLang="fa-IR" sz="1800" smtClean="0">
                <a:sym typeface="Symbol" panose="05050102010706020507" pitchFamily="18" charset="2"/>
              </a:rPr>
              <a:t>)}</a:t>
            </a:r>
            <a:r>
              <a:rPr lang="en-US" altLang="fa-IR" sz="1800" i="1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in the tuple relational calculus is </a:t>
            </a:r>
            <a:r>
              <a:rPr lang="en-US" altLang="fa-IR" sz="1800" i="1" smtClean="0">
                <a:sym typeface="Symbol" panose="05050102010706020507" pitchFamily="18" charset="2"/>
              </a:rPr>
              <a:t>safe</a:t>
            </a:r>
            <a:r>
              <a:rPr lang="en-US" altLang="fa-IR" sz="1800" smtClean="0">
                <a:sym typeface="Symbol" panose="05050102010706020507" pitchFamily="18" charset="2"/>
              </a:rPr>
              <a:t> if every component of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appears in one of the relations, tuples, or constants that appear in 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fa-IR" sz="1800" smtClean="0"/>
              <a:t>NOTE: this is more than just a syntax condition. </a:t>
            </a:r>
          </a:p>
          <a:p>
            <a:pPr lvl="2"/>
            <a:r>
              <a:rPr lang="en-US" altLang="fa-IR" sz="1800" smtClean="0"/>
              <a:t>E.g. { </a:t>
            </a:r>
            <a:r>
              <a:rPr lang="en-US" altLang="fa-IR" sz="1800" i="1" smtClean="0"/>
              <a:t>t</a:t>
            </a:r>
            <a:r>
              <a:rPr lang="en-US" altLang="fa-IR" sz="1800" smtClean="0"/>
              <a:t> | </a:t>
            </a:r>
            <a:r>
              <a:rPr lang="en-US" altLang="fa-IR" sz="1800" i="1" smtClean="0"/>
              <a:t>t </a:t>
            </a:r>
            <a:r>
              <a:rPr lang="en-US" altLang="fa-IR" sz="1800" smtClean="0"/>
              <a:t>[</a:t>
            </a:r>
            <a:r>
              <a:rPr lang="en-US" altLang="fa-IR" sz="1800" i="1" smtClean="0"/>
              <a:t>A</a:t>
            </a:r>
            <a:r>
              <a:rPr lang="en-US" altLang="fa-IR" sz="1800" smtClean="0"/>
              <a:t>] = 5 </a:t>
            </a:r>
            <a:r>
              <a:rPr lang="en-US" altLang="fa-IR" sz="2000" smtClean="0">
                <a:sym typeface="Symbol" panose="05050102010706020507" pitchFamily="18" charset="2"/>
              </a:rPr>
              <a:t></a:t>
            </a:r>
            <a:r>
              <a:rPr lang="en-US" altLang="fa-IR" sz="1800" smtClean="0"/>
              <a:t> </a:t>
            </a:r>
            <a:r>
              <a:rPr lang="en-US" altLang="fa-IR" sz="1800" b="1" smtClean="0"/>
              <a:t>true</a:t>
            </a:r>
            <a:r>
              <a:rPr lang="en-US" altLang="fa-IR" sz="1800" smtClean="0"/>
              <a:t> } is not safe --- it defines an infinite set with attribute values that do not appear in any relation or tuples or constants in </a:t>
            </a:r>
            <a:r>
              <a:rPr lang="en-US" altLang="fa-IR" sz="1800" i="1" smtClean="0"/>
              <a:t>P</a:t>
            </a:r>
            <a:r>
              <a:rPr lang="en-US" altLang="fa-IR" sz="18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Universal Quantification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2000" smtClean="0"/>
              <a:t>Find all students who have taken all courses offered in the Biology department</a:t>
            </a:r>
          </a:p>
          <a:p>
            <a:pPr lvl="1"/>
            <a:r>
              <a:rPr lang="en-US" altLang="fa-IR" sz="2000" smtClean="0"/>
              <a:t>    {</a:t>
            </a:r>
            <a:r>
              <a:rPr lang="en-US" altLang="fa-IR" sz="2000" i="1" smtClean="0"/>
              <a:t>t </a:t>
            </a:r>
            <a:r>
              <a:rPr lang="en-US" altLang="fa-IR" sz="2000" smtClean="0"/>
              <a:t>|</a:t>
            </a:r>
            <a:r>
              <a:rPr lang="en-US" altLang="fa-IR" sz="2000" i="1" smtClean="0"/>
              <a:t> </a:t>
            </a:r>
            <a:r>
              <a:rPr lang="en-US" altLang="fa-IR" sz="2000" smtClean="0">
                <a:sym typeface="Symbol" panose="05050102010706020507" pitchFamily="18" charset="2"/>
              </a:rPr>
              <a:t> </a:t>
            </a:r>
            <a:r>
              <a:rPr lang="en-US" altLang="fa-IR" sz="2000" i="1" smtClean="0">
                <a:sym typeface="Symbol" panose="05050102010706020507" pitchFamily="18" charset="2"/>
              </a:rPr>
              <a:t>r </a:t>
            </a:r>
            <a:r>
              <a:rPr lang="en-US" altLang="fa-IR" sz="2000" smtClean="0">
                <a:sym typeface="Symbol" panose="05050102010706020507" pitchFamily="18" charset="2"/>
              </a:rPr>
              <a:t> </a:t>
            </a:r>
            <a:r>
              <a:rPr lang="en-US" altLang="fa-IR" sz="2000" i="1" smtClean="0">
                <a:sym typeface="Symbol" panose="05050102010706020507" pitchFamily="18" charset="2"/>
              </a:rPr>
              <a:t>student </a:t>
            </a:r>
            <a:r>
              <a:rPr lang="en-US" altLang="fa-IR" sz="2000" smtClean="0">
                <a:sym typeface="Symbol" panose="05050102010706020507" pitchFamily="18" charset="2"/>
              </a:rPr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t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ID</a:t>
            </a:r>
            <a:r>
              <a:rPr lang="en-US" altLang="fa-IR" sz="2000" smtClean="0">
                <a:sym typeface="Symbol" panose="05050102010706020507" pitchFamily="18" charset="2"/>
              </a:rPr>
              <a:t>] = </a:t>
            </a:r>
            <a:r>
              <a:rPr lang="en-US" altLang="fa-IR" sz="2000" i="1" smtClean="0">
                <a:sym typeface="Symbol" panose="05050102010706020507" pitchFamily="18" charset="2"/>
              </a:rPr>
              <a:t>r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ID</a:t>
            </a:r>
            <a:r>
              <a:rPr lang="en-US" altLang="fa-IR" sz="2000" smtClean="0">
                <a:sym typeface="Symbol" panose="05050102010706020507" pitchFamily="18" charset="2"/>
              </a:rPr>
              <a:t>]) </a:t>
            </a:r>
            <a:br>
              <a:rPr lang="en-US" altLang="fa-IR" sz="2000" smtClean="0">
                <a:sym typeface="Symbol" panose="05050102010706020507" pitchFamily="18" charset="2"/>
              </a:rPr>
            </a:br>
            <a:r>
              <a:rPr lang="en-US" altLang="fa-IR" sz="2000" smtClean="0">
                <a:sym typeface="Symbol" panose="05050102010706020507" pitchFamily="18" charset="2"/>
              </a:rPr>
              <a:t>         ( </a:t>
            </a:r>
            <a:r>
              <a:rPr lang="en-US" altLang="fa-IR" sz="2000" i="1" smtClean="0">
                <a:sym typeface="Symbol" panose="05050102010706020507" pitchFamily="18" charset="2"/>
              </a:rPr>
              <a:t>u</a:t>
            </a:r>
            <a:r>
              <a:rPr lang="en-US" altLang="fa-IR" sz="2000" smtClean="0">
                <a:sym typeface="Symbol" panose="05050102010706020507" pitchFamily="18" charset="2"/>
              </a:rPr>
              <a:t>  </a:t>
            </a:r>
            <a:r>
              <a:rPr lang="en-US" altLang="fa-IR" sz="2000" i="1" smtClean="0">
                <a:sym typeface="Symbol" panose="05050102010706020507" pitchFamily="18" charset="2"/>
              </a:rPr>
              <a:t>course</a:t>
            </a:r>
            <a:r>
              <a:rPr lang="en-US" altLang="fa-IR" sz="2000" smtClean="0">
                <a:sym typeface="Symbol" panose="05050102010706020507" pitchFamily="18" charset="2"/>
              </a:rPr>
              <a:t> (</a:t>
            </a:r>
            <a:r>
              <a:rPr lang="en-US" altLang="fa-IR" sz="2000" i="1" smtClean="0">
                <a:sym typeface="Symbol" panose="05050102010706020507" pitchFamily="18" charset="2"/>
              </a:rPr>
              <a:t>u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dept_name</a:t>
            </a:r>
            <a:r>
              <a:rPr lang="en-US" altLang="fa-IR" sz="2000" smtClean="0">
                <a:sym typeface="Symbol" panose="05050102010706020507" pitchFamily="18" charset="2"/>
              </a:rPr>
              <a:t>]=“Biology”  </a:t>
            </a:r>
            <a:r>
              <a:rPr lang="en-US" altLang="fa-IR" sz="2000" smtClean="0">
                <a:sym typeface="Wingdings" panose="05000000000000000000" pitchFamily="2" charset="2"/>
              </a:rPr>
              <a:t> </a:t>
            </a:r>
            <a:r>
              <a:rPr lang="en-US" altLang="fa-IR" sz="2000" smtClean="0">
                <a:sym typeface="Symbol" panose="05050102010706020507" pitchFamily="18" charset="2"/>
              </a:rPr>
              <a:t/>
            </a:r>
            <a:br>
              <a:rPr lang="en-US" altLang="fa-IR" sz="2000" smtClean="0">
                <a:sym typeface="Symbol" panose="05050102010706020507" pitchFamily="18" charset="2"/>
              </a:rPr>
            </a:br>
            <a:r>
              <a:rPr lang="en-US" altLang="fa-IR" sz="2000" smtClean="0">
                <a:sym typeface="Symbol" panose="05050102010706020507" pitchFamily="18" charset="2"/>
              </a:rPr>
              <a:t>                        </a:t>
            </a:r>
            <a:r>
              <a:rPr lang="en-US" altLang="fa-IR" sz="2000" i="1" smtClean="0">
                <a:sym typeface="Symbol" panose="05050102010706020507" pitchFamily="18" charset="2"/>
              </a:rPr>
              <a:t> s </a:t>
            </a:r>
            <a:r>
              <a:rPr lang="en-US" altLang="fa-IR" sz="2000" smtClean="0">
                <a:sym typeface="Symbol" panose="05050102010706020507" pitchFamily="18" charset="2"/>
              </a:rPr>
              <a:t> </a:t>
            </a:r>
            <a:r>
              <a:rPr lang="en-US" altLang="fa-IR" sz="2000" i="1" smtClean="0">
                <a:sym typeface="Symbol" panose="05050102010706020507" pitchFamily="18" charset="2"/>
              </a:rPr>
              <a:t>takes </a:t>
            </a:r>
            <a:r>
              <a:rPr lang="en-US" altLang="fa-IR" sz="2000" smtClean="0">
                <a:sym typeface="Symbol" panose="05050102010706020507" pitchFamily="18" charset="2"/>
              </a:rPr>
              <a:t>(</a:t>
            </a:r>
            <a:r>
              <a:rPr lang="en-US" altLang="fa-IR" sz="2000" i="1" smtClean="0">
                <a:sym typeface="Symbol" panose="05050102010706020507" pitchFamily="18" charset="2"/>
              </a:rPr>
              <a:t>t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ID</a:t>
            </a:r>
            <a:r>
              <a:rPr lang="en-US" altLang="fa-IR" sz="2000" smtClean="0">
                <a:sym typeface="Symbol" panose="05050102010706020507" pitchFamily="18" charset="2"/>
              </a:rPr>
              <a:t>] = </a:t>
            </a:r>
            <a:r>
              <a:rPr lang="en-US" altLang="fa-IR" sz="2000" i="1" smtClean="0">
                <a:sym typeface="Symbol" panose="05050102010706020507" pitchFamily="18" charset="2"/>
              </a:rPr>
              <a:t>s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ID</a:t>
            </a:r>
            <a:r>
              <a:rPr lang="en-US" altLang="fa-IR" sz="2000" smtClean="0">
                <a:sym typeface="Symbol" panose="05050102010706020507" pitchFamily="18" charset="2"/>
              </a:rPr>
              <a:t> ]   </a:t>
            </a:r>
            <a:br>
              <a:rPr lang="en-US" altLang="fa-IR" sz="2000" smtClean="0">
                <a:sym typeface="Symbol" panose="05050102010706020507" pitchFamily="18" charset="2"/>
              </a:rPr>
            </a:br>
            <a:r>
              <a:rPr lang="en-US" altLang="fa-IR" sz="2000" smtClean="0">
                <a:sym typeface="Symbol" panose="05050102010706020507" pitchFamily="18" charset="2"/>
              </a:rPr>
              <a:t>                                </a:t>
            </a:r>
            <a:r>
              <a:rPr lang="en-US" altLang="fa-IR" sz="2000" i="1" smtClean="0">
                <a:sym typeface="Symbol" panose="05050102010706020507" pitchFamily="18" charset="2"/>
              </a:rPr>
              <a:t>s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course_id</a:t>
            </a:r>
            <a:r>
              <a:rPr lang="en-US" altLang="fa-IR" sz="2000" smtClean="0">
                <a:sym typeface="Symbol" panose="05050102010706020507" pitchFamily="18" charset="2"/>
              </a:rPr>
              <a:t>] = </a:t>
            </a:r>
            <a:r>
              <a:rPr lang="en-US" altLang="fa-IR" sz="2000" i="1" smtClean="0">
                <a:sym typeface="Symbol" panose="05050102010706020507" pitchFamily="18" charset="2"/>
              </a:rPr>
              <a:t>u </a:t>
            </a:r>
            <a:r>
              <a:rPr lang="en-US" altLang="fa-IR" sz="2000" smtClean="0">
                <a:sym typeface="Symbol" panose="05050102010706020507" pitchFamily="18" charset="2"/>
              </a:rPr>
              <a:t>[</a:t>
            </a:r>
            <a:r>
              <a:rPr lang="en-US" altLang="fa-IR" sz="2000" i="1" smtClean="0">
                <a:sym typeface="Symbol" panose="05050102010706020507" pitchFamily="18" charset="2"/>
              </a:rPr>
              <a:t>course_id</a:t>
            </a:r>
            <a:r>
              <a:rPr lang="en-US" altLang="fa-IR" sz="2000" smtClean="0">
                <a:sym typeface="Symbol" panose="05050102010706020507" pitchFamily="18" charset="2"/>
              </a:rPr>
              <a:t>]))}</a:t>
            </a:r>
          </a:p>
          <a:p>
            <a:pPr lvl="1"/>
            <a:r>
              <a:rPr lang="en-US" altLang="fa-IR" sz="2000" smtClean="0"/>
              <a:t>Note that 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Domain Relational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Relational Calculus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 smtClean="0"/>
              <a:t>A nonprocedural query language equivalent in power to the tuple relational calculus</a:t>
            </a:r>
          </a:p>
          <a:p>
            <a:r>
              <a:rPr lang="en-US" altLang="fa-IR" sz="1800" smtClean="0"/>
              <a:t>Each query is an expression of the form:</a:t>
            </a:r>
          </a:p>
          <a:p>
            <a:pPr>
              <a:buFont typeface="Monotype Sorts" pitchFamily="2" charset="2"/>
              <a:buNone/>
            </a:pPr>
            <a:endParaRPr lang="en-US" altLang="fa-IR" sz="1800" smtClean="0"/>
          </a:p>
          <a:p>
            <a:pPr>
              <a:buFont typeface="Monotype Sorts" pitchFamily="2" charset="2"/>
              <a:buNone/>
            </a:pPr>
            <a:r>
              <a:rPr lang="en-US" altLang="fa-IR" sz="1800" smtClean="0"/>
              <a:t>			{ </a:t>
            </a:r>
            <a:r>
              <a:rPr lang="en-US" altLang="fa-IR" sz="1800" smtClean="0">
                <a:sym typeface="Symbol" panose="05050102010706020507" pitchFamily="18" charset="2"/>
              </a:rPr>
              <a:t>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i="1" smtClean="0">
                <a:sym typeface="Symbol" panose="05050102010706020507" pitchFamily="18" charset="2"/>
              </a:rPr>
              <a:t>, 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2</a:t>
            </a:r>
            <a:r>
              <a:rPr lang="en-US" altLang="fa-IR" sz="1800" i="1" smtClean="0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 smtClean="0">
                <a:sym typeface="Symbol" panose="05050102010706020507" pitchFamily="18" charset="2"/>
              </a:rPr>
              <a:t>n</a:t>
            </a:r>
            <a:r>
              <a:rPr lang="en-US" altLang="fa-IR" sz="1800" smtClean="0">
                <a:sym typeface="Symbol" panose="05050102010706020507" pitchFamily="18" charset="2"/>
              </a:rPr>
              <a:t>  | </a:t>
            </a:r>
            <a:r>
              <a:rPr lang="en-US" altLang="fa-IR" sz="1800" i="1" smtClean="0">
                <a:sym typeface="Symbol" panose="05050102010706020507" pitchFamily="18" charset="2"/>
              </a:rPr>
              <a:t>P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,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2</a:t>
            </a:r>
            <a:r>
              <a:rPr lang="en-US" altLang="fa-IR" sz="1800" i="1" smtClean="0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 smtClean="0">
                <a:sym typeface="Symbol" panose="05050102010706020507" pitchFamily="18" charset="2"/>
              </a:rPr>
              <a:t>n</a:t>
            </a:r>
            <a:r>
              <a:rPr lang="en-US" altLang="fa-IR" sz="1800" smtClean="0">
                <a:sym typeface="Symbol" panose="05050102010706020507" pitchFamily="18" charset="2"/>
              </a:rPr>
              <a:t>)}</a:t>
            </a:r>
            <a:br>
              <a:rPr lang="en-US" altLang="fa-IR" sz="1800" smtClean="0">
                <a:sym typeface="Symbol" panose="05050102010706020507" pitchFamily="18" charset="2"/>
              </a:rPr>
            </a:br>
            <a:endParaRPr lang="en-US" altLang="fa-IR" sz="1800" smtClean="0">
              <a:sym typeface="Symbol" panose="05050102010706020507" pitchFamily="18" charset="2"/>
            </a:endParaRPr>
          </a:p>
          <a:p>
            <a:pPr lvl="1"/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21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,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2100" baseline="-25000" smtClean="0">
                <a:sym typeface="Symbol" panose="05050102010706020507" pitchFamily="18" charset="2"/>
              </a:rPr>
              <a:t>2</a:t>
            </a:r>
            <a:r>
              <a:rPr lang="en-US" altLang="fa-IR" sz="1800" i="1" smtClean="0">
                <a:sym typeface="Symbol" panose="05050102010706020507" pitchFamily="18" charset="2"/>
              </a:rPr>
              <a:t>, …, x</a:t>
            </a:r>
            <a:r>
              <a:rPr lang="en-US" altLang="fa-IR" sz="2100" i="1" baseline="-25000" smtClean="0">
                <a:sym typeface="Symbol" panose="05050102010706020507" pitchFamily="18" charset="2"/>
              </a:rPr>
              <a:t>n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 represent domain variables</a:t>
            </a:r>
          </a:p>
          <a:p>
            <a:pPr lvl="1"/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800" smtClean="0">
                <a:sym typeface="Symbol" panose="05050102010706020507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altLang="fa-IR" sz="1800" i="1" baseline="-25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700963" cy="3590925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 smtClean="0"/>
              <a:t>Find the </a:t>
            </a:r>
            <a:r>
              <a:rPr lang="en-US" altLang="fa-IR" sz="1800" i="1" smtClean="0"/>
              <a:t>ID, name, dept_name, salary  </a:t>
            </a:r>
            <a:r>
              <a:rPr lang="en-US" altLang="fa-IR" sz="1800" smtClean="0"/>
              <a:t>for instructors whose salary is greater than $80,000</a:t>
            </a:r>
          </a:p>
          <a:p>
            <a:pPr lvl="1">
              <a:tabLst>
                <a:tab pos="3195638" algn="ctr"/>
              </a:tabLst>
            </a:pPr>
            <a:r>
              <a:rPr lang="en-US" altLang="fa-IR" sz="1800" smtClean="0"/>
              <a:t>{</a:t>
            </a:r>
            <a:r>
              <a:rPr lang="en-US" altLang="fa-IR" sz="1800" i="1" smtClean="0"/>
              <a:t>&lt; i, n, d, s&gt; </a:t>
            </a:r>
            <a:r>
              <a:rPr lang="en-US" altLang="fa-IR" sz="1800" smtClean="0"/>
              <a:t>| </a:t>
            </a:r>
            <a:r>
              <a:rPr lang="en-US" altLang="fa-IR" sz="1800" i="1" smtClean="0"/>
              <a:t> &lt; i, n, d, s&gt;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instructor</a:t>
            </a:r>
            <a:r>
              <a:rPr lang="en-US" altLang="fa-IR" sz="1800" smtClean="0">
                <a:sym typeface="Symbol" panose="05050102010706020507" pitchFamily="18" charset="2"/>
              </a:rPr>
              <a:t> 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fa-IR" sz="1800" smtClean="0"/>
              <a:t> As in the previous query, but output only the </a:t>
            </a:r>
            <a:r>
              <a:rPr lang="en-US" altLang="fa-IR" sz="1800" i="1" smtClean="0"/>
              <a:t>ID</a:t>
            </a:r>
            <a:r>
              <a:rPr lang="en-US" altLang="fa-IR" sz="1800" smtClean="0"/>
              <a:t> attribute value</a:t>
            </a:r>
          </a:p>
          <a:p>
            <a:pPr lvl="1">
              <a:tabLst>
                <a:tab pos="3195638" algn="ctr"/>
              </a:tabLst>
            </a:pPr>
            <a:r>
              <a:rPr lang="en-US" altLang="fa-IR" sz="1800" smtClean="0"/>
              <a:t>{</a:t>
            </a:r>
            <a:r>
              <a:rPr lang="en-US" altLang="fa-IR" sz="1800" i="1" smtClean="0"/>
              <a:t>&lt; i&gt; </a:t>
            </a:r>
            <a:r>
              <a:rPr lang="en-US" altLang="fa-IR" sz="1800" smtClean="0"/>
              <a:t> |</a:t>
            </a:r>
            <a:r>
              <a:rPr lang="en-US" altLang="fa-IR" sz="1800" i="1" smtClean="0"/>
              <a:t> &lt; i, n, d, s&gt;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instructor</a:t>
            </a:r>
            <a:r>
              <a:rPr lang="en-US" altLang="fa-IR" sz="1800" smtClean="0">
                <a:sym typeface="Symbol" panose="05050102010706020507" pitchFamily="18" charset="2"/>
              </a:rPr>
              <a:t> 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fa-IR" sz="1800" smtClean="0"/>
              <a:t>Find the names of all instructors whose department is in the Watson building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 smtClean="0"/>
              <a:t>         {</a:t>
            </a:r>
            <a:r>
              <a:rPr lang="en-US" altLang="fa-IR" sz="1800" i="1" smtClean="0"/>
              <a:t>&lt; n &gt; </a:t>
            </a:r>
            <a:r>
              <a:rPr lang="en-US" altLang="fa-IR" sz="1800" smtClean="0"/>
              <a:t>| </a:t>
            </a:r>
            <a:r>
              <a:rPr lang="en-US" altLang="fa-IR" sz="1800" i="1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 </a:t>
            </a:r>
            <a:r>
              <a:rPr lang="en-US" altLang="fa-IR" sz="1800" i="1" smtClean="0">
                <a:sym typeface="Symbol" panose="05050102010706020507" pitchFamily="18" charset="2"/>
              </a:rPr>
              <a:t>i, d, s (&lt;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1800" i="1" smtClean="0">
                <a:sym typeface="Symbol" panose="05050102010706020507" pitchFamily="18" charset="2"/>
              </a:rPr>
              <a:t>i, n, d, s</a:t>
            </a:r>
            <a:r>
              <a:rPr lang="en-US" altLang="fa-IR" sz="1800" smtClean="0">
                <a:sym typeface="Symbol" panose="05050102010706020507" pitchFamily="18" charset="2"/>
              </a:rPr>
              <a:t> &gt;</a:t>
            </a:r>
            <a:r>
              <a:rPr lang="en-US" altLang="fa-IR" sz="1800" i="1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instructor </a:t>
            </a:r>
            <a:r>
              <a:rPr lang="en-US" altLang="fa-IR" sz="1800" smtClean="0">
                <a:sym typeface="Symbol" panose="05050102010706020507" pitchFamily="18" charset="2"/>
              </a:rPr>
              <a:t/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            b, a (&lt;</a:t>
            </a:r>
            <a:r>
              <a:rPr lang="en-US" altLang="fa-IR" sz="1800" i="1" smtClean="0">
                <a:sym typeface="Symbol" panose="05050102010706020507" pitchFamily="18" charset="2"/>
              </a:rPr>
              <a:t> d, b, a&gt; </a:t>
            </a:r>
            <a:r>
              <a:rPr lang="en-US" altLang="fa-IR" sz="1800" smtClean="0">
                <a:sym typeface="Symbol" panose="05050102010706020507" pitchFamily="18" charset="2"/>
              </a:rPr>
              <a:t> </a:t>
            </a:r>
            <a:r>
              <a:rPr lang="en-US" altLang="fa-IR" sz="1800" i="1" smtClean="0">
                <a:sym typeface="Symbol" panose="05050102010706020507" pitchFamily="18" charset="2"/>
              </a:rPr>
              <a:t>department  </a:t>
            </a:r>
            <a:r>
              <a:rPr lang="en-US" altLang="fa-IR" sz="1800" smtClean="0">
                <a:sym typeface="Symbol" panose="05050102010706020507" pitchFamily="18" charset="2"/>
              </a:rPr>
              <a:t>  </a:t>
            </a:r>
            <a:r>
              <a:rPr lang="en-US" altLang="fa-IR" sz="1800" i="1" smtClean="0">
                <a:sym typeface="Symbol" panose="05050102010706020507" pitchFamily="18" charset="2"/>
              </a:rPr>
              <a:t>b</a:t>
            </a:r>
            <a:r>
              <a:rPr lang="en-US" altLang="fa-IR" sz="1800" smtClean="0">
                <a:sym typeface="Symbol" panose="05050102010706020507" pitchFamily="18" charset="2"/>
              </a:rPr>
              <a:t> = “Watson” ))}</a:t>
            </a:r>
          </a:p>
          <a:p>
            <a:pPr lvl="1">
              <a:tabLst>
                <a:tab pos="3195638" algn="ctr"/>
              </a:tabLst>
            </a:pP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fa-IR" sz="1800" smtClean="0">
              <a:sym typeface="Symbol" panose="05050102010706020507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fa-IR" sz="1800" smtClean="0">
              <a:sym typeface="Symbol" panose="05050102010706020507" pitchFamily="18" charset="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fa-IR" sz="2000"/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  <p:bldP spid="7598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7775" y="1784350"/>
            <a:ext cx="71342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</a:t>
            </a:r>
            <a:r>
              <a:rPr lang="en-US" altLang="fa-IR" sz="1800" i="1" dirty="0" smtClean="0">
                <a:sym typeface="Symbol" panose="05050102010706020507" pitchFamily="18" charset="2"/>
              </a:rPr>
              <a:t>b, r, </a:t>
            </a:r>
            <a:r>
              <a:rPr lang="en-US" altLang="fa-IR" sz="1800" i="1" dirty="0">
                <a:sym typeface="Symbol" panose="05050102010706020507" pitchFamily="18" charset="2"/>
              </a:rPr>
              <a:t>t</a:t>
            </a:r>
            <a:r>
              <a:rPr lang="en-US" altLang="fa-IR" sz="1800" dirty="0">
                <a:sym typeface="Symbol" panose="05050102010706020507" pitchFamily="18" charset="2"/>
              </a:rPr>
              <a:t> 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600" dirty="0">
                <a:sym typeface="Symbol" panose="05050102010706020507" pitchFamily="18" charset="2"/>
              </a:rPr>
              <a:t> 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v  </a:t>
            </a:r>
            <a:r>
              <a:rPr lang="en-US" altLang="fa-IR" sz="1800" i="1" dirty="0">
                <a:sym typeface="Symbol" panose="05050102010706020507" pitchFamily="18" charset="2"/>
              </a:rPr>
              <a:t>a, s, y, b, r, t </a:t>
            </a:r>
            <a:r>
              <a:rPr lang="en-US" altLang="fa-IR" sz="1600" dirty="0">
                <a:sym typeface="Symbol" panose="05050102010706020507" pitchFamily="18" charset="2"/>
              </a:rPr>
              <a:t>( </a:t>
            </a:r>
            <a:r>
              <a:rPr lang="en-US" altLang="fa-IR" sz="1800" dirty="0">
                <a:sym typeface="Symbol" panose="05050102010706020507" pitchFamily="18" charset="2"/>
              </a:rPr>
              <a:t>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</a:t>
            </a:r>
            <a:r>
              <a:rPr lang="en-US" altLang="fa-IR" sz="1800" i="1" dirty="0" smtClean="0">
                <a:sym typeface="Symbol" panose="05050102010706020507" pitchFamily="18" charset="2"/>
              </a:rPr>
              <a:t>r, t</a:t>
            </a:r>
            <a:r>
              <a:rPr lang="en-US" altLang="fa-IR" sz="1800" dirty="0" smtClean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2000" dirty="0">
                <a:sym typeface="Symbol" panose="05050102010706020507" pitchFamily="18" charset="2"/>
              </a:rPr>
              <a:t>]</a:t>
            </a:r>
            <a:r>
              <a:rPr lang="en-US" altLang="fa-IR" sz="1800" dirty="0">
                <a:sym typeface="Symbol" panose="05050102010706020507" pitchFamily="18" charset="2"/>
              </a:rPr>
              <a:t> 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868363" y="107950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fa-IR" altLang="fa-IR" sz="1800">
              <a:sym typeface="Symbol" panose="05050102010706020507" pitchFamily="18" charset="2"/>
            </a:endParaRP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1338263" y="3055938"/>
            <a:ext cx="71342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This case can also be written as</a:t>
            </a:r>
            <a:br>
              <a:rPr lang="en-US" altLang="fa-IR" sz="1800" dirty="0"/>
            </a:b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</a:t>
            </a:r>
            <a:r>
              <a:rPr lang="en-US" altLang="fa-IR" sz="1800" i="1" dirty="0" smtClean="0">
                <a:sym typeface="Symbol" panose="05050102010706020507" pitchFamily="18" charset="2"/>
              </a:rPr>
              <a:t>r, t</a:t>
            </a:r>
            <a:r>
              <a:rPr lang="en-US" altLang="fa-IR" sz="1800" dirty="0" smtClean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600" dirty="0">
                <a:sym typeface="Symbol" panose="05050102010706020507" pitchFamily="18" charset="2"/>
              </a:rPr>
              <a:t> 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( (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  v (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2010))}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758825" y="404495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1244600" y="4883150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</a:t>
            </a:r>
            <a:r>
              <a:rPr lang="en-US" altLang="fa-IR" sz="1800" i="1" dirty="0" smtClean="0">
                <a:sym typeface="Symbol" panose="05050102010706020507" pitchFamily="18" charset="2"/>
              </a:rPr>
              <a:t>r, t</a:t>
            </a:r>
            <a:r>
              <a:rPr lang="en-US" altLang="fa-IR" sz="1800" dirty="0" smtClean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800" dirty="0">
                <a:sym typeface="Symbol" panose="05050102010706020507" pitchFamily="18" charset="2"/>
              </a:rPr>
              <a:t>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  </a:t>
            </a:r>
            <a:r>
              <a:rPr lang="en-US" altLang="fa-IR" sz="1800" i="1" dirty="0">
                <a:sym typeface="Symbol" panose="05050102010706020507" pitchFamily="18" charset="2"/>
              </a:rPr>
              <a:t>a, s, y, b, r, t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</a:t>
            </a:r>
            <a:r>
              <a:rPr lang="en-US" altLang="fa-IR" sz="1800" i="1">
                <a:sym typeface="Symbol" panose="05050102010706020507" pitchFamily="18" charset="2"/>
              </a:rPr>
              <a:t>, </a:t>
            </a:r>
            <a:r>
              <a:rPr lang="en-US" altLang="fa-IR" sz="1800" i="1" smtClean="0">
                <a:sym typeface="Symbol" panose="05050102010706020507" pitchFamily="18" charset="2"/>
              </a:rPr>
              <a:t>r, t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</a:t>
            </a:r>
            <a:r>
              <a:rPr lang="en-US" altLang="fa-IR" sz="1800" dirty="0">
                <a:sym typeface="Symbol" panose="05050102010706020507" pitchFamily="18" charset="2"/>
              </a:rPr>
              <a:t> ] 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  <p:bldP spid="761864" grpId="0" autoUpdateAnimBg="0"/>
      <p:bldP spid="76186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Safety of Expressions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 smtClean="0"/>
              <a:t>The expression: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 smtClean="0"/>
              <a:t>			{ </a:t>
            </a:r>
            <a:r>
              <a:rPr lang="en-US" altLang="fa-IR" sz="1800" smtClean="0">
                <a:sym typeface="Symbol" panose="05050102010706020507" pitchFamily="18" charset="2"/>
              </a:rPr>
              <a:t>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i="1" smtClean="0">
                <a:sym typeface="Symbol" panose="05050102010706020507" pitchFamily="18" charset="2"/>
              </a:rPr>
              <a:t>, 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2</a:t>
            </a:r>
            <a:r>
              <a:rPr lang="en-US" altLang="fa-IR" sz="1800" i="1" smtClean="0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 smtClean="0">
                <a:sym typeface="Symbol" panose="05050102010706020507" pitchFamily="18" charset="2"/>
              </a:rPr>
              <a:t>n</a:t>
            </a:r>
            <a:r>
              <a:rPr lang="en-US" altLang="fa-IR" sz="1800" smtClean="0">
                <a:sym typeface="Symbol" panose="05050102010706020507" pitchFamily="18" charset="2"/>
              </a:rPr>
              <a:t>  | </a:t>
            </a:r>
            <a:r>
              <a:rPr lang="en-US" altLang="fa-IR" sz="1800" i="1" smtClean="0">
                <a:sym typeface="Symbol" panose="05050102010706020507" pitchFamily="18" charset="2"/>
              </a:rPr>
              <a:t>P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,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2</a:t>
            </a:r>
            <a:r>
              <a:rPr lang="en-US" altLang="fa-IR" sz="1800" i="1" smtClean="0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 smtClean="0">
                <a:sym typeface="Symbol" panose="05050102010706020507" pitchFamily="18" charset="2"/>
              </a:rPr>
              <a:t>n </a:t>
            </a:r>
            <a:r>
              <a:rPr lang="en-US" altLang="fa-IR" sz="1800" smtClean="0">
                <a:sym typeface="Symbol" panose="05050102010706020507" pitchFamily="18" charset="2"/>
              </a:rPr>
              <a:t>)}</a:t>
            </a:r>
            <a:br>
              <a:rPr lang="en-US" altLang="fa-IR" sz="1800" smtClean="0">
                <a:sym typeface="Symbol" panose="05050102010706020507" pitchFamily="18" charset="2"/>
              </a:rPr>
            </a:b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is safe if all of the following hold: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All values that appear in tuples of the expression are values 	from </a:t>
            </a:r>
            <a:r>
              <a:rPr lang="en-US" altLang="fa-IR" sz="1800" i="1" smtClean="0">
                <a:solidFill>
                  <a:schemeClr val="tx2"/>
                </a:solidFill>
                <a:sym typeface="Symbol" panose="05050102010706020507" pitchFamily="18" charset="2"/>
              </a:rPr>
              <a:t>dom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P </a:t>
            </a:r>
            <a:r>
              <a:rPr lang="en-US" altLang="fa-IR" sz="1800" smtClean="0">
                <a:sym typeface="Symbol" panose="05050102010706020507" pitchFamily="18" charset="2"/>
              </a:rPr>
              <a:t>) (that is, the values appear either in 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800" smtClean="0">
                <a:sym typeface="Symbol" panose="05050102010706020507" pitchFamily="18" charset="2"/>
              </a:rPr>
              <a:t> or in a tuple of a 	relation mentioned in </a:t>
            </a:r>
            <a:r>
              <a:rPr lang="en-US" altLang="fa-IR" sz="1800" i="1" smtClean="0">
                <a:sym typeface="Symbol" panose="05050102010706020507" pitchFamily="18" charset="2"/>
              </a:rPr>
              <a:t>P </a:t>
            </a:r>
            <a:r>
              <a:rPr lang="en-US" altLang="fa-IR" sz="1800" smtClean="0">
                <a:sym typeface="Symbol" panose="05050102010706020507" pitchFamily="18" charset="2"/>
              </a:rPr>
              <a:t>).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For every “there exists” subformula of the form 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x </a:t>
            </a:r>
            <a:r>
              <a:rPr lang="en-US" altLang="fa-IR" sz="1800" smtClean="0">
                <a:sym typeface="Symbol" panose="05050102010706020507" pitchFamily="18" charset="2"/>
              </a:rPr>
              <a:t>)), the 	subformula is true if and only if there is a value of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800" smtClean="0">
                <a:sym typeface="Symbol" panose="05050102010706020507" pitchFamily="18" charset="2"/>
              </a:rPr>
              <a:t> in </a:t>
            </a:r>
            <a:r>
              <a:rPr lang="en-US" altLang="fa-IR" sz="1800" i="1" smtClean="0">
                <a:sym typeface="Symbol" panose="05050102010706020507" pitchFamily="18" charset="2"/>
              </a:rPr>
              <a:t>dom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)	such that 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x </a:t>
            </a:r>
            <a:r>
              <a:rPr lang="en-US" altLang="fa-IR" sz="1800" smtClean="0">
                <a:sym typeface="Symbol" panose="05050102010706020507" pitchFamily="18" charset="2"/>
              </a:rPr>
              <a:t>) is true.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For every “for all” subformula of the form </a:t>
            </a:r>
            <a:r>
              <a:rPr lang="en-US" altLang="fa-IR" sz="2000" baseline="-25000" smtClean="0">
                <a:sym typeface="Symbol" panose="05050102010706020507" pitchFamily="18" charset="2"/>
              </a:rPr>
              <a:t>x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 (</a:t>
            </a:r>
            <a:r>
              <a:rPr lang="en-US" altLang="fa-IR" sz="1800" i="1" smtClean="0">
                <a:sym typeface="Symbol" panose="05050102010706020507" pitchFamily="18" charset="2"/>
              </a:rPr>
              <a:t>x </a:t>
            </a:r>
            <a:r>
              <a:rPr lang="en-US" altLang="fa-IR" sz="1800" smtClean="0">
                <a:sym typeface="Symbol" panose="05050102010706020507" pitchFamily="18" charset="2"/>
              </a:rPr>
              <a:t>)), the subformula is true if and only if 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x </a:t>
            </a:r>
            <a:r>
              <a:rPr lang="en-US" altLang="fa-IR" sz="1800" smtClean="0">
                <a:sym typeface="Symbol" panose="05050102010706020507" pitchFamily="18" charset="2"/>
              </a:rPr>
              <a:t>) is true for all values </a:t>
            </a:r>
            <a:r>
              <a:rPr lang="en-US" altLang="fa-IR" sz="1800" i="1" smtClean="0">
                <a:sym typeface="Symbol" panose="05050102010706020507" pitchFamily="18" charset="2"/>
              </a:rPr>
              <a:t>x</a:t>
            </a:r>
            <a:r>
              <a:rPr lang="en-US" altLang="fa-IR" sz="1800" smtClean="0">
                <a:sym typeface="Symbol" panose="05050102010706020507" pitchFamily="18" charset="2"/>
              </a:rPr>
              <a:t>  from </a:t>
            </a:r>
            <a:r>
              <a:rPr lang="en-US" altLang="fa-IR" sz="1800" i="1" smtClean="0">
                <a:sym typeface="Symbol" panose="05050102010706020507" pitchFamily="18" charset="2"/>
              </a:rPr>
              <a:t>dom </a:t>
            </a:r>
            <a:r>
              <a:rPr lang="en-US" altLang="fa-IR" sz="1800" smtClean="0">
                <a:sym typeface="Symbol" panose="05050102010706020507" pitchFamily="18" charset="2"/>
              </a:rPr>
              <a:t>(</a:t>
            </a:r>
            <a:r>
              <a:rPr lang="en-US" altLang="fa-IR" sz="1800" i="1" smtClean="0">
                <a:sym typeface="Symbol" panose="05050102010706020507" pitchFamily="18" charset="2"/>
              </a:rPr>
              <a:t>P</a:t>
            </a:r>
            <a:r>
              <a:rPr lang="en-US" altLang="fa-IR" sz="1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1800" smtClean="0"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 –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fa-IR" sz="1800" smtClean="0"/>
              <a:t>Relation</a:t>
            </a:r>
            <a:r>
              <a:rPr lang="en-US" altLang="fa-IR" sz="1800" i="1" smtClean="0"/>
              <a:t> r</a:t>
            </a:r>
            <a:r>
              <a:rPr lang="en-US" altLang="fa-IR" sz="1800" smtClean="0"/>
              <a:t>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en-IN" altLang="fa-IR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endParaRPr kumimoji="0" lang="en-US" altLang="fa-IR" sz="1600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fa-IR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fa-IR" sz="2400">
                <a:latin typeface="Times New Roman" panose="02020603050405020304" pitchFamily="18" charset="0"/>
              </a:rPr>
              <a:t> (</a:t>
            </a:r>
            <a:r>
              <a:rPr kumimoji="0" lang="en-US" altLang="fa-IR" sz="2400" i="1">
                <a:latin typeface="Times New Roman" panose="02020603050405020304" pitchFamily="18" charset="0"/>
              </a:rPr>
              <a:t>r</a:t>
            </a:r>
            <a:r>
              <a:rPr kumimoji="0" lang="en-US" altLang="fa-IR" sz="24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Universal Quantification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231900"/>
            <a:ext cx="8027988" cy="4903788"/>
          </a:xfrm>
        </p:spPr>
        <p:txBody>
          <a:bodyPr/>
          <a:lstStyle/>
          <a:p>
            <a:r>
              <a:rPr lang="en-US" altLang="fa-IR" sz="2000" smtClean="0"/>
              <a:t>Find all students who have taken all courses offered in the Biology department</a:t>
            </a:r>
          </a:p>
          <a:p>
            <a:pPr lvl="1"/>
            <a:r>
              <a:rPr lang="en-US" altLang="fa-IR" sz="2000" smtClean="0"/>
              <a:t> {&lt; </a:t>
            </a:r>
            <a:r>
              <a:rPr lang="en-US" altLang="fa-IR" sz="2000" i="1" smtClean="0"/>
              <a:t>i </a:t>
            </a:r>
            <a:r>
              <a:rPr lang="en-US" altLang="fa-IR" sz="2000" smtClean="0"/>
              <a:t>&gt; | </a:t>
            </a:r>
            <a:r>
              <a:rPr lang="en-US" altLang="fa-IR" sz="2000" smtClean="0">
                <a:sym typeface="Symbol" panose="05050102010706020507" pitchFamily="18" charset="2"/>
              </a:rPr>
              <a:t> </a:t>
            </a:r>
            <a:r>
              <a:rPr lang="en-US" altLang="fa-IR" sz="2000" i="1" smtClean="0">
                <a:sym typeface="Symbol" panose="05050102010706020507" pitchFamily="18" charset="2"/>
              </a:rPr>
              <a:t>n, d, tc</a:t>
            </a:r>
            <a:r>
              <a:rPr lang="en-US" altLang="fa-IR" sz="2000" smtClean="0">
                <a:sym typeface="Symbol" panose="05050102010706020507" pitchFamily="18" charset="2"/>
              </a:rPr>
              <a:t> ( &lt; </a:t>
            </a:r>
            <a:r>
              <a:rPr lang="en-US" altLang="fa-IR" sz="2000" i="1" smtClean="0">
                <a:sym typeface="Symbol" panose="05050102010706020507" pitchFamily="18" charset="2"/>
              </a:rPr>
              <a:t>i, n, d, tc</a:t>
            </a:r>
            <a:r>
              <a:rPr lang="en-US" altLang="fa-IR" sz="2000" smtClean="0">
                <a:sym typeface="Symbol" panose="05050102010706020507" pitchFamily="18" charset="2"/>
              </a:rPr>
              <a:t> &gt;  </a:t>
            </a:r>
            <a:r>
              <a:rPr lang="en-US" altLang="fa-IR" sz="2000" i="1" smtClean="0">
                <a:sym typeface="Symbol" panose="05050102010706020507" pitchFamily="18" charset="2"/>
              </a:rPr>
              <a:t>student  </a:t>
            </a:r>
            <a:r>
              <a:rPr lang="en-US" altLang="fa-IR" sz="2000" smtClean="0">
                <a:sym typeface="Symbol" panose="05050102010706020507" pitchFamily="18" charset="2"/>
              </a:rPr>
              <a:t></a:t>
            </a:r>
            <a:br>
              <a:rPr lang="en-US" altLang="fa-IR" sz="2000" smtClean="0">
                <a:sym typeface="Symbol" panose="05050102010706020507" pitchFamily="18" charset="2"/>
              </a:rPr>
            </a:br>
            <a:r>
              <a:rPr lang="en-US" altLang="fa-IR" sz="2000" smtClean="0">
                <a:sym typeface="Symbol" panose="05050102010706020507" pitchFamily="18" charset="2"/>
              </a:rPr>
              <a:t>       ( </a:t>
            </a:r>
            <a:r>
              <a:rPr lang="en-US" altLang="fa-IR" sz="2000" i="1" smtClean="0">
                <a:sym typeface="Symbol" panose="05050102010706020507" pitchFamily="18" charset="2"/>
              </a:rPr>
              <a:t>ci, ti, dn, cr </a:t>
            </a:r>
            <a:r>
              <a:rPr lang="en-US" altLang="fa-IR" sz="2000" smtClean="0">
                <a:sym typeface="Symbol" panose="05050102010706020507" pitchFamily="18" charset="2"/>
              </a:rPr>
              <a:t>( &lt; </a:t>
            </a:r>
            <a:r>
              <a:rPr lang="en-US" altLang="fa-IR" sz="2000" i="1" smtClean="0">
                <a:sym typeface="Symbol" panose="05050102010706020507" pitchFamily="18" charset="2"/>
              </a:rPr>
              <a:t>ci, ti, dn, cr</a:t>
            </a:r>
            <a:r>
              <a:rPr lang="en-US" altLang="fa-IR" sz="2000" smtClean="0">
                <a:sym typeface="Symbol" panose="05050102010706020507" pitchFamily="18" charset="2"/>
              </a:rPr>
              <a:t> &gt;  </a:t>
            </a:r>
            <a:r>
              <a:rPr lang="en-US" altLang="fa-IR" sz="2000" i="1" smtClean="0">
                <a:sym typeface="Symbol" panose="05050102010706020507" pitchFamily="18" charset="2"/>
              </a:rPr>
              <a:t>course</a:t>
            </a:r>
            <a:r>
              <a:rPr lang="en-US" altLang="fa-IR" sz="2000" smtClean="0">
                <a:sym typeface="Symbol" panose="05050102010706020507" pitchFamily="18" charset="2"/>
              </a:rPr>
              <a:t>  </a:t>
            </a:r>
            <a:r>
              <a:rPr lang="en-US" altLang="fa-IR" sz="2000" i="1" smtClean="0">
                <a:sym typeface="Symbol" panose="05050102010706020507" pitchFamily="18" charset="2"/>
              </a:rPr>
              <a:t>dn </a:t>
            </a:r>
            <a:r>
              <a:rPr lang="en-US" altLang="fa-IR" sz="2000" smtClean="0">
                <a:sym typeface="Symbol" panose="05050102010706020507" pitchFamily="18" charset="2"/>
              </a:rPr>
              <a:t>=“Biology”                </a:t>
            </a:r>
            <a:br>
              <a:rPr lang="en-US" altLang="fa-IR" sz="2000" smtClean="0">
                <a:sym typeface="Symbol" panose="05050102010706020507" pitchFamily="18" charset="2"/>
              </a:rPr>
            </a:br>
            <a:r>
              <a:rPr lang="en-US" altLang="fa-IR" sz="2000" smtClean="0">
                <a:sym typeface="Symbol" panose="05050102010706020507" pitchFamily="18" charset="2"/>
              </a:rPr>
              <a:t>                            </a:t>
            </a:r>
            <a:r>
              <a:rPr lang="en-US" altLang="fa-IR" sz="2000" smtClean="0">
                <a:sym typeface="Wingdings" panose="05000000000000000000" pitchFamily="2" charset="2"/>
              </a:rPr>
              <a:t> </a:t>
            </a:r>
            <a:r>
              <a:rPr lang="en-US" altLang="fa-IR" sz="2000" smtClean="0">
                <a:sym typeface="Symbol" panose="05050102010706020507" pitchFamily="18" charset="2"/>
              </a:rPr>
              <a:t></a:t>
            </a:r>
            <a:r>
              <a:rPr lang="en-US" altLang="fa-IR" sz="2000" i="1" smtClean="0">
                <a:sym typeface="Symbol" panose="05050102010706020507" pitchFamily="18" charset="2"/>
              </a:rPr>
              <a:t> si, se, y, g </a:t>
            </a:r>
            <a:r>
              <a:rPr lang="en-US" altLang="fa-IR" sz="2000" smtClean="0">
                <a:sym typeface="Symbol" panose="05050102010706020507" pitchFamily="18" charset="2"/>
              </a:rPr>
              <a:t>( &lt;</a:t>
            </a:r>
            <a:r>
              <a:rPr lang="en-US" altLang="fa-IR" sz="2000" i="1" smtClean="0">
                <a:sym typeface="Symbol" panose="05050102010706020507" pitchFamily="18" charset="2"/>
              </a:rPr>
              <a:t>i, ci, si, se, y, g</a:t>
            </a:r>
            <a:r>
              <a:rPr lang="en-US" altLang="fa-IR" sz="2000" smtClean="0">
                <a:sym typeface="Symbol" panose="05050102010706020507" pitchFamily="18" charset="2"/>
              </a:rPr>
              <a:t>&gt;  </a:t>
            </a:r>
            <a:r>
              <a:rPr lang="en-US" altLang="fa-IR" sz="2000" i="1" smtClean="0">
                <a:sym typeface="Symbol" panose="05050102010706020507" pitchFamily="18" charset="2"/>
              </a:rPr>
              <a:t>takes </a:t>
            </a:r>
            <a:r>
              <a:rPr lang="en-US" altLang="fa-IR" sz="2000" smtClean="0">
                <a:sym typeface="Symbol" panose="05050102010706020507" pitchFamily="18" charset="2"/>
              </a:rPr>
              <a:t>))}</a:t>
            </a:r>
          </a:p>
          <a:p>
            <a:pPr lvl="1"/>
            <a:r>
              <a:rPr lang="en-US" altLang="fa-IR" sz="2000" smtClean="0"/>
              <a:t>Note that without the existential quantification on student, the above query would be unsafe if the Biology department has not offered any courses.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863850" y="5537200"/>
            <a:ext cx="497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* Above query fixes bug in page 246, last query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6</a:t>
            </a:r>
          </a:p>
        </p:txBody>
      </p:sp>
      <p:sp>
        <p:nvSpPr>
          <p:cNvPr id="1218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a-IR" altLang="fa-IR" sz="180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6.01</a:t>
            </a:r>
          </a:p>
        </p:txBody>
      </p:sp>
      <p:pic>
        <p:nvPicPr>
          <p:cNvPr id="12390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71675"/>
            <a:ext cx="3863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6.02</a:t>
            </a:r>
          </a:p>
        </p:txBody>
      </p:sp>
      <p:pic>
        <p:nvPicPr>
          <p:cNvPr id="12595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065463"/>
            <a:ext cx="25558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6.03</a:t>
            </a:r>
          </a:p>
        </p:txBody>
      </p:sp>
      <p:pic>
        <p:nvPicPr>
          <p:cNvPr id="12800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189163"/>
            <a:ext cx="1947863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6.04</a:t>
            </a:r>
          </a:p>
        </p:txBody>
      </p:sp>
      <p:pic>
        <p:nvPicPr>
          <p:cNvPr id="130051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68463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6.05</a:t>
            </a:r>
          </a:p>
        </p:txBody>
      </p:sp>
      <p:pic>
        <p:nvPicPr>
          <p:cNvPr id="13209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551113"/>
            <a:ext cx="8413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6.06</a:t>
            </a:r>
          </a:p>
        </p:txBody>
      </p:sp>
      <p:pic>
        <p:nvPicPr>
          <p:cNvPr id="13414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090863"/>
            <a:ext cx="841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6.07</a:t>
            </a:r>
          </a:p>
        </p:txBody>
      </p:sp>
      <p:pic>
        <p:nvPicPr>
          <p:cNvPr id="13619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25600"/>
            <a:ext cx="389096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6.08</a:t>
            </a:r>
          </a:p>
        </p:txBody>
      </p:sp>
      <p:pic>
        <p:nvPicPr>
          <p:cNvPr id="138243" name="Picture 3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804863"/>
            <a:ext cx="5180013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fa-IR" sz="1800" smtClean="0"/>
              <a:t>Notation: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fa-IR" sz="1800" smtClean="0"/>
              <a:t>	where </a:t>
            </a:r>
            <a:r>
              <a:rPr lang="en-US" altLang="fa-IR" sz="1800" i="1" smtClean="0"/>
              <a:t>A</a:t>
            </a:r>
            <a:r>
              <a:rPr lang="en-US" altLang="fa-IR" sz="1800" i="1" baseline="-25000" smtClean="0"/>
              <a:t>1</a:t>
            </a:r>
            <a:r>
              <a:rPr lang="en-US" altLang="fa-IR" sz="1800" i="1" smtClean="0"/>
              <a:t>, A</a:t>
            </a:r>
            <a:r>
              <a:rPr lang="en-US" altLang="fa-IR" sz="1800" i="1" baseline="-25000" smtClean="0"/>
              <a:t>2</a:t>
            </a:r>
            <a:r>
              <a:rPr lang="en-US" altLang="fa-IR" sz="1800" smtClean="0"/>
              <a:t> are attribute names and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fa-IR" sz="1800" smtClean="0"/>
              <a:t>The result is defined as the relation of </a:t>
            </a:r>
            <a:r>
              <a:rPr lang="en-US" altLang="fa-IR" sz="1800" i="1" smtClean="0"/>
              <a:t>k</a:t>
            </a:r>
            <a:r>
              <a:rPr lang="en-US" altLang="fa-IR" sz="1800" smtClean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fa-IR" sz="1800" smtClean="0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fa-IR" sz="1800" smtClean="0"/>
              <a:t>Example: To eliminate the </a:t>
            </a:r>
            <a:r>
              <a:rPr lang="en-US" altLang="fa-IR" sz="1800" i="1" smtClean="0"/>
              <a:t>dept_name</a:t>
            </a:r>
            <a:r>
              <a:rPr lang="en-US" altLang="fa-IR" sz="1800" smtClean="0"/>
              <a:t> attribute of </a:t>
            </a:r>
            <a:r>
              <a:rPr lang="en-US" altLang="fa-IR" sz="1800" i="1" smtClean="0"/>
              <a:t>instructor</a:t>
            </a:r>
            <a:r>
              <a:rPr lang="en-US" altLang="fa-IR" sz="1800" smtClean="0"/>
              <a:t/>
            </a:r>
            <a:br>
              <a:rPr lang="en-US" altLang="fa-IR" sz="1800" smtClean="0"/>
            </a:br>
            <a:r>
              <a:rPr lang="en-US" altLang="fa-IR" sz="1800" smtClean="0"/>
              <a:t/>
            </a:r>
            <a:br>
              <a:rPr lang="en-US" altLang="fa-IR" sz="1800" smtClean="0"/>
            </a:br>
            <a:r>
              <a:rPr lang="en-US" altLang="fa-IR" sz="1800" smtClean="0"/>
              <a:t>         	 </a:t>
            </a:r>
            <a:r>
              <a:rPr lang="en-US" altLang="fa-IR" sz="1800" smtClean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smtClean="0"/>
              <a:t>ID, name, salary</a:t>
            </a:r>
            <a:r>
              <a:rPr lang="en-US" altLang="fa-IR" sz="1800" smtClean="0"/>
              <a:t> (</a:t>
            </a:r>
            <a:r>
              <a:rPr lang="en-US" altLang="fa-IR" sz="2000" i="1" smtClean="0"/>
              <a:t>instructor</a:t>
            </a:r>
            <a:r>
              <a:rPr lang="en-US" altLang="fa-IR" sz="1800" smtClean="0"/>
              <a:t>) </a:t>
            </a:r>
            <a:br>
              <a:rPr lang="en-US" altLang="fa-IR" sz="1800" smtClean="0"/>
            </a:br>
            <a:endParaRPr lang="en-US" altLang="fa-IR" sz="180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6.09</a:t>
            </a:r>
          </a:p>
        </p:txBody>
      </p:sp>
      <p:pic>
        <p:nvPicPr>
          <p:cNvPr id="14029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457325"/>
            <a:ext cx="6313487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6.10</a:t>
            </a:r>
          </a:p>
        </p:txBody>
      </p:sp>
      <p:pic>
        <p:nvPicPr>
          <p:cNvPr id="14233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3179763"/>
            <a:ext cx="15779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6.11</a:t>
            </a:r>
          </a:p>
        </p:txBody>
      </p:sp>
      <p:pic>
        <p:nvPicPr>
          <p:cNvPr id="14438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368550"/>
            <a:ext cx="627063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6.12</a:t>
            </a:r>
          </a:p>
        </p:txBody>
      </p:sp>
      <p:pic>
        <p:nvPicPr>
          <p:cNvPr id="14643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186113"/>
            <a:ext cx="6127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6.13</a:t>
            </a:r>
          </a:p>
        </p:txBody>
      </p:sp>
      <p:pic>
        <p:nvPicPr>
          <p:cNvPr id="14848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186113"/>
            <a:ext cx="727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6.14</a:t>
            </a:r>
          </a:p>
        </p:txBody>
      </p:sp>
      <p:pic>
        <p:nvPicPr>
          <p:cNvPr id="15053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6.15</a:t>
            </a:r>
          </a:p>
        </p:txBody>
      </p:sp>
      <p:pic>
        <p:nvPicPr>
          <p:cNvPr id="15257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1992313"/>
            <a:ext cx="1577975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6.16</a:t>
            </a:r>
          </a:p>
        </p:txBody>
      </p:sp>
      <p:pic>
        <p:nvPicPr>
          <p:cNvPr id="15462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633663"/>
            <a:ext cx="2847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6.17</a:t>
            </a:r>
          </a:p>
        </p:txBody>
      </p:sp>
      <p:pic>
        <p:nvPicPr>
          <p:cNvPr id="15667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311275"/>
            <a:ext cx="57197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6.18</a:t>
            </a:r>
          </a:p>
        </p:txBody>
      </p:sp>
      <p:pic>
        <p:nvPicPr>
          <p:cNvPr id="15872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19213"/>
            <a:ext cx="5870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Union Operation – Example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 smtClean="0"/>
              <a:t>Relations </a:t>
            </a:r>
            <a:r>
              <a:rPr lang="en-US" altLang="fa-IR" sz="1800" i="1" smtClean="0"/>
              <a:t>r, s:</a:t>
            </a:r>
            <a:endParaRPr lang="en-US" altLang="fa-IR" sz="18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/>
              <a:t>r </a:t>
            </a:r>
            <a:r>
              <a:rPr lang="en-US" altLang="fa-IR" sz="1800">
                <a:sym typeface="Symbol" panose="05050102010706020507" pitchFamily="18" charset="2"/>
              </a:rPr>
              <a:t> s</a:t>
            </a:r>
            <a:r>
              <a:rPr lang="en-US" altLang="fa-IR" sz="1800"/>
              <a:t>: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6.19</a:t>
            </a:r>
          </a:p>
        </p:txBody>
      </p:sp>
      <p:pic>
        <p:nvPicPr>
          <p:cNvPr id="16077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2182813"/>
            <a:ext cx="27844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6.20</a:t>
            </a:r>
          </a:p>
        </p:txBody>
      </p:sp>
      <p:pic>
        <p:nvPicPr>
          <p:cNvPr id="16281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625725"/>
            <a:ext cx="144938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6.21</a:t>
            </a:r>
          </a:p>
        </p:txBody>
      </p:sp>
      <p:pic>
        <p:nvPicPr>
          <p:cNvPr id="16486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008313"/>
            <a:ext cx="7270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 altLang="fa-IR" sz="1800" smtClean="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altLang="fa-IR" sz="1800" smtClean="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altLang="fa-IR" sz="1800" smtClean="0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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–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	where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is a relation and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r>
              <a:rPr lang="en-US" altLang="fa-IR" sz="1800" smtClean="0">
                <a:sym typeface="Symbol" panose="05050102010706020507" pitchFamily="18" charset="2"/>
              </a:rPr>
              <a:t> is a relational algebra query.</a:t>
            </a:r>
            <a:endParaRPr lang="en-US" altLang="fa-IR" sz="180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Examples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 altLang="fa-IR" sz="1800" smtClean="0"/>
              <a:t>Delete all account records in the Perryridge branch.</a:t>
            </a:r>
            <a:endParaRPr lang="en-US" altLang="fa-IR" sz="1800" smtClean="0">
              <a:sym typeface="Symbol" panose="05050102010706020507" pitchFamily="18" charset="2"/>
            </a:endParaRP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 Delete all accounts at branches located in Needham.</a:t>
            </a:r>
            <a:endParaRPr kumimoji="0" lang="en-US" altLang="fa-IR" sz="1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168969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68970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68971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1</a:t>
              </a:r>
              <a:r>
                <a:rPr lang="en-US" altLang="fa-IR" sz="1800">
                  <a:sym typeface="Symbol" panose="05050102010706020507" pitchFamily="18" charset="2"/>
                </a:rPr>
                <a:t>  </a:t>
              </a:r>
              <a:r>
                <a:rPr lang="en-US" altLang="fa-IR" sz="2400">
                  <a:sym typeface="Symbol" panose="05050102010706020507" pitchFamily="18" charset="2"/>
                </a:rPr>
                <a:t></a:t>
              </a:r>
              <a:r>
                <a:rPr lang="en-US" altLang="fa-IR" sz="1800" baseline="-25000">
                  <a:sym typeface="Symbol" panose="05050102010706020507" pitchFamily="18" charset="2"/>
                </a:rPr>
                <a:t>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branch_city = “Needham”</a:t>
              </a:r>
              <a:r>
                <a:rPr lang="en-US" altLang="fa-IR" sz="2000" i="1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account      branch 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endParaRPr lang="en-US" altLang="fa-IR" sz="1800" i="1">
                <a:sym typeface="Symbol" panose="05050102010706020507" pitchFamily="18" charset="2"/>
              </a:endParaRPr>
            </a:p>
            <a:p>
              <a:pPr>
                <a:buFont typeface="Monotype Sorts" pitchFamily="2" charset="2"/>
                <a:buNone/>
              </a:pPr>
              <a:r>
                <a:rPr lang="en-US" altLang="fa-IR" sz="1800">
                  <a:sym typeface="Symbol" panose="05050102010706020507" pitchFamily="18" charset="2"/>
                </a:rPr>
                <a:t>r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2 </a:t>
              </a:r>
              <a:r>
                <a:rPr lang="en-US" altLang="fa-IR" sz="1800">
                  <a:sym typeface="Symbol" panose="05050102010706020507" pitchFamily="18" charset="2"/>
                </a:rPr>
                <a:t> 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account_number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,</a:t>
              </a:r>
              <a:r>
                <a:rPr lang="en-US" altLang="fa-IR" sz="1600">
                  <a:sym typeface="Symbol" panose="05050102010706020507" pitchFamily="18" charset="2"/>
                </a:rPr>
                <a:t>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branch_name, balance</a:t>
              </a:r>
              <a:r>
                <a:rPr lang="en-US" altLang="fa-IR" sz="1800">
                  <a:sym typeface="Symbol" panose="05050102010706020507" pitchFamily="18" charset="2"/>
                </a:rPr>
                <a:t> (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1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3 </a:t>
              </a:r>
              <a:r>
                <a:rPr lang="en-US" altLang="fa-IR" sz="1800">
                  <a:sym typeface="Symbol" panose="05050102010706020507" pitchFamily="18" charset="2"/>
                </a:rPr>
                <a:t> </a:t>
              </a:r>
              <a:r>
                <a:rPr lang="en-US" altLang="fa-IR" sz="1400" i="1">
                  <a:sym typeface="Symbol" panose="05050102010706020507" pitchFamily="18" charset="2"/>
                </a:rPr>
                <a:t>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customer_name, account_number</a:t>
              </a:r>
              <a:r>
                <a:rPr lang="en-US" altLang="fa-IR" sz="2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2</a:t>
              </a:r>
              <a:r>
                <a:rPr lang="en-US" altLang="fa-IR" sz="1800">
                  <a:sym typeface="Symbol" panose="05050102010706020507" pitchFamily="18" charset="2"/>
                </a:rPr>
                <a:t>     depositor)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account </a:t>
              </a:r>
              <a:r>
                <a:rPr lang="en-US" altLang="fa-IR" sz="1800">
                  <a:sym typeface="Symbol" panose="05050102010706020507" pitchFamily="18" charset="2"/>
                </a:rPr>
                <a:t> account – 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2</a:t>
              </a:r>
              <a:endParaRPr lang="en-US" altLang="fa-IR" sz="1800">
                <a:sym typeface="Symbol" panose="05050102010706020507" pitchFamily="18" charset="2"/>
              </a:endParaRP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depositor </a:t>
              </a:r>
              <a:r>
                <a:rPr lang="en-US" altLang="fa-IR" sz="1800">
                  <a:sym typeface="Symbol" panose="05050102010706020507" pitchFamily="18" charset="2"/>
                </a:rPr>
                <a:t> depositor – 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</a:t>
            </a:r>
            <a:r>
              <a:rPr lang="en-US" altLang="fa-IR" sz="2000"/>
              <a:t>  </a:t>
            </a:r>
            <a:r>
              <a:rPr lang="en-US" altLang="fa-IR" sz="1800"/>
              <a:t>Delete</a:t>
            </a:r>
            <a:r>
              <a:rPr lang="en-US" altLang="fa-IR" sz="2000"/>
              <a:t> </a:t>
            </a:r>
            <a:r>
              <a:rPr lang="en-US" altLang="fa-IR" sz="1800"/>
              <a:t>all loan records with amount in the range of 0 to 50</a:t>
            </a:r>
            <a:endParaRPr kumimoji="0" lang="en-US" altLang="fa-IR" sz="1800"/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fa-IR" sz="2000" i="1"/>
              <a:t>loan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loan</a:t>
            </a:r>
            <a:r>
              <a:rPr lang="en-US" altLang="fa-IR" sz="2000">
                <a:sym typeface="Symbol" panose="05050102010706020507" pitchFamily="18" charset="2"/>
              </a:rPr>
              <a:t> – 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2000">
                <a:sym typeface="Symbol" panose="05050102010706020507" pitchFamily="18" charset="2"/>
              </a:rPr>
              <a:t></a:t>
            </a:r>
            <a:r>
              <a:rPr lang="en-US" altLang="fa-IR" sz="2800" i="1" baseline="-25000">
                <a:sym typeface="Symbol" panose="05050102010706020507" pitchFamily="18" charset="2"/>
              </a:rPr>
              <a:t>amount 0and amount  50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loan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  <a:endParaRPr kumimoji="0" lang="en-US" altLang="fa-IR" sz="1800"/>
          </a:p>
        </p:txBody>
      </p:sp>
      <p:sp>
        <p:nvSpPr>
          <p:cNvPr id="71885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fa-IR" sz="2000" i="1"/>
              <a:t>account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account </a:t>
            </a:r>
            <a:r>
              <a:rPr lang="en-US" altLang="fa-IR" sz="2000">
                <a:sym typeface="Symbol" panose="05050102010706020507" pitchFamily="18" charset="2"/>
              </a:rPr>
              <a:t>– </a:t>
            </a:r>
            <a:r>
              <a:rPr lang="en-US" altLang="fa-IR" sz="2400">
                <a:sym typeface="Symbol" panose="05050102010706020507" pitchFamily="18" charset="2"/>
              </a:rPr>
              <a:t></a:t>
            </a:r>
            <a:r>
              <a:rPr lang="en-US" altLang="fa-IR" sz="2800" i="1" baseline="-25000">
                <a:sym typeface="Symbol" panose="05050102010706020507" pitchFamily="18" charset="2"/>
              </a:rPr>
              <a:t>branch_name = “Perryridge”</a:t>
            </a:r>
            <a:r>
              <a:rPr lang="en-US" altLang="fa-IR" sz="2000" i="1">
                <a:sym typeface="Symbol" panose="05050102010706020507" pitchFamily="18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account 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2" grpId="0" autoUpdateAnimBg="0"/>
      <p:bldP spid="718857" grpId="0" autoUpdateAnimBg="0"/>
      <p:bldP spid="718858" grpId="0" autoUpdateAnimBg="0"/>
      <p:bldP spid="71885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 smtClean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 smtClean="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 smtClean="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altLang="fa-IR" sz="1800" smtClean="0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i="1" smtClean="0"/>
              <a:t>r </a:t>
            </a:r>
            <a:r>
              <a:rPr lang="en-US" altLang="fa-IR" sz="1800" smtClean="0">
                <a:sym typeface="Symbol" panose="05050102010706020507" pitchFamily="18" charset="2"/>
              </a:rPr>
              <a:t> </a:t>
            </a:r>
            <a:r>
              <a:rPr lang="en-US" altLang="fa-IR" sz="1800" i="1" smtClean="0">
                <a:sym typeface="Symbol" panose="05050102010706020507" pitchFamily="18" charset="2"/>
              </a:rPr>
              <a:t> r</a:t>
            </a:r>
            <a:r>
              <a:rPr lang="en-US" altLang="fa-IR" sz="1800" smtClean="0">
                <a:sym typeface="Symbol" panose="05050102010706020507" pitchFamily="18" charset="2"/>
              </a:rPr>
              <a:t>    </a:t>
            </a:r>
            <a:r>
              <a:rPr lang="en-US" altLang="fa-IR" sz="1800" i="1" smtClean="0">
                <a:sym typeface="Symbol" panose="05050102010706020507" pitchFamily="18" charset="2"/>
              </a:rPr>
              <a:t>E</a:t>
            </a: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 smtClean="0"/>
              <a:t>	where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is a relation and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altLang="fa-IR" sz="1800" smtClean="0"/>
              <a:t>The insertion of a single tuple is expressed by letting </a:t>
            </a:r>
            <a:r>
              <a:rPr lang="en-US" altLang="fa-IR" sz="1800" i="1" smtClean="0"/>
              <a:t>E</a:t>
            </a:r>
            <a:r>
              <a:rPr lang="en-US" altLang="fa-IR" sz="1800" smtClean="0"/>
              <a:t>  be a constant relation containing one tuple.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Examples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 altLang="fa-IR" sz="1800" smtClean="0"/>
              <a:t>Insert information in the database specifying that Smith has $1200 in account A-973 at the Perryridge branch.</a:t>
            </a:r>
            <a:endParaRPr lang="en-US" altLang="fa-IR" sz="1800" smtClean="0">
              <a:sym typeface="Symbol" panose="05050102010706020507" pitchFamily="18" charset="2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Provide as a gift for all loan customers in the Perryridge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branch, a $200 savings account.  Let the loan number serve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as the account number for the new savings account.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2000" i="1"/>
              <a:t>account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 account</a:t>
            </a:r>
            <a:r>
              <a:rPr lang="en-US" altLang="fa-IR" sz="2000">
                <a:sym typeface="Symbol" panose="05050102010706020507" pitchFamily="18" charset="2"/>
              </a:rPr>
              <a:t>    {(“A-973”,</a:t>
            </a:r>
            <a:r>
              <a:rPr lang="en-US" altLang="fa-IR" sz="1600">
                <a:sym typeface="Symbol" panose="05050102010706020507" pitchFamily="18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“Perryridge”, 1200)}</a:t>
            </a:r>
          </a:p>
          <a:p>
            <a:pPr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depositor  </a:t>
            </a:r>
            <a:r>
              <a:rPr lang="en-US" altLang="fa-IR" sz="2000" i="1">
                <a:sym typeface="Symbol" panose="05050102010706020507" pitchFamily="18" charset="2"/>
              </a:rPr>
              <a:t> depositor</a:t>
            </a:r>
            <a:r>
              <a:rPr lang="en-US" altLang="fa-IR" sz="2000">
                <a:sym typeface="Symbol" panose="05050102010706020507" pitchFamily="18" charset="2"/>
              </a:rPr>
              <a:t>    {(“Smith”, “A-973”)}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  (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branch_name = “Perryridge”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borrower    </a:t>
              </a:r>
              <a:r>
                <a:rPr lang="en-US" altLang="fa-IR" sz="2000">
                  <a:sym typeface="Symbol" panose="05050102010706020507" pitchFamily="18" charset="2"/>
                </a:rPr>
                <a:t>loan))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2000" i="1">
                  <a:sym typeface="Symbol" panose="05050102010706020507" pitchFamily="18" charset="2"/>
                </a:rPr>
                <a:t>account </a:t>
              </a:r>
              <a:r>
                <a:rPr lang="en-US" altLang="fa-IR" sz="2000">
                  <a:sym typeface="Symbol" panose="05050102010706020507" pitchFamily="18" charset="2"/>
                </a:rPr>
                <a:t> </a:t>
              </a:r>
              <a:r>
                <a:rPr lang="en-US" altLang="fa-IR" sz="2000" i="1">
                  <a:sym typeface="Symbol" panose="05050102010706020507" pitchFamily="18" charset="2"/>
                </a:rPr>
                <a:t>account</a:t>
              </a:r>
              <a:r>
                <a:rPr lang="en-US" altLang="fa-IR" sz="2000">
                  <a:sym typeface="Symbol" panose="05050102010706020507" pitchFamily="18" charset="2"/>
                </a:rPr>
                <a:t>  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loan_number, </a:t>
              </a:r>
              <a:r>
                <a:rPr lang="en-US" altLang="fa-IR" sz="1600" i="1" baseline="-25000">
                  <a:sym typeface="Symbol" panose="05050102010706020507" pitchFamily="18" charset="2"/>
                </a:rPr>
                <a:t>branch_name,</a:t>
              </a:r>
              <a:r>
                <a:rPr lang="en-US" altLang="fa-IR" sz="1600" baseline="-25000">
                  <a:sym typeface="Symbol" panose="05050102010706020507" pitchFamily="18" charset="2"/>
                </a:rPr>
                <a:t>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200</a:t>
              </a:r>
              <a:r>
                <a:rPr lang="en-US" altLang="fa-IR" sz="1600" i="1">
                  <a:sym typeface="Symbol" panose="05050102010706020507" pitchFamily="18" charset="2"/>
                </a:rPr>
                <a:t>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2000">
                  <a:sym typeface="Symbol" panose="05050102010706020507" pitchFamily="18" charset="2"/>
                </a:rPr>
                <a:t>depositor  </a:t>
              </a:r>
              <a:r>
                <a:rPr lang="en-US" altLang="fa-IR" sz="2000" i="1">
                  <a:sym typeface="Symbol" panose="05050102010706020507" pitchFamily="18" charset="2"/>
                </a:rPr>
                <a:t>depositor </a:t>
              </a:r>
              <a:r>
                <a:rPr lang="en-US" altLang="fa-IR" sz="2000">
                  <a:sym typeface="Symbol" panose="05050102010706020507" pitchFamily="18" charset="2"/>
                </a:rPr>
                <a:t> 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customer_name, loan_number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48" grpId="0" autoUpdateAnimBg="0"/>
      <p:bldP spid="722949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 smtClean="0"/>
              <a:t>A mechanism to change a value in a tuple without charging </a:t>
            </a:r>
            <a:r>
              <a:rPr lang="en-US" altLang="fa-IR" sz="1800" i="1" smtClean="0"/>
              <a:t>all</a:t>
            </a:r>
            <a:r>
              <a:rPr lang="en-US" altLang="fa-IR" sz="1800" smtClean="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altLang="fa-IR" sz="1800" smtClean="0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 smtClean="0"/>
              <a:t>	</a:t>
            </a:r>
            <a:br>
              <a:rPr lang="en-US" altLang="fa-IR" sz="1800" smtClean="0"/>
            </a:br>
            <a:r>
              <a:rPr lang="en-US" altLang="fa-IR" sz="1800" smtClean="0"/>
              <a:t>	</a:t>
            </a:r>
            <a:endParaRPr lang="en-US" altLang="fa-IR" sz="1800" smtClean="0">
              <a:sym typeface="Symbol" panose="05050102010706020507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Each </a:t>
            </a:r>
            <a:r>
              <a:rPr lang="en-US" altLang="fa-IR" sz="1800" i="1" smtClean="0">
                <a:sym typeface="Symbol" panose="05050102010706020507" pitchFamily="18" charset="2"/>
              </a:rPr>
              <a:t>F</a:t>
            </a:r>
            <a:r>
              <a:rPr lang="en-US" altLang="fa-IR" sz="2400" i="1" baseline="-25000" smtClean="0">
                <a:sym typeface="Symbol" panose="05050102010706020507" pitchFamily="18" charset="2"/>
              </a:rPr>
              <a:t>i</a:t>
            </a:r>
            <a:r>
              <a:rPr lang="en-US" altLang="fa-IR" sz="1800" smtClean="0">
                <a:sym typeface="Symbol" panose="05050102010706020507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the </a:t>
            </a:r>
            <a:r>
              <a:rPr lang="en-US" altLang="fa-IR" sz="1800" i="1" smtClean="0">
                <a:sym typeface="Symbol" panose="05050102010706020507" pitchFamily="18" charset="2"/>
              </a:rPr>
              <a:t>I </a:t>
            </a:r>
            <a:r>
              <a:rPr lang="en-US" altLang="fa-IR" sz="1800" baseline="30000" smtClean="0">
                <a:sym typeface="Symbol" panose="05050102010706020507" pitchFamily="18" charset="2"/>
              </a:rPr>
              <a:t>th</a:t>
            </a:r>
            <a:r>
              <a:rPr lang="en-US" altLang="fa-IR" sz="1800" smtClean="0">
                <a:sym typeface="Symbol" panose="05050102010706020507" pitchFamily="18" charset="2"/>
              </a:rPr>
              <a:t> attribute of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, if the </a:t>
            </a:r>
            <a:r>
              <a:rPr lang="en-US" altLang="fa-IR" sz="1800" i="1" smtClean="0">
                <a:sym typeface="Symbol" panose="05050102010706020507" pitchFamily="18" charset="2"/>
              </a:rPr>
              <a:t>I </a:t>
            </a:r>
            <a:r>
              <a:rPr lang="en-US" altLang="fa-IR" sz="1800" baseline="30000" smtClean="0">
                <a:sym typeface="Symbol" panose="05050102010706020507" pitchFamily="18" charset="2"/>
              </a:rPr>
              <a:t>th </a:t>
            </a:r>
            <a:r>
              <a:rPr lang="en-US" altLang="fa-IR" sz="1800" smtClean="0">
                <a:sym typeface="Symbol" panose="05050102010706020507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if the attribute is to be updated F</a:t>
            </a:r>
            <a:r>
              <a:rPr lang="en-US" altLang="fa-IR" sz="1800" i="1" baseline="-25000" smtClean="0">
                <a:sym typeface="Symbol" panose="05050102010706020507" pitchFamily="18" charset="2"/>
              </a:rPr>
              <a:t>i</a:t>
            </a:r>
            <a:r>
              <a:rPr lang="en-US" altLang="fa-IR" sz="1800" baseline="-25000" smtClean="0">
                <a:sym typeface="Symbol" panose="05050102010706020507" pitchFamily="18" charset="2"/>
              </a:rPr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, which gives the new value for the attribute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5" name="Equation" r:id="rId4" imgW="1701800" imgH="355600" progId="Equation.3">
                  <p:embed/>
                </p:oleObj>
              </mc:Choice>
              <mc:Fallback>
                <p:oleObj name="Equation" r:id="rId4" imgW="17018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 Examples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 smtClean="0"/>
              <a:t>Make interest payments by increasing all balances by 5 percent.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Pay all accounts with balances over $10,000 6 percent interest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and pay all others 5 percent 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i="1">
                <a:sym typeface="Symbol" panose="05050102010706020507" pitchFamily="18" charset="2"/>
              </a:rPr>
              <a:t> account</a:t>
            </a:r>
            <a:r>
              <a:rPr lang="en-US" altLang="fa-IR" sz="1800">
                <a:sym typeface="Symbol" panose="05050102010706020507" pitchFamily="18" charset="2"/>
              </a:rPr>
              <a:t>    </a:t>
            </a:r>
            <a:r>
              <a:rPr lang="en-US" altLang="fa-IR" sz="2000" i="1" baseline="-25000">
                <a:sym typeface="Symbol" panose="05050102010706020507" pitchFamily="18" charset="2"/>
              </a:rPr>
              <a:t>account_number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branch_name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balance </a:t>
            </a:r>
            <a:r>
              <a:rPr lang="en-US" altLang="fa-IR" sz="1800" baseline="-25000">
                <a:sym typeface="Symbol" panose="05050102010706020507" pitchFamily="18" charset="2"/>
              </a:rPr>
              <a:t>* 1.06</a:t>
            </a:r>
            <a:r>
              <a:rPr lang="en-US" altLang="fa-IR" sz="1800" i="1" baseline="-25000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( </a:t>
            </a:r>
            <a:r>
              <a:rPr lang="en-US" altLang="fa-IR" sz="1800" i="1" baseline="-25000">
                <a:sym typeface="Symbol" panose="05050102010706020507" pitchFamily="18" charset="2"/>
              </a:rPr>
              <a:t>BAL  10000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account 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   </a:t>
            </a:r>
            <a:r>
              <a:rPr lang="en-US" altLang="fa-IR" sz="2000" i="1" baseline="-25000">
                <a:sym typeface="Symbol" panose="05050102010706020507" pitchFamily="18" charset="2"/>
              </a:rPr>
              <a:t>account_number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branch_name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balance </a:t>
            </a:r>
            <a:r>
              <a:rPr lang="en-US" altLang="fa-IR" sz="1800" i="1" baseline="-25000">
                <a:sym typeface="Symbol" panose="05050102010706020507" pitchFamily="18" charset="2"/>
              </a:rPr>
              <a:t>* </a:t>
            </a:r>
            <a:r>
              <a:rPr lang="en-US" altLang="fa-IR" sz="1800" baseline="-25000">
                <a:sym typeface="Symbol" panose="05050102010706020507" pitchFamily="18" charset="2"/>
              </a:rPr>
              <a:t>1.05 </a:t>
            </a:r>
            <a:r>
              <a:rPr lang="en-US" altLang="fa-IR" sz="1800">
                <a:sym typeface="Symbol" panose="05050102010706020507" pitchFamily="18" charset="2"/>
              </a:rPr>
              <a:t>(</a:t>
            </a:r>
            <a:r>
              <a:rPr lang="en-US" altLang="fa-IR" sz="1800" i="1" baseline="-25000">
                <a:sym typeface="Symbol" panose="05050102010706020507" pitchFamily="18" charset="2"/>
              </a:rPr>
              <a:t>BAL  10000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account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1800" i="1"/>
                <a:t>account </a:t>
              </a:r>
              <a:r>
                <a:rPr lang="en-US" altLang="fa-IR" sz="1800">
                  <a:sym typeface="Symbol" panose="05050102010706020507" pitchFamily="18" charset="2"/>
                </a:rPr>
                <a:t> 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account_number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,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branch_name</a:t>
              </a:r>
              <a:r>
                <a:rPr lang="en-US" altLang="fa-IR" sz="2000" baseline="-25000">
                  <a:sym typeface="Symbol" panose="05050102010706020507" pitchFamily="18" charset="2"/>
                </a:rPr>
                <a:t>,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balance </a:t>
              </a:r>
              <a:r>
                <a:rPr lang="en-US" altLang="fa-IR" sz="2000" baseline="-25000">
                  <a:sym typeface="Symbol" panose="05050102010706020507" pitchFamily="18" charset="2"/>
                </a:rPr>
                <a:t>* 1.05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account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en-IN" altLang="fa-IR" sz="1800" i="1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autoUpdateAnimBg="0"/>
      <p:bldP spid="727044" grpId="0" autoUpdateAnimBg="0"/>
      <p:bldP spid="72704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Find the names of all customers who have a loan and an account at bank.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borrower</a:t>
            </a:r>
            <a:r>
              <a:rPr lang="en-US" altLang="fa-IR" sz="2000">
                <a:sym typeface="Symbol" panose="05050102010706020507" pitchFamily="18" charset="2"/>
              </a:rPr>
              <a:t>)  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depositor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kumimoji="0" lang="en-US" altLang="fa-IR" sz="1800"/>
          </a:p>
        </p:txBody>
      </p:sp>
      <p:sp>
        <p:nvSpPr>
          <p:cNvPr id="74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 smtClean="0"/>
              <a:t>Find the name of all customers who have a loan at the bank and the loan amount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customer_name, loan_number, amount </a:t>
            </a:r>
            <a:r>
              <a:rPr lang="en-US" altLang="fa-IR" sz="2000" i="1">
                <a:sym typeface="Symbol" panose="05050102010706020507" pitchFamily="18" charset="2"/>
              </a:rPr>
              <a:t>(borrower     loan)</a:t>
            </a:r>
            <a:endParaRPr kumimoji="0" lang="en-US" altLang="fa-IR" sz="1600"/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  <p:bldP spid="743428" grpId="0" autoUpdateAnimBg="0"/>
      <p:bldP spid="743429" grpId="0" build="p"/>
      <p:bldP spid="7434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Union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fa-IR" sz="1800" smtClean="0"/>
              <a:t>Notation: 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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 smtClean="0"/>
              <a:t>		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 </a:t>
            </a:r>
            <a:r>
              <a:rPr lang="en-US" altLang="fa-IR" sz="1800" smtClean="0">
                <a:sym typeface="Symbol" panose="05050102010706020507" pitchFamily="18" charset="2"/>
              </a:rPr>
              <a:t>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= {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| </a:t>
            </a:r>
            <a:r>
              <a:rPr lang="en-US" altLang="fa-IR" sz="1800" i="1" smtClean="0">
                <a:sym typeface="Symbol" panose="05050102010706020507" pitchFamily="18" charset="2"/>
              </a:rPr>
              <a:t>t</a:t>
            </a:r>
            <a:r>
              <a:rPr lang="en-US" altLang="fa-IR" sz="1800" smtClean="0">
                <a:sym typeface="Symbol" panose="05050102010706020507" pitchFamily="18" charset="2"/>
              </a:rPr>
              <a:t> 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or</a:t>
            </a:r>
            <a:r>
              <a:rPr lang="en-US" altLang="fa-IR" sz="1800" i="1" smtClean="0">
                <a:sym typeface="Symbol" panose="05050102010706020507" pitchFamily="18" charset="2"/>
              </a:rPr>
              <a:t> t</a:t>
            </a:r>
            <a:r>
              <a:rPr lang="en-US" altLang="fa-IR" sz="1800" smtClean="0">
                <a:sym typeface="Symbol" panose="05050102010706020507" pitchFamily="18" charset="2"/>
              </a:rPr>
              <a:t> 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For </a:t>
            </a:r>
            <a:r>
              <a:rPr lang="en-US" altLang="fa-IR" sz="1800" i="1" smtClean="0"/>
              <a:t>r</a:t>
            </a:r>
            <a:r>
              <a:rPr lang="en-US" altLang="fa-IR" sz="1800" smtClean="0"/>
              <a:t> </a:t>
            </a:r>
            <a:r>
              <a:rPr lang="en-US" altLang="fa-IR" sz="1800" smtClean="0">
                <a:sym typeface="Symbol" panose="05050102010706020507" pitchFamily="18" charset="2"/>
              </a:rPr>
              <a:t>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 i="1" smtClean="0">
                <a:sym typeface="Symbol" panose="05050102010706020507" pitchFamily="18" charset="2"/>
              </a:rPr>
              <a:t>	</a:t>
            </a:r>
            <a:r>
              <a:rPr lang="en-US" altLang="fa-IR" sz="1800" smtClean="0">
                <a:sym typeface="Symbol" panose="05050102010706020507" pitchFamily="18" charset="2"/>
              </a:rPr>
              <a:t>1.  </a:t>
            </a:r>
            <a:r>
              <a:rPr lang="en-US" altLang="fa-IR" sz="1800" i="1" smtClean="0">
                <a:sym typeface="Symbol" panose="05050102010706020507" pitchFamily="18" charset="2"/>
              </a:rPr>
              <a:t>r,</a:t>
            </a:r>
            <a:r>
              <a:rPr lang="en-US" altLang="fa-IR" sz="1800" smtClean="0">
                <a:sym typeface="Symbol" panose="05050102010706020507" pitchFamily="18" charset="2"/>
              </a:rPr>
              <a:t>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 must have the </a:t>
            </a:r>
            <a:r>
              <a:rPr lang="en-US" altLang="fa-IR" sz="1800" i="1" smtClean="0">
                <a:sym typeface="Symbol" panose="05050102010706020507" pitchFamily="18" charset="2"/>
              </a:rPr>
              <a:t>same </a:t>
            </a:r>
            <a:r>
              <a:rPr lang="en-US" altLang="fa-IR" sz="1800" b="1" smtClean="0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altLang="fa-IR" sz="1800" smtClean="0"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 smtClean="0">
                <a:sym typeface="Symbol" panose="05050102010706020507" pitchFamily="18" charset="2"/>
              </a:rPr>
              <a:t>	2.  The attribute domains must be </a:t>
            </a:r>
            <a:r>
              <a:rPr lang="en-US" altLang="fa-IR" sz="1800" b="1" smtClean="0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altLang="fa-IR" sz="1800" smtClean="0">
                <a:sym typeface="Symbol" panose="05050102010706020507" pitchFamily="18" charset="2"/>
              </a:rPr>
              <a:t> (example: 2</a:t>
            </a:r>
            <a:r>
              <a:rPr lang="en-US" altLang="fa-IR" sz="1800" baseline="30000" smtClean="0">
                <a:sym typeface="Symbol" panose="05050102010706020507" pitchFamily="18" charset="2"/>
              </a:rPr>
              <a:t>nd</a:t>
            </a:r>
            <a:r>
              <a:rPr lang="en-US" altLang="fa-IR" sz="1800" smtClean="0">
                <a:sym typeface="Symbol" panose="05050102010706020507" pitchFamily="18" charset="2"/>
              </a:rPr>
              <a:t> column 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	of </a:t>
            </a:r>
            <a:r>
              <a:rPr lang="en-US" altLang="fa-IR" sz="1800" i="1" smtClean="0">
                <a:sym typeface="Symbol" panose="05050102010706020507" pitchFamily="18" charset="2"/>
              </a:rPr>
              <a:t>r</a:t>
            </a:r>
            <a:r>
              <a:rPr lang="en-US" altLang="fa-IR" sz="1800" smtClean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fa-IR" sz="1800" baseline="30000" smtClean="0">
                <a:sym typeface="Symbol" panose="05050102010706020507" pitchFamily="18" charset="2"/>
              </a:rPr>
              <a:t>nd </a:t>
            </a:r>
            <a:r>
              <a:rPr lang="en-US" altLang="fa-IR" sz="1800" smtClean="0">
                <a:sym typeface="Symbol" panose="05050102010706020507" pitchFamily="18" charset="2"/>
              </a:rPr>
              <a:t/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  column of </a:t>
            </a:r>
            <a:r>
              <a:rPr lang="en-US" altLang="fa-IR" sz="1800" i="1" smtClean="0">
                <a:sym typeface="Symbol" panose="05050102010706020507" pitchFamily="18" charset="2"/>
              </a:rPr>
              <a:t>s</a:t>
            </a:r>
            <a:r>
              <a:rPr lang="en-US" altLang="fa-IR" sz="1800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fa-IR" sz="1800" smtClean="0"/>
              <a:t>Example: to find all courses taught in the Fall 2009 semester, or in the Spring 2010 semester, or in both</a:t>
            </a:r>
            <a:br>
              <a:rPr lang="en-US" altLang="fa-IR" sz="1800" smtClean="0"/>
            </a:br>
            <a:r>
              <a:rPr lang="en-US" altLang="fa-IR" sz="1800" smtClean="0"/>
              <a:t>   </a:t>
            </a:r>
            <a:r>
              <a:rPr lang="en-US" altLang="fa-IR" sz="2000" smtClean="0">
                <a:sym typeface="Symbol" panose="05050102010706020507" pitchFamily="18" charset="2"/>
              </a:rPr>
              <a:t></a:t>
            </a:r>
            <a:r>
              <a:rPr lang="en-US" altLang="fa-IR" sz="2800" i="1" baseline="-25000" smtClean="0"/>
              <a:t>course_id</a:t>
            </a:r>
            <a:r>
              <a:rPr lang="en-US" altLang="fa-IR" sz="1800" smtClean="0"/>
              <a:t> </a:t>
            </a:r>
            <a:r>
              <a:rPr lang="en-US" altLang="fa-IR" sz="2400" smtClean="0"/>
              <a:t>(</a:t>
            </a:r>
            <a:r>
              <a:rPr lang="en-US" altLang="fa-IR" sz="2400" i="1" smtClean="0">
                <a:sym typeface="Symbol" panose="05050102010706020507" pitchFamily="18" charset="2"/>
              </a:rPr>
              <a:t></a:t>
            </a:r>
            <a:r>
              <a:rPr lang="en-US" altLang="fa-IR" sz="2400" smtClean="0">
                <a:sym typeface="Symbol" panose="05050102010706020507" pitchFamily="18" charset="2"/>
              </a:rPr>
              <a:t> </a:t>
            </a:r>
            <a:r>
              <a:rPr lang="en-US" altLang="fa-IR" sz="2800" i="1" baseline="-25000" smtClean="0">
                <a:sym typeface="Symbol" panose="05050102010706020507" pitchFamily="18" charset="2"/>
              </a:rPr>
              <a:t>semester=“Fall”  </a:t>
            </a:r>
            <a:r>
              <a:rPr lang="el-GR" altLang="fa-IR" sz="2800" i="1" baseline="-25000" smtClean="0">
                <a:sym typeface="Symbol" panose="05050102010706020507" pitchFamily="18" charset="2"/>
              </a:rPr>
              <a:t>Λ</a:t>
            </a:r>
            <a:r>
              <a:rPr lang="en-US" altLang="fa-IR" sz="2800" i="1" baseline="-25000" smtClean="0">
                <a:sym typeface="Symbol" panose="05050102010706020507" pitchFamily="18" charset="2"/>
              </a:rPr>
              <a:t> year=2009 </a:t>
            </a:r>
            <a:r>
              <a:rPr lang="en-US" altLang="fa-IR" sz="2400" smtClean="0">
                <a:sym typeface="Symbol" panose="05050102010706020507" pitchFamily="18" charset="2"/>
              </a:rPr>
              <a:t>(</a:t>
            </a:r>
            <a:r>
              <a:rPr lang="en-US" altLang="fa-IR" sz="2400" i="1" smtClean="0">
                <a:sym typeface="Symbol" panose="05050102010706020507" pitchFamily="18" charset="2"/>
              </a:rPr>
              <a:t>section</a:t>
            </a:r>
            <a:r>
              <a:rPr lang="en-US" altLang="fa-IR" sz="2400" smtClean="0">
                <a:sym typeface="Symbol" panose="05050102010706020507" pitchFamily="18" charset="2"/>
              </a:rPr>
              <a:t>))  </a:t>
            </a:r>
            <a:r>
              <a:rPr lang="en-US" altLang="fa-IR" sz="1800" smtClean="0">
                <a:sym typeface="Symbol" panose="05050102010706020507" pitchFamily="18" charset="2"/>
              </a:rPr>
              <a:t>  </a:t>
            </a:r>
            <a:br>
              <a:rPr lang="en-US" altLang="fa-IR" sz="1800" smtClean="0">
                <a:sym typeface="Symbol" panose="05050102010706020507" pitchFamily="18" charset="2"/>
              </a:rPr>
            </a:br>
            <a:r>
              <a:rPr lang="en-US" altLang="fa-IR" sz="1800" smtClean="0">
                <a:sym typeface="Symbol" panose="05050102010706020507" pitchFamily="18" charset="2"/>
              </a:rPr>
              <a:t>   </a:t>
            </a:r>
            <a:r>
              <a:rPr lang="en-US" altLang="fa-IR" sz="2000" smtClean="0">
                <a:sym typeface="Symbol" panose="05050102010706020507" pitchFamily="18" charset="2"/>
              </a:rPr>
              <a:t></a:t>
            </a:r>
            <a:r>
              <a:rPr lang="en-US" altLang="fa-IR" sz="2800" i="1" baseline="-25000" smtClean="0"/>
              <a:t>course_id</a:t>
            </a:r>
            <a:r>
              <a:rPr lang="en-US" altLang="fa-IR" sz="1800" smtClean="0"/>
              <a:t> </a:t>
            </a:r>
            <a:r>
              <a:rPr lang="en-US" altLang="fa-IR" sz="2400" smtClean="0"/>
              <a:t>(</a:t>
            </a:r>
            <a:r>
              <a:rPr lang="en-US" altLang="fa-IR" sz="2400" i="1" smtClean="0">
                <a:sym typeface="Symbol" panose="05050102010706020507" pitchFamily="18" charset="2"/>
              </a:rPr>
              <a:t></a:t>
            </a:r>
            <a:r>
              <a:rPr lang="en-US" altLang="fa-IR" sz="2400" smtClean="0">
                <a:sym typeface="Symbol" panose="05050102010706020507" pitchFamily="18" charset="2"/>
              </a:rPr>
              <a:t> </a:t>
            </a:r>
            <a:r>
              <a:rPr lang="en-US" altLang="fa-IR" sz="2800" i="1" baseline="-25000" smtClean="0">
                <a:sym typeface="Symbol" panose="05050102010706020507" pitchFamily="18" charset="2"/>
              </a:rPr>
              <a:t>semester=“Spring”  </a:t>
            </a:r>
            <a:r>
              <a:rPr lang="el-GR" altLang="fa-IR" sz="2800" i="1" baseline="-25000" smtClean="0">
                <a:sym typeface="Symbol" panose="05050102010706020507" pitchFamily="18" charset="2"/>
              </a:rPr>
              <a:t>Λ</a:t>
            </a:r>
            <a:r>
              <a:rPr lang="en-US" altLang="fa-IR" sz="2800" i="1" baseline="-25000" smtClean="0">
                <a:sym typeface="Symbol" panose="05050102010706020507" pitchFamily="18" charset="2"/>
              </a:rPr>
              <a:t> year=2010 </a:t>
            </a:r>
            <a:r>
              <a:rPr lang="en-US" altLang="fa-IR" sz="2400" smtClean="0">
                <a:sym typeface="Symbol" panose="05050102010706020507" pitchFamily="18" charset="2"/>
              </a:rPr>
              <a:t>(</a:t>
            </a:r>
            <a:r>
              <a:rPr lang="en-US" altLang="fa-IR" sz="2400" i="1" smtClean="0">
                <a:sym typeface="Symbol" panose="05050102010706020507" pitchFamily="18" charset="2"/>
              </a:rPr>
              <a:t>section</a:t>
            </a:r>
            <a:r>
              <a:rPr lang="en-US" altLang="fa-IR" sz="2400" smtClean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fa-IR" sz="1800" smtClean="0"/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altLang="fa-IR" sz="1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92150" indent="-2349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</a:pPr>
            <a:r>
              <a:rPr lang="en-US" altLang="fa-IR" sz="1800"/>
              <a:t>Query 1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200" i="1" baseline="-25000"/>
              <a:t>customer_name </a:t>
            </a:r>
            <a:r>
              <a:rPr lang="en-US" altLang="fa-IR" sz="1800"/>
              <a:t>(</a:t>
            </a:r>
            <a:r>
              <a:rPr lang="en-US" altLang="fa-IR" sz="2200">
                <a:sym typeface="Symbol" panose="05050102010706020507" pitchFamily="18" charset="2"/>
              </a:rPr>
              <a:t></a:t>
            </a:r>
            <a:r>
              <a:rPr lang="en-US" altLang="fa-IR" sz="2100" i="1" baseline="-25000">
                <a:sym typeface="Symbol" panose="05050102010706020507" pitchFamily="18" charset="2"/>
              </a:rPr>
              <a:t>branch_name </a:t>
            </a:r>
            <a:r>
              <a:rPr lang="en-US" altLang="fa-IR" sz="2100" baseline="-25000">
                <a:sym typeface="Symbol" panose="05050102010706020507" pitchFamily="18" charset="2"/>
              </a:rPr>
              <a:t>= “Downtown</a:t>
            </a:r>
            <a:r>
              <a:rPr lang="en-US" altLang="fa-IR" sz="1800" baseline="-25000">
                <a:sym typeface="Symbol" panose="05050102010706020507" pitchFamily="18" charset="2"/>
              </a:rPr>
              <a:t>”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depositor</a:t>
            </a:r>
            <a:r>
              <a:rPr lang="en-US" altLang="fa-IR" sz="1800">
                <a:sym typeface="Symbol" panose="05050102010706020507" pitchFamily="18" charset="2"/>
              </a:rPr>
              <a:t>      </a:t>
            </a:r>
            <a:r>
              <a:rPr lang="en-US" altLang="fa-IR" sz="1800" i="1">
                <a:sym typeface="Symbol" panose="05050102010706020507" pitchFamily="18" charset="2"/>
              </a:rPr>
              <a:t>account </a:t>
            </a:r>
            <a:r>
              <a:rPr lang="en-US" altLang="fa-IR" sz="1800">
                <a:sym typeface="Symbol" panose="05050102010706020507" pitchFamily="18" charset="2"/>
              </a:rPr>
              <a:t>)) 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   </a:t>
            </a:r>
            <a:r>
              <a:rPr lang="en-US" altLang="fa-IR" sz="2100" i="1" baseline="-25000"/>
              <a:t>customer_name </a:t>
            </a:r>
            <a:r>
              <a:rPr lang="en-US" altLang="fa-IR" sz="1800"/>
              <a:t>(</a:t>
            </a:r>
            <a:r>
              <a:rPr lang="en-US" altLang="fa-IR" sz="2200">
                <a:sym typeface="Symbol" panose="05050102010706020507" pitchFamily="18" charset="2"/>
              </a:rPr>
              <a:t></a:t>
            </a:r>
            <a:r>
              <a:rPr lang="en-US" altLang="fa-IR" sz="2100" i="1" baseline="-25000">
                <a:sym typeface="Symbol" panose="05050102010706020507" pitchFamily="18" charset="2"/>
              </a:rPr>
              <a:t>branch_name </a:t>
            </a:r>
            <a:r>
              <a:rPr lang="en-US" altLang="fa-IR" sz="2100" baseline="-25000">
                <a:sym typeface="Symbol" panose="05050102010706020507" pitchFamily="18" charset="2"/>
              </a:rPr>
              <a:t>= “Uptown</a:t>
            </a:r>
            <a:r>
              <a:rPr lang="en-US" altLang="fa-IR" sz="1800" baseline="-25000">
                <a:sym typeface="Symbol" panose="05050102010706020507" pitchFamily="18" charset="2"/>
              </a:rPr>
              <a:t>”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depositor</a:t>
            </a:r>
            <a:r>
              <a:rPr lang="en-US" altLang="fa-IR" sz="1800">
                <a:sym typeface="Symbol" panose="05050102010706020507" pitchFamily="18" charset="2"/>
              </a:rPr>
              <a:t>     </a:t>
            </a:r>
            <a:r>
              <a:rPr lang="en-US" altLang="fa-IR" sz="1800" i="1">
                <a:sym typeface="Symbol" panose="05050102010706020507" pitchFamily="18" charset="2"/>
              </a:rPr>
              <a:t>account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endParaRPr kumimoji="0" lang="en-US" altLang="fa-IR" sz="1800"/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181256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81257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36600" indent="-27940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lvl="1">
                <a:lnSpc>
                  <a:spcPct val="120000"/>
                </a:lnSpc>
                <a:buClr>
                  <a:srgbClr val="CC6600"/>
                </a:buClr>
              </a:pPr>
              <a:r>
                <a:rPr lang="en-US" altLang="fa-IR" sz="1800"/>
                <a:t>Query 2</a:t>
              </a:r>
            </a:p>
            <a:p>
              <a:pPr lvl="1">
                <a:lnSpc>
                  <a:spcPct val="120000"/>
                </a:lnSpc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lang="en-US" altLang="fa-IR" sz="1800"/>
                <a:t>	 </a:t>
              </a:r>
              <a:r>
                <a:rPr lang="en-US" altLang="fa-IR" sz="1800">
                  <a:sym typeface="Symbol" panose="05050102010706020507" pitchFamily="18" charset="2"/>
                </a:rPr>
                <a:t></a:t>
              </a:r>
              <a:r>
                <a:rPr lang="en-US" altLang="fa-IR" sz="2300" i="1" baseline="-25000"/>
                <a:t>customer_name, branch_name</a:t>
              </a:r>
              <a:r>
                <a:rPr lang="en-US" altLang="fa-IR" sz="1800" baseline="-25000"/>
                <a:t> </a:t>
              </a:r>
              <a:r>
                <a:rPr lang="en-US" altLang="fa-IR" sz="1800"/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depositor</a:t>
              </a:r>
              <a:r>
                <a:rPr lang="en-US" altLang="fa-IR" sz="1800">
                  <a:sym typeface="Symbol" panose="05050102010706020507" pitchFamily="18" charset="2"/>
                </a:rPr>
                <a:t>      </a:t>
              </a:r>
              <a:r>
                <a:rPr lang="en-US" altLang="fa-IR" sz="1800" i="1">
                  <a:sym typeface="Symbol" panose="05050102010706020507" pitchFamily="18" charset="2"/>
                </a:rPr>
                <a:t>account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br>
                <a:rPr lang="en-US" altLang="fa-IR" sz="1800">
                  <a:sym typeface="Symbol" panose="05050102010706020507" pitchFamily="18" charset="2"/>
                </a:rPr>
              </a:br>
              <a:r>
                <a:rPr lang="en-US" altLang="fa-IR" sz="1800">
                  <a:sym typeface="Symbol" panose="05050102010706020507" pitchFamily="18" charset="2"/>
                </a:rPr>
                <a:t>	         </a:t>
              </a:r>
              <a:r>
                <a:rPr lang="en-US" altLang="fa-IR" sz="1800" i="1">
                  <a:sym typeface="Symbol" panose="05050102010706020507" pitchFamily="18" charset="2"/>
                </a:rPr>
                <a:t></a:t>
              </a:r>
              <a:r>
                <a:rPr lang="en-US" altLang="fa-IR" sz="2200" i="1" baseline="-25000">
                  <a:sym typeface="Symbol" panose="05050102010706020507" pitchFamily="18" charset="2"/>
                </a:rPr>
                <a:t>temp(branch_name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)</a:t>
              </a:r>
              <a:r>
                <a:rPr lang="en-US" altLang="fa-IR" sz="1800" baseline="-25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({(</a:t>
              </a:r>
              <a:r>
                <a:rPr lang="en-US" altLang="fa-IR" sz="1800" i="1">
                  <a:sym typeface="Symbol" panose="05050102010706020507" pitchFamily="18" charset="2"/>
                </a:rPr>
                <a:t>“Downtown” 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r>
                <a:rPr lang="en-US" altLang="fa-IR" sz="1800" i="1">
                  <a:sym typeface="Symbol" panose="05050102010706020507" pitchFamily="18" charset="2"/>
                </a:rPr>
                <a:t>,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“Uptown” </a:t>
              </a:r>
              <a:r>
                <a:rPr lang="en-US" altLang="fa-IR" sz="1800">
                  <a:sym typeface="Symbol" panose="05050102010706020507" pitchFamily="18" charset="2"/>
                </a:rPr>
                <a:t>)})</a:t>
              </a:r>
            </a:p>
            <a:p>
              <a:pPr lvl="1">
                <a:lnSpc>
                  <a:spcPct val="120000"/>
                </a:lnSpc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lang="en-US" altLang="fa-IR" sz="1800">
                  <a:sym typeface="Symbol" panose="05050102010706020507" pitchFamily="18" charset="2"/>
                </a:rPr>
                <a:t>Note that Query 2 uses a constant relation.</a:t>
              </a:r>
            </a:p>
          </p:txBody>
        </p:sp>
      </p:grpSp>
      <p:sp>
        <p:nvSpPr>
          <p:cNvPr id="74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altLang="fa-IR" sz="1800" smtClean="0"/>
              <a:t>Find all customers who have an account from at least the “Downtown” and the Uptown” branches.</a:t>
            </a:r>
          </a:p>
        </p:txBody>
      </p:sp>
      <p:sp>
        <p:nvSpPr>
          <p:cNvPr id="181254" name="AutoShape 8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181255" name="AutoShape 9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 smtClean="0"/>
              <a:t>Find all customers who have an account at all branches located in Brooklyn city.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Bank Example Queries</a:t>
            </a:r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183301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buFont typeface="Monotype Sorts" pitchFamily="2" charset="2"/>
                <a:buNone/>
              </a:pPr>
              <a:r>
                <a:rPr lang="en-US" altLang="fa-IR" sz="2000">
                  <a:sym typeface="Symbol" panose="05050102010706020507" pitchFamily="18" charset="2"/>
                </a:rPr>
                <a:t>	</a:t>
              </a:r>
              <a:r>
                <a:rPr lang="en-US" altLang="fa-IR" sz="2400">
                  <a:sym typeface="Symbol" panose="05050102010706020507" pitchFamily="18" charset="2"/>
                </a:rPr>
                <a:t></a:t>
              </a:r>
              <a:r>
                <a:rPr lang="en-US" altLang="fa-IR" sz="2400" i="1" baseline="-25000"/>
                <a:t>customer_name, branch_name</a:t>
              </a:r>
              <a:r>
                <a:rPr lang="en-US" altLang="fa-IR" sz="2400" baseline="-25000"/>
                <a:t> </a:t>
              </a:r>
              <a:r>
                <a:rPr lang="en-US" altLang="fa-IR" sz="2000"/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depositor</a:t>
              </a:r>
              <a:r>
                <a:rPr lang="en-US" altLang="fa-IR" sz="2000">
                  <a:sym typeface="Symbol" panose="05050102010706020507" pitchFamily="18" charset="2"/>
                </a:rPr>
                <a:t>     </a:t>
              </a:r>
              <a:r>
                <a:rPr lang="en-US" altLang="fa-IR" sz="2000" i="1">
                  <a:sym typeface="Symbol" panose="05050102010706020507" pitchFamily="18" charset="2"/>
                </a:rPr>
                <a:t>account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  <a:br>
                <a:rPr lang="en-US" altLang="fa-IR" sz="2000">
                  <a:sym typeface="Symbol" panose="05050102010706020507" pitchFamily="18" charset="2"/>
                </a:rPr>
              </a:br>
              <a:r>
                <a:rPr lang="en-US" altLang="fa-IR" sz="2400">
                  <a:sym typeface="Symbol" panose="05050102010706020507" pitchFamily="18" charset="2"/>
                </a:rPr>
                <a:t>	 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branch_name </a:t>
              </a:r>
              <a:r>
                <a:rPr lang="en-US" altLang="fa-IR" sz="2400">
                  <a:sym typeface="Symbol" panose="05050102010706020507" pitchFamily="18" charset="2"/>
                </a:rPr>
                <a:t>(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branch_city</a:t>
              </a:r>
              <a:r>
                <a:rPr lang="en-US" altLang="fa-IR" sz="2400" baseline="-25000">
                  <a:sym typeface="Symbol" panose="05050102010706020507" pitchFamily="18" charset="2"/>
                </a:rPr>
                <a:t> = “Brooklyn”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branch</a:t>
              </a:r>
              <a:r>
                <a:rPr lang="en-US" altLang="fa-IR" sz="2000">
                  <a:sym typeface="Symbol" panose="05050102010706020507" pitchFamily="18" charset="2"/>
                </a:rPr>
                <a:t>))</a:t>
              </a:r>
              <a:endParaRPr kumimoji="0" lang="en-US" altLang="fa-I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3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22970</TotalTime>
  <Words>2794</Words>
  <Application>Microsoft Office PowerPoint</Application>
  <PresentationFormat>On-screen Show (4:3)</PresentationFormat>
  <Paragraphs>636</Paragraphs>
  <Slides>92</Slides>
  <Notes>88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Arial</vt:lpstr>
      <vt:lpstr>dbsym</vt:lpstr>
      <vt:lpstr>Helvetica</vt:lpstr>
      <vt:lpstr>Monotype Sorts</vt:lpstr>
      <vt:lpstr>Symbol</vt:lpstr>
      <vt:lpstr>Times New Roman</vt:lpstr>
      <vt:lpstr>Webdings</vt:lpstr>
      <vt:lpstr>Wingdings</vt:lpstr>
      <vt:lpstr>Wingdings 2</vt:lpstr>
      <vt:lpstr>Wingdings 3</vt:lpstr>
      <vt:lpstr>2_db-5-grey</vt:lpstr>
      <vt:lpstr>Clip</vt:lpstr>
      <vt:lpstr>Equation</vt:lpstr>
      <vt:lpstr>Chapter 6: Formal Relational Query Languages </vt:lpstr>
      <vt:lpstr>Chapter 6:  Formal  Relational 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of two relations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Example</vt:lpstr>
      <vt:lpstr>Natural Join and Theta Join</vt:lpstr>
      <vt:lpstr>Natural Join Example</vt:lpstr>
      <vt:lpstr>Natural Join Example</vt:lpstr>
      <vt:lpstr>Natural Join Example</vt:lpstr>
      <vt:lpstr>Assignment Operation</vt:lpstr>
      <vt:lpstr>Outer Join</vt:lpstr>
      <vt:lpstr>Outer Join – Example</vt:lpstr>
      <vt:lpstr>Outer Join – Example</vt:lpstr>
      <vt:lpstr>Outer Join – Example</vt:lpstr>
      <vt:lpstr>Outer Join using Joins</vt:lpstr>
      <vt:lpstr>Null Values</vt:lpstr>
      <vt:lpstr>Null Values</vt:lpstr>
      <vt:lpstr>Division Operator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Tuple Relational Calculus</vt:lpstr>
      <vt:lpstr>Tuple Relational Calculus</vt:lpstr>
      <vt:lpstr>Predicate Calculus Formula</vt:lpstr>
      <vt:lpstr>Example Queries</vt:lpstr>
      <vt:lpstr>Example Queries</vt:lpstr>
      <vt:lpstr>Example Queries</vt:lpstr>
      <vt:lpstr>Safety of Expressions</vt:lpstr>
      <vt:lpstr>Universal Quantification</vt:lpstr>
      <vt:lpstr>Domain Relational Calculus</vt:lpstr>
      <vt:lpstr>Domain Relational Calculus</vt:lpstr>
      <vt:lpstr>Example Queries</vt:lpstr>
      <vt:lpstr>Example Queries</vt:lpstr>
      <vt:lpstr>Safety of Expressions</vt:lpstr>
      <vt:lpstr>Universal Quantification</vt:lpstr>
      <vt:lpstr>End of Chapter 6</vt:lpstr>
      <vt:lpstr>Figure 6.01</vt:lpstr>
      <vt:lpstr>Figure 6.02</vt:lpstr>
      <vt:lpstr>Figure 6.03</vt:lpstr>
      <vt:lpstr>Figure 6.04</vt:lpstr>
      <vt:lpstr>Figure 6.05</vt:lpstr>
      <vt:lpstr>Figure 6.06</vt:lpstr>
      <vt:lpstr>Figure 6.07</vt:lpstr>
      <vt:lpstr>Figure 6.08</vt:lpstr>
      <vt:lpstr>Figure 6.09</vt:lpstr>
      <vt:lpstr>Figure 6.10</vt:lpstr>
      <vt:lpstr>Figure 6.11</vt:lpstr>
      <vt:lpstr>Figure 6.12</vt:lpstr>
      <vt:lpstr>Figure 6.13</vt:lpstr>
      <vt:lpstr>Figure 6.14</vt:lpstr>
      <vt:lpstr>Figure 6.15</vt:lpstr>
      <vt:lpstr>Figure 6.16</vt:lpstr>
      <vt:lpstr>Figure 6.17</vt:lpstr>
      <vt:lpstr>Figure 6.18</vt:lpstr>
      <vt:lpstr>Figure 6.19</vt:lpstr>
      <vt:lpstr>Figure 6.20</vt:lpstr>
      <vt:lpstr>Figure 6.21</vt:lpstr>
      <vt:lpstr>Deletion</vt:lpstr>
      <vt:lpstr>Deletion Examples</vt:lpstr>
      <vt:lpstr>Insertion</vt:lpstr>
      <vt:lpstr>Insertion Examples</vt:lpstr>
      <vt:lpstr>Updating</vt:lpstr>
      <vt:lpstr>Update Examples</vt:lpstr>
      <vt:lpstr>Example Queries</vt:lpstr>
      <vt:lpstr>Example Queries</vt:lpstr>
      <vt:lpstr>Bank Example Queries</vt:lpstr>
      <vt:lpstr>Schema Diagram for University Database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Hamid</cp:lastModifiedBy>
  <cp:revision>375</cp:revision>
  <cp:lastPrinted>1999-06-28T19:27:31Z</cp:lastPrinted>
  <dcterms:created xsi:type="dcterms:W3CDTF">1999-12-16T14:50:30Z</dcterms:created>
  <dcterms:modified xsi:type="dcterms:W3CDTF">2021-03-13T07:20:48Z</dcterms:modified>
</cp:coreProperties>
</file>