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74" r:id="rId3"/>
    <p:sldId id="257" r:id="rId4"/>
    <p:sldId id="275" r:id="rId5"/>
    <p:sldId id="258" r:id="rId6"/>
    <p:sldId id="259" r:id="rId7"/>
    <p:sldId id="260" r:id="rId8"/>
    <p:sldId id="262" r:id="rId9"/>
    <p:sldId id="266" r:id="rId10"/>
    <p:sldId id="268" r:id="rId11"/>
    <p:sldId id="273" r:id="rId12"/>
    <p:sldId id="269" r:id="rId13"/>
    <p:sldId id="267" r:id="rId14"/>
    <p:sldId id="270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AB16-0F6F-4AC8-BA94-C40906463AD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13C55-8257-46B3-B27D-AEA84CAA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1F80-CB1E-4F30-A53A-87DBFC3C8BD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537B-328D-4474-804E-F22367D6ADB4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A316-8F69-4E9F-940F-55ECD923695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A44C-7B3A-4483-9981-FF3EA025A67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5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3F5E-4112-410D-89C4-FE50208FA8E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CCF1-8A8B-4400-8C3C-AA85BC0F83DD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366A-74D3-4D2A-A4A0-B751B371E501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9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6FE6-4481-49B6-8315-6E992983393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B42F-908D-420B-85F5-2CF95B8C430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50B1-747D-48FA-A3E4-CAF2AF498182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EB72-9B76-4D78-9980-E3A02FEFE2E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1B5-6649-4A0F-A156-014DCED3D03B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E2A7-660F-43C2-BDC4-B1A809E74D97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626A-4149-4F53-8EE9-BA1783168F7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403F-BFB3-4384-8DF2-F8E7754C17D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E37D-8923-4288-98E7-613AE036B2F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DDB7-5A26-47AF-9976-BA74745EA12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B59B24-3F5E-45C6-9DEA-F8450FEBBA3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54BE-0A4F-41A7-92B7-899EA9A5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A8490-6062-61E2-C50B-BAFFC25C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EC751965-22B6-C1E0-842A-F2972719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19" y="295729"/>
            <a:ext cx="5914102" cy="19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405" y="2755152"/>
            <a:ext cx="104493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SCIENCE &amp; LITERATURE</a:t>
            </a:r>
            <a:endParaRPr lang="en-US" altLang="en-US" sz="2400" b="1" dirty="0">
              <a:solidFill>
                <a:schemeClr val="bg1"/>
              </a:solidFill>
              <a:latin typeface="Calibri" panose="020F0502020204030204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Senior Report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A Comprehensive Network Infrastructure Proposal for the Lebanese Parliament</a:t>
            </a:r>
            <a:endParaRPr lang="en-US" dirty="0">
              <a:solidFill>
                <a:schemeClr val="bg1"/>
              </a:solidFill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502" y="4321886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Mohamad Chalhoub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by: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Eng. Jean Deaibes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 2023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37928-5194-A8B1-12B4-4B279398A739}"/>
              </a:ext>
            </a:extLst>
          </p:cNvPr>
          <p:cNvSpPr txBox="1"/>
          <p:nvPr/>
        </p:nvSpPr>
        <p:spPr>
          <a:xfrm>
            <a:off x="1638690" y="809708"/>
            <a:ext cx="89146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of the concept of router on stick </a:t>
            </a:r>
          </a:p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to segregate different departments into multiple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VLANS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0E448-910C-5FCA-B25D-7684057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276C1-A847-5B05-EE13-A0C2B302F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480907"/>
            <a:ext cx="7204364" cy="3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CF2B3-A781-3798-66BD-B65F9BAC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55" y="2369129"/>
            <a:ext cx="5680363" cy="2784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B3949-388A-0A8B-3BE9-041773B3CF82}"/>
              </a:ext>
            </a:extLst>
          </p:cNvPr>
          <p:cNvSpPr txBox="1"/>
          <p:nvPr/>
        </p:nvSpPr>
        <p:spPr>
          <a:xfrm>
            <a:off x="1969635" y="1110673"/>
            <a:ext cx="770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Router on a stick and DOT1Q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53F14-5388-A9DA-4C7F-AE9B1B6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A9E4A2-148F-F34F-B56C-18C789D0AB19}"/>
              </a:ext>
            </a:extLst>
          </p:cNvPr>
          <p:cNvSpPr txBox="1"/>
          <p:nvPr/>
        </p:nvSpPr>
        <p:spPr>
          <a:xfrm>
            <a:off x="1676361" y="550552"/>
            <a:ext cx="883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What is DMZ, what is it used for and </a:t>
            </a:r>
          </a:p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what are its benefits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E570-5754-D10F-154C-3D9DECFA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4" y="2175164"/>
            <a:ext cx="6456218" cy="41322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4710-682A-4FDF-1F7E-E3B78F9A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D7549-095C-F037-DD51-D187E234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3" y="1579418"/>
            <a:ext cx="7475193" cy="4558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107F0F-698B-011D-312A-2F4AF5871A2B}"/>
              </a:ext>
            </a:extLst>
          </p:cNvPr>
          <p:cNvSpPr txBox="1"/>
          <p:nvPr/>
        </p:nvSpPr>
        <p:spPr>
          <a:xfrm>
            <a:off x="2043448" y="720438"/>
            <a:ext cx="810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Access Control List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4FE5D-CD58-AE2C-DAED-DD49C45A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B49F-7981-5D8B-473F-ECBB2B1E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98" y="1872180"/>
            <a:ext cx="5798403" cy="2195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FB9EB-F5CA-B9C5-0D78-DA2630A337C3}"/>
              </a:ext>
            </a:extLst>
          </p:cNvPr>
          <p:cNvSpPr txBox="1"/>
          <p:nvPr/>
        </p:nvSpPr>
        <p:spPr>
          <a:xfrm>
            <a:off x="2424869" y="683104"/>
            <a:ext cx="734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Access Control List (Cont’d)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5FC3B-6482-E228-4567-96E27841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98" y="4322186"/>
            <a:ext cx="5798403" cy="20139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E9670-A597-8815-09D7-A4D88809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D49FE-6EB2-EE66-408B-C0C7CD85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6" y="2505869"/>
            <a:ext cx="8007928" cy="3211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DCBA8-0B25-0D10-4A6F-445AA6F968BF}"/>
              </a:ext>
            </a:extLst>
          </p:cNvPr>
          <p:cNvSpPr txBox="1"/>
          <p:nvPr/>
        </p:nvSpPr>
        <p:spPr>
          <a:xfrm>
            <a:off x="1169266" y="1140691"/>
            <a:ext cx="9853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Concept of DHCP Relay and IP Helper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44FC4-070A-8BED-A74E-0DBD2CD1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B8CC6-FB51-896D-BF36-B82277B3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7" y="1992013"/>
            <a:ext cx="5142200" cy="1055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924C3-27DE-1F2E-F8AD-F89A4675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36" y="3364934"/>
            <a:ext cx="5142200" cy="142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D2E2A-2E87-8798-321C-FF7FE61B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6" y="5104942"/>
            <a:ext cx="5142200" cy="126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82DCB-3070-37FA-8BA5-6ECC8A011D56}"/>
              </a:ext>
            </a:extLst>
          </p:cNvPr>
          <p:cNvSpPr txBox="1"/>
          <p:nvPr/>
        </p:nvSpPr>
        <p:spPr>
          <a:xfrm>
            <a:off x="4995188" y="967193"/>
            <a:ext cx="220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NATING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B0080-6CDE-A3F7-F49B-3E83DD88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82DCB-3070-37FA-8BA5-6ECC8A011D56}"/>
              </a:ext>
            </a:extLst>
          </p:cNvPr>
          <p:cNvSpPr txBox="1"/>
          <p:nvPr/>
        </p:nvSpPr>
        <p:spPr>
          <a:xfrm>
            <a:off x="2450620" y="967193"/>
            <a:ext cx="7290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Future work </a:t>
            </a:r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and conclusion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0D8-3095-D8AA-B785-FA127A12DE4D}"/>
              </a:ext>
            </a:extLst>
          </p:cNvPr>
          <p:cNvSpPr txBox="1"/>
          <p:nvPr/>
        </p:nvSpPr>
        <p:spPr>
          <a:xfrm>
            <a:off x="437271" y="2370426"/>
            <a:ext cx="1131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Modernization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Urgency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Upgrade of Lebanese Parliament's technology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crucial for staying relevant.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70943-5673-D525-E48D-7EDDD0B05152}"/>
              </a:ext>
            </a:extLst>
          </p:cNvPr>
          <p:cNvSpPr txBox="1"/>
          <p:nvPr/>
        </p:nvSpPr>
        <p:spPr>
          <a:xfrm>
            <a:off x="437271" y="3429000"/>
            <a:ext cx="996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Comprehensive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Plan goes beyond technical fixes, 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aims to improve efficiency and engagement.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B7A9B-42E7-70BC-1A3F-8E74CBB6CFF0}"/>
              </a:ext>
            </a:extLst>
          </p:cNvPr>
          <p:cNvSpPr txBox="1"/>
          <p:nvPr/>
        </p:nvSpPr>
        <p:spPr>
          <a:xfrm>
            <a:off x="437271" y="4508433"/>
            <a:ext cx="9394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Enhance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Security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Implement ASA with built-in antivirus 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and intrusion prevention system.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6DFE5-D7A7-F25E-A79C-BB088F3F0106}"/>
              </a:ext>
            </a:extLst>
          </p:cNvPr>
          <p:cNvSpPr txBox="1"/>
          <p:nvPr/>
        </p:nvSpPr>
        <p:spPr>
          <a:xfrm>
            <a:off x="437271" y="5542789"/>
            <a:ext cx="10080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Redundancy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Establish backup routers and switches 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for uninterrupted connectivity.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B1512-7BA2-FBD1-2FED-DB89A63BB08B}"/>
              </a:ext>
            </a:extLst>
          </p:cNvPr>
          <p:cNvSpPr txBox="1"/>
          <p:nvPr/>
        </p:nvSpPr>
        <p:spPr>
          <a:xfrm>
            <a:off x="370703" y="651212"/>
            <a:ext cx="998183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Old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Critics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New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Security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Future work and conclusion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9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1CE82F-81FC-28C1-0892-6E735462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1666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B1512-7BA2-FBD1-2FED-DB89A63BB08B}"/>
              </a:ext>
            </a:extLst>
          </p:cNvPr>
          <p:cNvSpPr txBox="1"/>
          <p:nvPr/>
        </p:nvSpPr>
        <p:spPr>
          <a:xfrm>
            <a:off x="1340101" y="651212"/>
            <a:ext cx="4215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4A0B9-F278-F48F-A18D-1AC35C6A90FE}"/>
              </a:ext>
            </a:extLst>
          </p:cNvPr>
          <p:cNvSpPr txBox="1"/>
          <p:nvPr/>
        </p:nvSpPr>
        <p:spPr>
          <a:xfrm>
            <a:off x="495878" y="2219235"/>
            <a:ext cx="112002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Perform a study about the network and security deployed 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in the Lebanese parliament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is the current setup and what is its problems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are the effects of these problems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Proposed new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E5B82-B5EE-B7CE-B54B-FD3AEC90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B1512-7BA2-FBD1-2FED-DB89A63BB08B}"/>
              </a:ext>
            </a:extLst>
          </p:cNvPr>
          <p:cNvSpPr txBox="1"/>
          <p:nvPr/>
        </p:nvSpPr>
        <p:spPr>
          <a:xfrm>
            <a:off x="370703" y="295729"/>
            <a:ext cx="99818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 algn="ctr"/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Lebanese parliament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Need for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Need for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64B78F-F739-398B-D48C-EC619D1B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54573"/>
              </p:ext>
            </p:extLst>
          </p:nvPr>
        </p:nvGraphicFramePr>
        <p:xfrm>
          <a:off x="5173192" y="720436"/>
          <a:ext cx="6800505" cy="603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506651" imgH="14134927" progId="Visio.Drawing.15">
                  <p:embed/>
                </p:oleObj>
              </mc:Choice>
              <mc:Fallback>
                <p:oleObj name="Visio" r:id="rId2" imgW="15506651" imgH="14134927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30054F8-1E38-359E-1E50-44F2DA0CC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192" y="720436"/>
                        <a:ext cx="6800505" cy="6038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93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E2DFB2-5691-668F-860B-FFAF768E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240" y="139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8EECC0-7747-82CB-BE6E-617BA78B8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74268"/>
              </p:ext>
            </p:extLst>
          </p:nvPr>
        </p:nvGraphicFramePr>
        <p:xfrm>
          <a:off x="2514860" y="1820329"/>
          <a:ext cx="7308013" cy="477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943963" imgH="6629496" progId="Visio.Drawing.15">
                  <p:embed/>
                </p:oleObj>
              </mc:Choice>
              <mc:Fallback>
                <p:oleObj name="Visio" r:id="rId2" imgW="9943963" imgH="66294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860" y="1820329"/>
                        <a:ext cx="7308013" cy="477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C54184-DDCB-B49F-DB32-0FA15BF2CC63}"/>
              </a:ext>
            </a:extLst>
          </p:cNvPr>
          <p:cNvSpPr txBox="1"/>
          <p:nvPr/>
        </p:nvSpPr>
        <p:spPr>
          <a:xfrm>
            <a:off x="1685978" y="968593"/>
            <a:ext cx="882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Old topology simplified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AEF18-1368-7F64-34D6-4EC70EE3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4ED71-748A-A681-BA9F-DF44C9596C62}"/>
              </a:ext>
            </a:extLst>
          </p:cNvPr>
          <p:cNvSpPr txBox="1"/>
          <p:nvPr/>
        </p:nvSpPr>
        <p:spPr>
          <a:xfrm>
            <a:off x="1733704" y="967018"/>
            <a:ext cx="822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Comments on old topology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DD297-49A4-DAF8-87B9-6F49373B3AFB}"/>
              </a:ext>
            </a:extLst>
          </p:cNvPr>
          <p:cNvSpPr txBox="1"/>
          <p:nvPr/>
        </p:nvSpPr>
        <p:spPr>
          <a:xfrm>
            <a:off x="166332" y="2377082"/>
            <a:ext cx="120036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- Flat structure: all endpoints from different departments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are in one VLAN.</a:t>
            </a:r>
          </a:p>
          <a:p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- Firewall overloaded: not correctly sized, doing a lot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of tasks (routing and security), resources bottleneck.</a:t>
            </a:r>
          </a:p>
          <a:p>
            <a:b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0D33-F37F-E57D-1239-6A45F1E6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D323A-81CD-7F5D-228B-81B2741B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90" y="1639906"/>
            <a:ext cx="7192619" cy="4900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F9836-2D49-F80F-C98B-FAB6FAB88734}"/>
              </a:ext>
            </a:extLst>
          </p:cNvPr>
          <p:cNvSpPr txBox="1"/>
          <p:nvPr/>
        </p:nvSpPr>
        <p:spPr>
          <a:xfrm>
            <a:off x="1700116" y="658090"/>
            <a:ext cx="879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New proposed diagram simplified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4295-8A4E-9895-C77F-ABF554C8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07077-71F0-77FA-AF0A-4A713768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43" y="1593273"/>
            <a:ext cx="10294711" cy="4973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B5BA9-301A-63E8-B57B-7112CA281D4B}"/>
              </a:ext>
            </a:extLst>
          </p:cNvPr>
          <p:cNvSpPr txBox="1"/>
          <p:nvPr/>
        </p:nvSpPr>
        <p:spPr>
          <a:xfrm>
            <a:off x="2925099" y="543098"/>
            <a:ext cx="6341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New topology (detailed)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6733-6A29-A8F9-69F6-640DCEC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0B6EB-1E45-A51D-0B4E-C549C5D011E5}"/>
              </a:ext>
            </a:extLst>
          </p:cNvPr>
          <p:cNvSpPr txBox="1"/>
          <p:nvPr/>
        </p:nvSpPr>
        <p:spPr>
          <a:xfrm>
            <a:off x="3821430" y="1997839"/>
            <a:ext cx="48238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Security</a:t>
            </a:r>
          </a:p>
          <a:p>
            <a:pPr algn="ctr"/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The use of ACL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C8885-87C5-52F5-371A-72B87E9A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54BE-0A4F-41A7-92B7-899EA9A5E8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</TotalTime>
  <Words>286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Verdana</vt:lpstr>
      <vt:lpstr>Wingdings 3</vt:lpstr>
      <vt:lpstr>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Chalhoub</dc:creator>
  <cp:lastModifiedBy>Mohamad Chalhoub</cp:lastModifiedBy>
  <cp:revision>23</cp:revision>
  <dcterms:created xsi:type="dcterms:W3CDTF">2024-02-06T17:04:57Z</dcterms:created>
  <dcterms:modified xsi:type="dcterms:W3CDTF">2024-02-12T19:55:51Z</dcterms:modified>
</cp:coreProperties>
</file>