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29" r:id="rId6"/>
    <p:sldId id="336" r:id="rId7"/>
    <p:sldId id="338" r:id="rId8"/>
    <p:sldId id="33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6" d="100"/>
          <a:sy n="106" d="100"/>
        </p:scale>
        <p:origin x="1278" y="10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29/10/2024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29/10/2024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A329                                                  Name of Student Presenting: Mohamad Dirani</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A329              Names of Student Attendees  (all group should attend to get feedback): </a:t>
            </a:r>
            <a:r>
              <a:rPr lang="en-GB" dirty="0">
                <a:solidFill>
                  <a:srgbClr val="2D3B45"/>
                </a:solidFill>
                <a:latin typeface="Lato Extended"/>
              </a:rPr>
              <a:t>Mohamad Dirani, </a:t>
            </a:r>
            <a:r>
              <a:rPr lang="en-US" b="0" i="0" dirty="0">
                <a:solidFill>
                  <a:srgbClr val="2D3B45"/>
                </a:solidFill>
                <a:effectLst/>
                <a:latin typeface="Lato Extended"/>
              </a:rPr>
              <a:t>Hassan Shahzad, Raja Abdur Rehman, </a:t>
            </a:r>
            <a:r>
              <a:rPr lang="en-US" b="0" i="0" dirty="0" err="1">
                <a:solidFill>
                  <a:srgbClr val="2D3B45"/>
                </a:solidFill>
                <a:effectLst/>
                <a:latin typeface="Lato Extended"/>
              </a:rPr>
              <a:t>Sayema</a:t>
            </a:r>
            <a:r>
              <a:rPr lang="en-US" b="0" i="0" dirty="0">
                <a:solidFill>
                  <a:srgbClr val="2D3B45"/>
                </a:solidFill>
                <a:effectLst/>
                <a:latin typeface="Lato Extended"/>
              </a:rPr>
              <a:t> Begum, Vivek Narayana Reddy </a:t>
            </a:r>
            <a:r>
              <a:rPr lang="en-US" b="0" i="0" dirty="0" err="1">
                <a:solidFill>
                  <a:srgbClr val="2D3B45"/>
                </a:solidFill>
                <a:effectLst/>
                <a:latin typeface="Lato Extended"/>
              </a:rPr>
              <a:t>Kondamareddy</a:t>
            </a:r>
            <a:endParaRPr lang="en-US" b="0" i="0" dirty="0">
              <a:solidFill>
                <a:srgbClr val="2D3B45"/>
              </a:solidFill>
              <a:effectLst/>
              <a:latin typeface="Lato Extended"/>
            </a:endParaRPr>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2113830"/>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(replace this text with your DSXXX number and filename)</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78368"/>
            <a:ext cx="9310395" cy="230832"/>
          </a:xfrm>
        </p:spPr>
        <p:txBody>
          <a:bodyPr/>
          <a:lstStyle/>
          <a:p>
            <a:r>
              <a:rPr lang="en-GB" dirty="0"/>
              <a:t>7COM1079-2024  Student Group No:    A329                Names of Student Group Attendees: </a:t>
            </a:r>
            <a:r>
              <a:rPr lang="en-GB" dirty="0">
                <a:solidFill>
                  <a:srgbClr val="2D3B45"/>
                </a:solidFill>
                <a:latin typeface="Lato Extended"/>
              </a:rPr>
              <a:t>Mohamad Dirani</a:t>
            </a:r>
          </a:p>
          <a:p>
            <a:r>
              <a:rPr lang="en-GB" dirty="0"/>
              <a:t> 								         </a:t>
            </a:r>
            <a:r>
              <a:rPr lang="en-US" b="0" i="0" dirty="0">
                <a:solidFill>
                  <a:srgbClr val="2D3B45"/>
                </a:solidFill>
                <a:effectLst/>
                <a:latin typeface="Lato Extended"/>
              </a:rPr>
              <a:t>Hassan Shahzad</a:t>
            </a:r>
          </a:p>
          <a:p>
            <a:r>
              <a:rPr lang="en-GB" dirty="0"/>
              <a:t> 								      </a:t>
            </a:r>
            <a:r>
              <a:rPr lang="en-US" b="0" i="0" dirty="0">
                <a:solidFill>
                  <a:srgbClr val="2D3B45"/>
                </a:solidFill>
                <a:effectLst/>
                <a:latin typeface="Lato Extended"/>
              </a:rPr>
              <a:t>Raja Abdur Rehman</a:t>
            </a:r>
          </a:p>
          <a:p>
            <a:r>
              <a:rPr lang="en-GB" dirty="0"/>
              <a:t> 								        </a:t>
            </a:r>
            <a:r>
              <a:rPr lang="en-US" b="0" i="0" dirty="0" err="1">
                <a:solidFill>
                  <a:srgbClr val="2D3B45"/>
                </a:solidFill>
                <a:effectLst/>
                <a:latin typeface="Lato Extended"/>
              </a:rPr>
              <a:t>Sayema</a:t>
            </a:r>
            <a:r>
              <a:rPr lang="en-US" b="0" i="0" dirty="0">
                <a:solidFill>
                  <a:srgbClr val="2D3B45"/>
                </a:solidFill>
                <a:effectLst/>
                <a:latin typeface="Lato Extended"/>
              </a:rPr>
              <a:t> Begum</a:t>
            </a:r>
          </a:p>
          <a:p>
            <a:r>
              <a:rPr lang="en-GB" dirty="0"/>
              <a:t> 				 		           </a:t>
            </a:r>
            <a:r>
              <a:rPr lang="en-US" b="0" i="0" dirty="0">
                <a:solidFill>
                  <a:srgbClr val="2D3B45"/>
                </a:solidFill>
                <a:effectLst/>
                <a:latin typeface="Lato Extended"/>
              </a:rPr>
              <a:t>Vivek Narayana Reddy </a:t>
            </a:r>
            <a:r>
              <a:rPr lang="en-US" b="0" i="0" dirty="0" err="1">
                <a:solidFill>
                  <a:srgbClr val="2D3B45"/>
                </a:solidFill>
                <a:effectLst/>
                <a:latin typeface="Lato Extended"/>
              </a:rPr>
              <a:t>Kondamareddy</a:t>
            </a:r>
            <a:endParaRPr lang="en-US" b="0" i="0" dirty="0">
              <a:solidFill>
                <a:srgbClr val="2D3B45"/>
              </a:solidFill>
              <a:effectLst/>
              <a:latin typeface="Lato Extended"/>
            </a:endParaRPr>
          </a:p>
          <a:p>
            <a:endParaRPr lang="en-US" b="0" i="0" dirty="0">
              <a:solidFill>
                <a:srgbClr val="2D3B45"/>
              </a:solidFill>
              <a:effectLst/>
              <a:latin typeface="Lato Extended"/>
            </a:endParaRP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701854"/>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PTS (Points)</a:t>
            </a:r>
            <a:br>
              <a:rPr lang="en-US" sz="2400" b="0" dirty="0">
                <a:latin typeface="Calibri"/>
                <a:cs typeface="Calibri"/>
              </a:rPr>
            </a:br>
            <a:r>
              <a:rPr lang="en-US" sz="2400" b="0" dirty="0">
                <a:solidFill>
                  <a:srgbClr val="FF0000"/>
                </a:solidFill>
                <a:latin typeface="Calibri"/>
                <a:cs typeface="Calibri"/>
              </a:rPr>
              <a:t>                   </a:t>
            </a:r>
            <a:r>
              <a:rPr lang="en-US" sz="2400" b="0" dirty="0">
                <a:latin typeface="Calibri"/>
                <a:cs typeface="Calibri"/>
              </a:rPr>
              <a:t>This  Independent variable datatype is (select one):  3PM (Three-point Shots Made)</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FPTS (Fantasy Points, if calculated)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STL (Steals)</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A329</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a:t>
            </a:r>
            <a:r>
              <a:rPr lang="en-US" sz="2400" b="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Is there a correlation between Fantasy Points (FPTS) and Points Scored (PTS) for NBA players?</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This approach (Template 1) allows you to test if there is a statistically significant relationship between the Points Scored (PTS), an independent interval variable, and Fantasy Points (FPTS), a dependent interval variable. By using correlation analysis (e.g., Pearson's correlation), you can examine if higher points scored generally lead to higher fantasy points.</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Your wording will come directly from your RQ. This is the formal way of reporting the results of your inferential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a:lnSpc>
                <a:spcPct val="100000"/>
              </a:lnSpc>
            </a:pPr>
            <a:endParaRPr lang="en-GB" sz="24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r>
              <a:rPr lang="en-GB" sz="2000" b="0" spc="0" dirty="0">
                <a:latin typeface="+mn-lt"/>
              </a:rPr>
              <a:t>1.  Null hypothesis (H</a:t>
            </a:r>
            <a:r>
              <a:rPr lang="en-GB" sz="2000" b="0" i="1" spc="0" baseline="-25000" dirty="0">
                <a:latin typeface="+mn-lt"/>
              </a:rPr>
              <a:t>o</a:t>
            </a:r>
            <a:r>
              <a:rPr lang="en-GB" sz="2000" b="0" spc="0" dirty="0">
                <a:latin typeface="+mn-lt"/>
              </a:rPr>
              <a:t>): </a:t>
            </a:r>
            <a:r>
              <a:rPr lang="en-US" sz="2000" b="0" spc="0" dirty="0">
                <a:solidFill>
                  <a:schemeClr val="accent4"/>
                </a:solidFill>
                <a:latin typeface="+mn-lt"/>
              </a:rPr>
              <a:t>There is no correlation between Fantasy Points (FPTS) and Points Scored (PTS) for NBA players.</a:t>
            </a:r>
            <a:br>
              <a:rPr lang="en-US" sz="2000" b="0" spc="0" dirty="0">
                <a:latin typeface="+mn-lt"/>
              </a:rPr>
            </a:br>
            <a:br>
              <a:rPr lang="en-GB" sz="2000" b="0" spc="0" dirty="0">
                <a:solidFill>
                  <a:schemeClr val="accent2">
                    <a:lumMod val="75000"/>
                  </a:schemeClr>
                </a:solidFill>
                <a:latin typeface="+mn-lt"/>
              </a:rPr>
            </a:br>
            <a:br>
              <a:rPr lang="en-GB" sz="2000" b="0" spc="0" dirty="0">
                <a:latin typeface="+mn-lt"/>
              </a:rPr>
            </a:br>
            <a:r>
              <a:rPr lang="en-GB" sz="2000" b="0" spc="0" dirty="0">
                <a:latin typeface="+mn-lt"/>
              </a:rPr>
              <a:t>2. Alternative hypothesis (H</a:t>
            </a:r>
            <a:r>
              <a:rPr lang="en-GB" sz="2000" b="0" spc="0" baseline="-25000" dirty="0">
                <a:latin typeface="+mn-lt"/>
              </a:rPr>
              <a:t>1</a:t>
            </a:r>
            <a:r>
              <a:rPr lang="en-GB" sz="2000" b="0" spc="0" dirty="0">
                <a:latin typeface="+mn-lt"/>
              </a:rPr>
              <a:t>); </a:t>
            </a:r>
            <a:r>
              <a:rPr lang="en-US" sz="2000" b="0" spc="0" dirty="0">
                <a:solidFill>
                  <a:schemeClr val="accent4"/>
                </a:solidFill>
                <a:latin typeface="+mn-lt"/>
              </a:rPr>
              <a:t>There is no correlation between Fantasy Points (FPTS) and Points Scored (PTS) for NBA players.</a:t>
            </a:r>
            <a:endParaRPr lang="en-GB" sz="2000" b="0" dirty="0">
              <a:solidFill>
                <a:schemeClr val="accent4"/>
              </a:solidFill>
            </a:endParaRPr>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952800" y="347503"/>
            <a:ext cx="10031157" cy="2160000"/>
          </a:xfrm>
        </p:spPr>
        <p:txBody>
          <a:bodyPr/>
          <a:lstStyle/>
          <a:p>
            <a:r>
              <a:rPr lang="en-US" dirty="0"/>
              <a:t>Dataset – your data?</a:t>
            </a:r>
            <a:endParaRPr lang="en-GB" dirty="0"/>
          </a:p>
        </p:txBody>
      </p:sp>
      <p:graphicFrame>
        <p:nvGraphicFramePr>
          <p:cNvPr id="6" name="Table 5">
            <a:extLst>
              <a:ext uri="{FF2B5EF4-FFF2-40B4-BE49-F238E27FC236}">
                <a16:creationId xmlns:a16="http://schemas.microsoft.com/office/drawing/2014/main" id="{AD3D12D6-5076-ACF8-C78F-5107817CDB90}"/>
              </a:ext>
            </a:extLst>
          </p:cNvPr>
          <p:cNvGraphicFramePr>
            <a:graphicFrameLocks noGrp="1"/>
          </p:cNvGraphicFramePr>
          <p:nvPr>
            <p:extLst>
              <p:ext uri="{D42A27DB-BD31-4B8C-83A1-F6EECF244321}">
                <p14:modId xmlns:p14="http://schemas.microsoft.com/office/powerpoint/2010/main" val="786090235"/>
              </p:ext>
            </p:extLst>
          </p:nvPr>
        </p:nvGraphicFramePr>
        <p:xfrm>
          <a:off x="3160268" y="1316262"/>
          <a:ext cx="5871464" cy="4225475"/>
        </p:xfrm>
        <a:graphic>
          <a:graphicData uri="http://schemas.openxmlformats.org/drawingml/2006/table">
            <a:tbl>
              <a:tblPr/>
              <a:tblGrid>
                <a:gridCol w="1619712">
                  <a:extLst>
                    <a:ext uri="{9D8B030D-6E8A-4147-A177-3AD203B41FA5}">
                      <a16:colId xmlns:a16="http://schemas.microsoft.com/office/drawing/2014/main" val="663197396"/>
                    </a:ext>
                  </a:extLst>
                </a:gridCol>
                <a:gridCol w="386240">
                  <a:extLst>
                    <a:ext uri="{9D8B030D-6E8A-4147-A177-3AD203B41FA5}">
                      <a16:colId xmlns:a16="http://schemas.microsoft.com/office/drawing/2014/main" val="2114237348"/>
                    </a:ext>
                  </a:extLst>
                </a:gridCol>
                <a:gridCol w="598047">
                  <a:extLst>
                    <a:ext uri="{9D8B030D-6E8A-4147-A177-3AD203B41FA5}">
                      <a16:colId xmlns:a16="http://schemas.microsoft.com/office/drawing/2014/main" val="1846339655"/>
                    </a:ext>
                  </a:extLst>
                </a:gridCol>
                <a:gridCol w="327058">
                  <a:extLst>
                    <a:ext uri="{9D8B030D-6E8A-4147-A177-3AD203B41FA5}">
                      <a16:colId xmlns:a16="http://schemas.microsoft.com/office/drawing/2014/main" val="2838040512"/>
                    </a:ext>
                  </a:extLst>
                </a:gridCol>
                <a:gridCol w="327058">
                  <a:extLst>
                    <a:ext uri="{9D8B030D-6E8A-4147-A177-3AD203B41FA5}">
                      <a16:colId xmlns:a16="http://schemas.microsoft.com/office/drawing/2014/main" val="1165611066"/>
                    </a:ext>
                  </a:extLst>
                </a:gridCol>
                <a:gridCol w="286565">
                  <a:extLst>
                    <a:ext uri="{9D8B030D-6E8A-4147-A177-3AD203B41FA5}">
                      <a16:colId xmlns:a16="http://schemas.microsoft.com/office/drawing/2014/main" val="508529011"/>
                    </a:ext>
                  </a:extLst>
                </a:gridCol>
                <a:gridCol w="274105">
                  <a:extLst>
                    <a:ext uri="{9D8B030D-6E8A-4147-A177-3AD203B41FA5}">
                      <a16:colId xmlns:a16="http://schemas.microsoft.com/office/drawing/2014/main" val="2575960316"/>
                    </a:ext>
                  </a:extLst>
                </a:gridCol>
                <a:gridCol w="261647">
                  <a:extLst>
                    <a:ext uri="{9D8B030D-6E8A-4147-A177-3AD203B41FA5}">
                      <a16:colId xmlns:a16="http://schemas.microsoft.com/office/drawing/2014/main" val="2695131158"/>
                    </a:ext>
                  </a:extLst>
                </a:gridCol>
                <a:gridCol w="327058">
                  <a:extLst>
                    <a:ext uri="{9D8B030D-6E8A-4147-A177-3AD203B41FA5}">
                      <a16:colId xmlns:a16="http://schemas.microsoft.com/office/drawing/2014/main" val="2949912909"/>
                    </a:ext>
                  </a:extLst>
                </a:gridCol>
                <a:gridCol w="327058">
                  <a:extLst>
                    <a:ext uri="{9D8B030D-6E8A-4147-A177-3AD203B41FA5}">
                      <a16:colId xmlns:a16="http://schemas.microsoft.com/office/drawing/2014/main" val="184149708"/>
                    </a:ext>
                  </a:extLst>
                </a:gridCol>
                <a:gridCol w="323942">
                  <a:extLst>
                    <a:ext uri="{9D8B030D-6E8A-4147-A177-3AD203B41FA5}">
                      <a16:colId xmlns:a16="http://schemas.microsoft.com/office/drawing/2014/main" val="1165397716"/>
                    </a:ext>
                  </a:extLst>
                </a:gridCol>
                <a:gridCol w="224269">
                  <a:extLst>
                    <a:ext uri="{9D8B030D-6E8A-4147-A177-3AD203B41FA5}">
                      <a16:colId xmlns:a16="http://schemas.microsoft.com/office/drawing/2014/main" val="3837715550"/>
                    </a:ext>
                  </a:extLst>
                </a:gridCol>
                <a:gridCol w="327058">
                  <a:extLst>
                    <a:ext uri="{9D8B030D-6E8A-4147-A177-3AD203B41FA5}">
                      <a16:colId xmlns:a16="http://schemas.microsoft.com/office/drawing/2014/main" val="2058770297"/>
                    </a:ext>
                  </a:extLst>
                </a:gridCol>
                <a:gridCol w="261647">
                  <a:extLst>
                    <a:ext uri="{9D8B030D-6E8A-4147-A177-3AD203B41FA5}">
                      <a16:colId xmlns:a16="http://schemas.microsoft.com/office/drawing/2014/main" val="1664735735"/>
                    </a:ext>
                  </a:extLst>
                </a:gridCol>
              </a:tblGrid>
              <a:tr h="169019">
                <a:tc>
                  <a:txBody>
                    <a:bodyPr/>
                    <a:lstStyle/>
                    <a:p>
                      <a:pPr algn="l" fontAlgn="b"/>
                      <a:r>
                        <a:rPr lang="en-US" sz="1000" b="1" i="0" u="none" strike="noStrike">
                          <a:solidFill>
                            <a:srgbClr val="000000"/>
                          </a:solidFill>
                          <a:effectLst/>
                          <a:latin typeface="Calibri" panose="020F0502020204030204" pitchFamily="34" charset="0"/>
                        </a:rPr>
                        <a:t>Player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Team</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Positions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PTS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REB</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AST</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BLK</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STL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FG%</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FT%</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3PM</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GP</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TO</a:t>
                      </a:r>
                    </a:p>
                  </a:txBody>
                  <a:tcPr marL="6350" marR="6350" marT="6350" marB="0" anchor="b">
                    <a:lnL>
                      <a:noFill/>
                    </a:lnL>
                    <a:lnR>
                      <a:noFill/>
                    </a:lnR>
                    <a:lnT>
                      <a:noFill/>
                    </a:lnT>
                    <a:lnB>
                      <a:noFill/>
                    </a:lnB>
                    <a:noFill/>
                  </a:tcPr>
                </a:tc>
                <a:extLst>
                  <a:ext uri="{0D108BD9-81ED-4DB2-BD59-A6C34878D82A}">
                    <a16:rowId xmlns:a16="http://schemas.microsoft.com/office/drawing/2014/main" val="660520391"/>
                  </a:ext>
                </a:extLst>
              </a:tr>
              <a:tr h="169019">
                <a:tc>
                  <a:txBody>
                    <a:bodyPr/>
                    <a:lstStyle/>
                    <a:p>
                      <a:pPr algn="l" fontAlgn="b"/>
                      <a:r>
                        <a:rPr lang="en-US" sz="1000" b="1" i="0" u="none" strike="noStrike">
                          <a:solidFill>
                            <a:srgbClr val="000000"/>
                          </a:solidFill>
                          <a:effectLst/>
                          <a:latin typeface="Calibri" panose="020F0502020204030204" pitchFamily="34" charset="0"/>
                        </a:rPr>
                        <a:t>James Harden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HOU</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2458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368</a:t>
                      </a:r>
                    </a:p>
                  </a:txBody>
                  <a:tcPr marL="6350" marR="6350" marT="6350" marB="0" anchor="b">
                    <a:lnL>
                      <a:noFill/>
                    </a:lnL>
                    <a:lnR>
                      <a:noFill/>
                    </a:lnR>
                    <a:lnT>
                      <a:noFill/>
                    </a:lnT>
                    <a:lnB>
                      <a:noFill/>
                    </a:lnB>
                    <a:noFill/>
                  </a:tcPr>
                </a:tc>
                <a:extLst>
                  <a:ext uri="{0D108BD9-81ED-4DB2-BD59-A6C34878D82A}">
                    <a16:rowId xmlns:a16="http://schemas.microsoft.com/office/drawing/2014/main" val="2062072872"/>
                  </a:ext>
                </a:extLst>
              </a:tr>
              <a:tr h="169019">
                <a:tc>
                  <a:txBody>
                    <a:bodyPr/>
                    <a:lstStyle/>
                    <a:p>
                      <a:pPr algn="l" fontAlgn="b"/>
                      <a:r>
                        <a:rPr lang="en-US" sz="1000" b="1" i="0" u="none" strike="noStrike">
                          <a:solidFill>
                            <a:srgbClr val="000000"/>
                          </a:solidFill>
                          <a:effectLst/>
                          <a:latin typeface="Calibri" panose="020F0502020204030204" pitchFamily="34" charset="0"/>
                        </a:rPr>
                        <a:t>Stephen Curry</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GSW</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2222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424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0.92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402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2607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238</a:t>
                      </a:r>
                    </a:p>
                  </a:txBody>
                  <a:tcPr marL="6350" marR="6350" marT="6350" marB="0" anchor="b">
                    <a:lnL>
                      <a:noFill/>
                    </a:lnL>
                    <a:lnR>
                      <a:noFill/>
                    </a:lnR>
                    <a:lnT>
                      <a:noFill/>
                    </a:lnT>
                    <a:lnB>
                      <a:noFill/>
                    </a:lnB>
                    <a:noFill/>
                  </a:tcPr>
                </a:tc>
                <a:extLst>
                  <a:ext uri="{0D108BD9-81ED-4DB2-BD59-A6C34878D82A}">
                    <a16:rowId xmlns:a16="http://schemas.microsoft.com/office/drawing/2014/main" val="1028935759"/>
                  </a:ext>
                </a:extLst>
              </a:tr>
              <a:tr h="169019">
                <a:tc>
                  <a:txBody>
                    <a:bodyPr/>
                    <a:lstStyle/>
                    <a:p>
                      <a:pPr algn="l" fontAlgn="b"/>
                      <a:r>
                        <a:rPr lang="en-US" sz="1000" b="1" i="0" u="none" strike="noStrike">
                          <a:solidFill>
                            <a:srgbClr val="000000"/>
                          </a:solidFill>
                          <a:effectLst/>
                          <a:latin typeface="Calibri" panose="020F0502020204030204" pitchFamily="34" charset="0"/>
                        </a:rPr>
                        <a:t>Giannis Antetokounmpo</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SF,PF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923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457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101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246</a:t>
                      </a:r>
                    </a:p>
                  </a:txBody>
                  <a:tcPr marL="6350" marR="6350" marT="6350" marB="0" anchor="b">
                    <a:lnL>
                      <a:noFill/>
                    </a:lnL>
                    <a:lnR>
                      <a:noFill/>
                    </a:lnR>
                    <a:lnT>
                      <a:noFill/>
                    </a:lnT>
                    <a:lnB>
                      <a:noFill/>
                    </a:lnB>
                    <a:noFill/>
                  </a:tcPr>
                </a:tc>
                <a:extLst>
                  <a:ext uri="{0D108BD9-81ED-4DB2-BD59-A6C34878D82A}">
                    <a16:rowId xmlns:a16="http://schemas.microsoft.com/office/drawing/2014/main" val="771649080"/>
                  </a:ext>
                </a:extLst>
              </a:tr>
              <a:tr h="169019">
                <a:tc>
                  <a:txBody>
                    <a:bodyPr/>
                    <a:lstStyle/>
                    <a:p>
                      <a:pPr algn="l" fontAlgn="b"/>
                      <a:r>
                        <a:rPr lang="en-US" sz="1000" b="1" i="0" u="none" strike="noStrike">
                          <a:solidFill>
                            <a:srgbClr val="000000"/>
                          </a:solidFill>
                          <a:effectLst/>
                          <a:latin typeface="Calibri" panose="020F0502020204030204" pitchFamily="34" charset="0"/>
                        </a:rPr>
                        <a:t>Damian Lillard</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POR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2920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213</a:t>
                      </a:r>
                    </a:p>
                  </a:txBody>
                  <a:tcPr marL="6350" marR="6350" marT="6350" marB="0" anchor="b">
                    <a:lnL>
                      <a:noFill/>
                    </a:lnL>
                    <a:lnR>
                      <a:noFill/>
                    </a:lnR>
                    <a:lnT>
                      <a:noFill/>
                    </a:lnT>
                    <a:lnB>
                      <a:noFill/>
                    </a:lnB>
                    <a:noFill/>
                  </a:tcPr>
                </a:tc>
                <a:extLst>
                  <a:ext uri="{0D108BD9-81ED-4DB2-BD59-A6C34878D82A}">
                    <a16:rowId xmlns:a16="http://schemas.microsoft.com/office/drawing/2014/main" val="3043746402"/>
                  </a:ext>
                </a:extLst>
              </a:tr>
              <a:tr h="169019">
                <a:tc>
                  <a:txBody>
                    <a:bodyPr/>
                    <a:lstStyle/>
                    <a:p>
                      <a:pPr algn="l" fontAlgn="b"/>
                      <a:r>
                        <a:rPr lang="en-US" sz="1000" b="1" i="0" u="none" strike="noStrike">
                          <a:solidFill>
                            <a:srgbClr val="000000"/>
                          </a:solidFill>
                          <a:effectLst/>
                          <a:latin typeface="Calibri" panose="020F0502020204030204" pitchFamily="34" charset="0"/>
                        </a:rPr>
                        <a:t>Anthony Davis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852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2694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164</a:t>
                      </a:r>
                    </a:p>
                  </a:txBody>
                  <a:tcPr marL="6350" marR="6350" marT="6350" marB="0" anchor="b">
                    <a:lnL>
                      <a:noFill/>
                    </a:lnL>
                    <a:lnR>
                      <a:noFill/>
                    </a:lnR>
                    <a:lnT>
                      <a:noFill/>
                    </a:lnT>
                    <a:lnB>
                      <a:noFill/>
                    </a:lnB>
                    <a:noFill/>
                  </a:tcPr>
                </a:tc>
                <a:extLst>
                  <a:ext uri="{0D108BD9-81ED-4DB2-BD59-A6C34878D82A}">
                    <a16:rowId xmlns:a16="http://schemas.microsoft.com/office/drawing/2014/main" val="1185841592"/>
                  </a:ext>
                </a:extLst>
              </a:tr>
              <a:tr h="169019">
                <a:tc>
                  <a:txBody>
                    <a:bodyPr/>
                    <a:lstStyle/>
                    <a:p>
                      <a:pPr algn="l" fontAlgn="b"/>
                      <a:r>
                        <a:rPr lang="en-US" sz="1000" b="1" i="0" u="none" strike="noStrike">
                          <a:solidFill>
                            <a:srgbClr val="000000"/>
                          </a:solidFill>
                          <a:effectLst/>
                          <a:latin typeface="Calibri" panose="020F0502020204030204" pitchFamily="34" charset="0"/>
                        </a:rPr>
                        <a:t>Bradley Beal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WAS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423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2859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199</a:t>
                      </a:r>
                    </a:p>
                  </a:txBody>
                  <a:tcPr marL="6350" marR="6350" marT="6350" marB="0" anchor="b">
                    <a:lnL>
                      <a:noFill/>
                    </a:lnL>
                    <a:lnR>
                      <a:noFill/>
                    </a:lnR>
                    <a:lnT>
                      <a:noFill/>
                    </a:lnT>
                    <a:lnB>
                      <a:noFill/>
                    </a:lnB>
                    <a:noFill/>
                  </a:tcPr>
                </a:tc>
                <a:extLst>
                  <a:ext uri="{0D108BD9-81ED-4DB2-BD59-A6C34878D82A}">
                    <a16:rowId xmlns:a16="http://schemas.microsoft.com/office/drawing/2014/main" val="1752467562"/>
                  </a:ext>
                </a:extLst>
              </a:tr>
              <a:tr h="169019">
                <a:tc>
                  <a:txBody>
                    <a:bodyPr/>
                    <a:lstStyle/>
                    <a:p>
                      <a:pPr algn="l" fontAlgn="b"/>
                      <a:r>
                        <a:rPr lang="en-US" sz="1000" b="1" i="0" u="none" strike="noStrike">
                          <a:solidFill>
                            <a:srgbClr val="000000"/>
                          </a:solidFill>
                          <a:effectLst/>
                          <a:latin typeface="Calibri" panose="020F0502020204030204" pitchFamily="34" charset="0"/>
                        </a:rPr>
                        <a:t>LeBron James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SF,PF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2006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635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627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281</a:t>
                      </a:r>
                    </a:p>
                  </a:txBody>
                  <a:tcPr marL="6350" marR="6350" marT="6350" marB="0" anchor="b">
                    <a:lnL>
                      <a:noFill/>
                    </a:lnL>
                    <a:lnR>
                      <a:noFill/>
                    </a:lnR>
                    <a:lnT>
                      <a:noFill/>
                    </a:lnT>
                    <a:lnB>
                      <a:noFill/>
                    </a:lnB>
                    <a:noFill/>
                  </a:tcPr>
                </a:tc>
                <a:extLst>
                  <a:ext uri="{0D108BD9-81ED-4DB2-BD59-A6C34878D82A}">
                    <a16:rowId xmlns:a16="http://schemas.microsoft.com/office/drawing/2014/main" val="2763089167"/>
                  </a:ext>
                </a:extLst>
              </a:tr>
              <a:tr h="169019">
                <a:tc>
                  <a:txBody>
                    <a:bodyPr/>
                    <a:lstStyle/>
                    <a:p>
                      <a:pPr algn="l" fontAlgn="b"/>
                      <a:r>
                        <a:rPr lang="en-US" sz="1000" b="1" i="0" u="none" strike="noStrike">
                          <a:solidFill>
                            <a:srgbClr val="000000"/>
                          </a:solidFill>
                          <a:effectLst/>
                          <a:latin typeface="Calibri" panose="020F0502020204030204" pitchFamily="34" charset="0"/>
                        </a:rPr>
                        <a:t>Karl-Anthony Towns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2766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220</a:t>
                      </a:r>
                    </a:p>
                  </a:txBody>
                  <a:tcPr marL="6350" marR="6350" marT="6350" marB="0" anchor="b">
                    <a:lnL>
                      <a:noFill/>
                    </a:lnL>
                    <a:lnR>
                      <a:noFill/>
                    </a:lnR>
                    <a:lnT>
                      <a:noFill/>
                    </a:lnT>
                    <a:lnB>
                      <a:noFill/>
                    </a:lnB>
                    <a:noFill/>
                  </a:tcPr>
                </a:tc>
                <a:extLst>
                  <a:ext uri="{0D108BD9-81ED-4DB2-BD59-A6C34878D82A}">
                    <a16:rowId xmlns:a16="http://schemas.microsoft.com/office/drawing/2014/main" val="1470368836"/>
                  </a:ext>
                </a:extLst>
              </a:tr>
              <a:tr h="169019">
                <a:tc>
                  <a:txBody>
                    <a:bodyPr/>
                    <a:lstStyle/>
                    <a:p>
                      <a:pPr algn="l" fontAlgn="b"/>
                      <a:r>
                        <a:rPr lang="en-US" sz="1000" b="1" i="0" u="none" strike="noStrike">
                          <a:solidFill>
                            <a:srgbClr val="000000"/>
                          </a:solidFill>
                          <a:effectLst/>
                          <a:latin typeface="Calibri" panose="020F0502020204030204" pitchFamily="34" charset="0"/>
                        </a:rPr>
                        <a:t>Devin Booker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PHO</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1936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304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411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2569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264</a:t>
                      </a:r>
                    </a:p>
                  </a:txBody>
                  <a:tcPr marL="6350" marR="6350" marT="6350" marB="0" anchor="b">
                    <a:lnL>
                      <a:noFill/>
                    </a:lnL>
                    <a:lnR>
                      <a:noFill/>
                    </a:lnR>
                    <a:lnT>
                      <a:noFill/>
                    </a:lnT>
                    <a:lnB>
                      <a:noFill/>
                    </a:lnB>
                    <a:noFill/>
                  </a:tcPr>
                </a:tc>
                <a:extLst>
                  <a:ext uri="{0D108BD9-81ED-4DB2-BD59-A6C34878D82A}">
                    <a16:rowId xmlns:a16="http://schemas.microsoft.com/office/drawing/2014/main" val="649138183"/>
                  </a:ext>
                </a:extLst>
              </a:tr>
              <a:tr h="169019">
                <a:tc>
                  <a:txBody>
                    <a:bodyPr/>
                    <a:lstStyle/>
                    <a:p>
                      <a:pPr algn="l" fontAlgn="b"/>
                      <a:r>
                        <a:rPr lang="en-US" sz="1000" b="1" i="0" u="none" strike="noStrike">
                          <a:solidFill>
                            <a:srgbClr val="000000"/>
                          </a:solidFill>
                          <a:effectLst/>
                          <a:latin typeface="Calibri" panose="020F0502020204030204" pitchFamily="34" charset="0"/>
                        </a:rPr>
                        <a:t>Donovan Mitchell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UTH</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323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2708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217</a:t>
                      </a:r>
                    </a:p>
                  </a:txBody>
                  <a:tcPr marL="6350" marR="6350" marT="6350" marB="0" anchor="b">
                    <a:lnL>
                      <a:noFill/>
                    </a:lnL>
                    <a:lnR>
                      <a:noFill/>
                    </a:lnR>
                    <a:lnT>
                      <a:noFill/>
                    </a:lnT>
                    <a:lnB>
                      <a:noFill/>
                    </a:lnB>
                    <a:noFill/>
                  </a:tcPr>
                </a:tc>
                <a:extLst>
                  <a:ext uri="{0D108BD9-81ED-4DB2-BD59-A6C34878D82A}">
                    <a16:rowId xmlns:a16="http://schemas.microsoft.com/office/drawing/2014/main" val="3812446926"/>
                  </a:ext>
                </a:extLst>
              </a:tr>
              <a:tr h="169019">
                <a:tc>
                  <a:txBody>
                    <a:bodyPr/>
                    <a:lstStyle/>
                    <a:p>
                      <a:pPr algn="l" fontAlgn="b"/>
                      <a:r>
                        <a:rPr lang="en-US" sz="1000" b="1" i="0" u="none" strike="noStrike">
                          <a:solidFill>
                            <a:srgbClr val="000000"/>
                          </a:solidFill>
                          <a:effectLst/>
                          <a:latin typeface="Calibri" panose="020F0502020204030204" pitchFamily="34" charset="0"/>
                        </a:rPr>
                        <a:t>Kemba Walker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BOS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306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2719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182</a:t>
                      </a:r>
                    </a:p>
                  </a:txBody>
                  <a:tcPr marL="6350" marR="6350" marT="6350" marB="0" anchor="b">
                    <a:lnL>
                      <a:noFill/>
                    </a:lnL>
                    <a:lnR>
                      <a:noFill/>
                    </a:lnR>
                    <a:lnT>
                      <a:noFill/>
                    </a:lnT>
                    <a:lnB>
                      <a:noFill/>
                    </a:lnB>
                    <a:noFill/>
                  </a:tcPr>
                </a:tc>
                <a:extLst>
                  <a:ext uri="{0D108BD9-81ED-4DB2-BD59-A6C34878D82A}">
                    <a16:rowId xmlns:a16="http://schemas.microsoft.com/office/drawing/2014/main" val="2527776384"/>
                  </a:ext>
                </a:extLst>
              </a:tr>
              <a:tr h="169019">
                <a:tc>
                  <a:txBody>
                    <a:bodyPr/>
                    <a:lstStyle/>
                    <a:p>
                      <a:pPr algn="l" fontAlgn="b"/>
                      <a:r>
                        <a:rPr lang="en-US" sz="1000" b="1" i="0" u="none" strike="noStrike">
                          <a:solidFill>
                            <a:srgbClr val="000000"/>
                          </a:solidFill>
                          <a:effectLst/>
                          <a:latin typeface="Calibri" panose="020F0502020204030204" pitchFamily="34" charset="0"/>
                        </a:rPr>
                        <a:t>Kawhi Leonard</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SG,SF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496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140</a:t>
                      </a:r>
                    </a:p>
                  </a:txBody>
                  <a:tcPr marL="6350" marR="6350" marT="6350" marB="0" anchor="b">
                    <a:lnL>
                      <a:noFill/>
                    </a:lnL>
                    <a:lnR>
                      <a:noFill/>
                    </a:lnR>
                    <a:lnT>
                      <a:noFill/>
                    </a:lnT>
                    <a:lnB>
                      <a:noFill/>
                    </a:lnB>
                    <a:noFill/>
                  </a:tcPr>
                </a:tc>
                <a:extLst>
                  <a:ext uri="{0D108BD9-81ED-4DB2-BD59-A6C34878D82A}">
                    <a16:rowId xmlns:a16="http://schemas.microsoft.com/office/drawing/2014/main" val="2868775917"/>
                  </a:ext>
                </a:extLst>
              </a:tr>
              <a:tr h="169019">
                <a:tc>
                  <a:txBody>
                    <a:bodyPr/>
                    <a:lstStyle/>
                    <a:p>
                      <a:pPr algn="l" fontAlgn="b"/>
                      <a:r>
                        <a:rPr lang="en-US" sz="1000" b="1" i="0" u="none" strike="noStrike">
                          <a:solidFill>
                            <a:srgbClr val="000000"/>
                          </a:solidFill>
                          <a:effectLst/>
                          <a:latin typeface="Calibri" panose="020F0502020204030204" pitchFamily="34" charset="0"/>
                        </a:rPr>
                        <a:t>Kyrie Irving</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BKN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1780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283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2395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185</a:t>
                      </a:r>
                    </a:p>
                  </a:txBody>
                  <a:tcPr marL="6350" marR="6350" marT="6350" marB="0" anchor="b">
                    <a:lnL>
                      <a:noFill/>
                    </a:lnL>
                    <a:lnR>
                      <a:noFill/>
                    </a:lnR>
                    <a:lnT>
                      <a:noFill/>
                    </a:lnT>
                    <a:lnB>
                      <a:noFill/>
                    </a:lnB>
                    <a:noFill/>
                  </a:tcPr>
                </a:tc>
                <a:extLst>
                  <a:ext uri="{0D108BD9-81ED-4DB2-BD59-A6C34878D82A}">
                    <a16:rowId xmlns:a16="http://schemas.microsoft.com/office/drawing/2014/main" val="3319124497"/>
                  </a:ext>
                </a:extLst>
              </a:tr>
              <a:tr h="169019">
                <a:tc>
                  <a:txBody>
                    <a:bodyPr/>
                    <a:lstStyle/>
                    <a:p>
                      <a:pPr algn="l" fontAlgn="b"/>
                      <a:r>
                        <a:rPr lang="en-US" sz="1000" b="1" i="0" u="none" strike="noStrike">
                          <a:solidFill>
                            <a:srgbClr val="000000"/>
                          </a:solidFill>
                          <a:effectLst/>
                          <a:latin typeface="Calibri" panose="020F0502020204030204" pitchFamily="34" charset="0"/>
                        </a:rPr>
                        <a:t>Joel Embiid</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PHI</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2187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238</a:t>
                      </a:r>
                    </a:p>
                  </a:txBody>
                  <a:tcPr marL="6350" marR="6350" marT="6350" marB="0" anchor="b">
                    <a:lnL>
                      <a:noFill/>
                    </a:lnL>
                    <a:lnR>
                      <a:noFill/>
                    </a:lnR>
                    <a:lnT>
                      <a:noFill/>
                    </a:lnT>
                    <a:lnB>
                      <a:noFill/>
                    </a:lnB>
                    <a:noFill/>
                  </a:tcPr>
                </a:tc>
                <a:extLst>
                  <a:ext uri="{0D108BD9-81ED-4DB2-BD59-A6C34878D82A}">
                    <a16:rowId xmlns:a16="http://schemas.microsoft.com/office/drawing/2014/main" val="3513704002"/>
                  </a:ext>
                </a:extLst>
              </a:tr>
              <a:tr h="169019">
                <a:tc>
                  <a:txBody>
                    <a:bodyPr/>
                    <a:lstStyle/>
                    <a:p>
                      <a:pPr algn="l" fontAlgn="b"/>
                      <a:r>
                        <a:rPr lang="en-US" sz="1000" b="1" i="0" u="none" strike="noStrike">
                          <a:solidFill>
                            <a:srgbClr val="000000"/>
                          </a:solidFill>
                          <a:effectLst/>
                          <a:latin typeface="Calibri" panose="020F0502020204030204" pitchFamily="34" charset="0"/>
                        </a:rPr>
                        <a:t>DeMar DeRozan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SAS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SG,SF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1760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414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2666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181</a:t>
                      </a:r>
                    </a:p>
                  </a:txBody>
                  <a:tcPr marL="6350" marR="6350" marT="6350" marB="0" anchor="b">
                    <a:lnL>
                      <a:noFill/>
                    </a:lnL>
                    <a:lnR>
                      <a:noFill/>
                    </a:lnR>
                    <a:lnT>
                      <a:noFill/>
                    </a:lnT>
                    <a:lnB>
                      <a:noFill/>
                    </a:lnB>
                    <a:noFill/>
                  </a:tcPr>
                </a:tc>
                <a:extLst>
                  <a:ext uri="{0D108BD9-81ED-4DB2-BD59-A6C34878D82A}">
                    <a16:rowId xmlns:a16="http://schemas.microsoft.com/office/drawing/2014/main" val="2107307983"/>
                  </a:ext>
                </a:extLst>
              </a:tr>
              <a:tr h="169019">
                <a:tc>
                  <a:txBody>
                    <a:bodyPr/>
                    <a:lstStyle/>
                    <a:p>
                      <a:pPr algn="l" fontAlgn="b"/>
                      <a:r>
                        <a:rPr lang="en-US" sz="1000" b="1" i="0" u="none" strike="noStrike">
                          <a:solidFill>
                            <a:srgbClr val="000000"/>
                          </a:solidFill>
                          <a:effectLst/>
                          <a:latin typeface="Calibri" panose="020F0502020204030204" pitchFamily="34" charset="0"/>
                        </a:rPr>
                        <a:t>CJ McCollum</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POR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1722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190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2788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133</a:t>
                      </a:r>
                    </a:p>
                  </a:txBody>
                  <a:tcPr marL="6350" marR="6350" marT="6350" marB="0" anchor="b">
                    <a:lnL>
                      <a:noFill/>
                    </a:lnL>
                    <a:lnR>
                      <a:noFill/>
                    </a:lnR>
                    <a:lnT>
                      <a:noFill/>
                    </a:lnT>
                    <a:lnB>
                      <a:noFill/>
                    </a:lnB>
                    <a:noFill/>
                  </a:tcPr>
                </a:tc>
                <a:extLst>
                  <a:ext uri="{0D108BD9-81ED-4DB2-BD59-A6C34878D82A}">
                    <a16:rowId xmlns:a16="http://schemas.microsoft.com/office/drawing/2014/main" val="2776687242"/>
                  </a:ext>
                </a:extLst>
              </a:tr>
              <a:tr h="169019">
                <a:tc>
                  <a:txBody>
                    <a:bodyPr/>
                    <a:lstStyle/>
                    <a:p>
                      <a:pPr algn="l" fontAlgn="b"/>
                      <a:r>
                        <a:rPr lang="en-US" sz="1000" b="1" i="0" u="none" strike="noStrike">
                          <a:solidFill>
                            <a:srgbClr val="000000"/>
                          </a:solidFill>
                          <a:effectLst/>
                          <a:latin typeface="Calibri" panose="020F0502020204030204" pitchFamily="34" charset="0"/>
                        </a:rPr>
                        <a:t>LaMarcus Aldridge</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SAS</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691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96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2594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132</a:t>
                      </a:r>
                    </a:p>
                  </a:txBody>
                  <a:tcPr marL="6350" marR="6350" marT="6350" marB="0" anchor="b">
                    <a:lnL>
                      <a:noFill/>
                    </a:lnL>
                    <a:lnR>
                      <a:noFill/>
                    </a:lnR>
                    <a:lnT>
                      <a:noFill/>
                    </a:lnT>
                    <a:lnB>
                      <a:noFill/>
                    </a:lnB>
                    <a:noFill/>
                  </a:tcPr>
                </a:tc>
                <a:extLst>
                  <a:ext uri="{0D108BD9-81ED-4DB2-BD59-A6C34878D82A}">
                    <a16:rowId xmlns:a16="http://schemas.microsoft.com/office/drawing/2014/main" val="2002954"/>
                  </a:ext>
                </a:extLst>
              </a:tr>
              <a:tr h="169019">
                <a:tc>
                  <a:txBody>
                    <a:bodyPr/>
                    <a:lstStyle/>
                    <a:p>
                      <a:pPr algn="l" fontAlgn="b"/>
                      <a:r>
                        <a:rPr lang="en-US" sz="1000" b="1" i="0" u="none" strike="noStrike">
                          <a:solidFill>
                            <a:srgbClr val="000000"/>
                          </a:solidFill>
                          <a:effectLst/>
                          <a:latin typeface="Calibri" panose="020F0502020204030204" pitchFamily="34" charset="0"/>
                        </a:rPr>
                        <a:t>Russell Westbrook</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HOU</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1670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656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2627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326</a:t>
                      </a:r>
                    </a:p>
                  </a:txBody>
                  <a:tcPr marL="6350" marR="6350" marT="6350" marB="0" anchor="b">
                    <a:lnL>
                      <a:noFill/>
                    </a:lnL>
                    <a:lnR>
                      <a:noFill/>
                    </a:lnR>
                    <a:lnT>
                      <a:noFill/>
                    </a:lnT>
                    <a:lnB>
                      <a:noFill/>
                    </a:lnB>
                    <a:noFill/>
                  </a:tcPr>
                </a:tc>
                <a:extLst>
                  <a:ext uri="{0D108BD9-81ED-4DB2-BD59-A6C34878D82A}">
                    <a16:rowId xmlns:a16="http://schemas.microsoft.com/office/drawing/2014/main" val="1977161876"/>
                  </a:ext>
                </a:extLst>
              </a:tr>
              <a:tr h="169019">
                <a:tc>
                  <a:txBody>
                    <a:bodyPr/>
                    <a:lstStyle/>
                    <a:p>
                      <a:pPr algn="l" fontAlgn="b"/>
                      <a:r>
                        <a:rPr lang="en-US" sz="1000" b="1" i="0" u="none" strike="noStrike">
                          <a:solidFill>
                            <a:srgbClr val="000000"/>
                          </a:solidFill>
                          <a:effectLst/>
                          <a:latin typeface="Calibri" panose="020F0502020204030204" pitchFamily="34" charset="0"/>
                        </a:rPr>
                        <a:t>Jimmy Butler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MIA</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SG,SF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1660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433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383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2635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129</a:t>
                      </a:r>
                    </a:p>
                  </a:txBody>
                  <a:tcPr marL="6350" marR="6350" marT="6350" marB="0" anchor="b">
                    <a:lnL>
                      <a:noFill/>
                    </a:lnL>
                    <a:lnR>
                      <a:noFill/>
                    </a:lnR>
                    <a:lnT>
                      <a:noFill/>
                    </a:lnT>
                    <a:lnB>
                      <a:noFill/>
                    </a:lnB>
                    <a:noFill/>
                  </a:tcPr>
                </a:tc>
                <a:extLst>
                  <a:ext uri="{0D108BD9-81ED-4DB2-BD59-A6C34878D82A}">
                    <a16:rowId xmlns:a16="http://schemas.microsoft.com/office/drawing/2014/main" val="3671871043"/>
                  </a:ext>
                </a:extLst>
              </a:tr>
              <a:tr h="169019">
                <a:tc>
                  <a:txBody>
                    <a:bodyPr/>
                    <a:lstStyle/>
                    <a:p>
                      <a:pPr algn="l" fontAlgn="b"/>
                      <a:r>
                        <a:rPr lang="en-US" sz="1000" b="1" i="0" u="none" strike="noStrike">
                          <a:solidFill>
                            <a:srgbClr val="000000"/>
                          </a:solidFill>
                          <a:effectLst/>
                          <a:latin typeface="Calibri" panose="020F0502020204030204" pitchFamily="34" charset="0"/>
                        </a:rPr>
                        <a:t>Paul George</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LAC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SF,PF </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1654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507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130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2493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177</a:t>
                      </a:r>
                    </a:p>
                  </a:txBody>
                  <a:tcPr marL="6350" marR="6350" marT="6350" marB="0" anchor="b">
                    <a:lnL>
                      <a:noFill/>
                    </a:lnL>
                    <a:lnR>
                      <a:noFill/>
                    </a:lnR>
                    <a:lnT>
                      <a:noFill/>
                    </a:lnT>
                    <a:lnB>
                      <a:noFill/>
                    </a:lnB>
                    <a:noFill/>
                  </a:tcPr>
                </a:tc>
                <a:extLst>
                  <a:ext uri="{0D108BD9-81ED-4DB2-BD59-A6C34878D82A}">
                    <a16:rowId xmlns:a16="http://schemas.microsoft.com/office/drawing/2014/main" val="829939654"/>
                  </a:ext>
                </a:extLst>
              </a:tr>
              <a:tr h="169019">
                <a:tc>
                  <a:txBody>
                    <a:bodyPr/>
                    <a:lstStyle/>
                    <a:p>
                      <a:pPr algn="l" fontAlgn="b"/>
                      <a:r>
                        <a:rPr lang="en-US" sz="1000" b="1" i="0" u="none" strike="noStrike">
                          <a:solidFill>
                            <a:srgbClr val="000000"/>
                          </a:solidFill>
                          <a:effectLst/>
                          <a:latin typeface="Calibri" panose="020F0502020204030204" pitchFamily="34" charset="0"/>
                        </a:rPr>
                        <a:t>Jrue Holiday</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NOR</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1642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371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117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143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2690</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216</a:t>
                      </a:r>
                    </a:p>
                  </a:txBody>
                  <a:tcPr marL="6350" marR="6350" marT="6350" marB="0" anchor="b">
                    <a:lnL>
                      <a:noFill/>
                    </a:lnL>
                    <a:lnR>
                      <a:noFill/>
                    </a:lnR>
                    <a:lnT>
                      <a:noFill/>
                    </a:lnT>
                    <a:lnB>
                      <a:noFill/>
                    </a:lnB>
                    <a:noFill/>
                  </a:tcPr>
                </a:tc>
                <a:extLst>
                  <a:ext uri="{0D108BD9-81ED-4DB2-BD59-A6C34878D82A}">
                    <a16:rowId xmlns:a16="http://schemas.microsoft.com/office/drawing/2014/main" val="3531713047"/>
                  </a:ext>
                </a:extLst>
              </a:tr>
              <a:tr h="169019">
                <a:tc>
                  <a:txBody>
                    <a:bodyPr/>
                    <a:lstStyle/>
                    <a:p>
                      <a:pPr algn="l" fontAlgn="b"/>
                      <a:r>
                        <a:rPr lang="en-US" sz="1000" b="1" i="0" u="none" strike="noStrike">
                          <a:solidFill>
                            <a:srgbClr val="000000"/>
                          </a:solidFill>
                          <a:effectLst/>
                          <a:latin typeface="Calibri" panose="020F0502020204030204" pitchFamily="34" charset="0"/>
                        </a:rPr>
                        <a:t>Luka Doncic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DAL</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PG,SG,PF</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1638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552</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2446</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250</a:t>
                      </a:r>
                    </a:p>
                  </a:txBody>
                  <a:tcPr marL="6350" marR="6350" marT="6350" marB="0" anchor="b">
                    <a:lnL>
                      <a:noFill/>
                    </a:lnL>
                    <a:lnR>
                      <a:noFill/>
                    </a:lnR>
                    <a:lnT>
                      <a:noFill/>
                    </a:lnT>
                    <a:lnB>
                      <a:noFill/>
                    </a:lnB>
                    <a:noFill/>
                  </a:tcPr>
                </a:tc>
                <a:extLst>
                  <a:ext uri="{0D108BD9-81ED-4DB2-BD59-A6C34878D82A}">
                    <a16:rowId xmlns:a16="http://schemas.microsoft.com/office/drawing/2014/main" val="488503842"/>
                  </a:ext>
                </a:extLst>
              </a:tr>
              <a:tr h="169019">
                <a:tc>
                  <a:txBody>
                    <a:bodyPr/>
                    <a:lstStyle/>
                    <a:p>
                      <a:pPr algn="l" fontAlgn="b"/>
                      <a:r>
                        <a:rPr lang="en-US" sz="1000" b="1" i="0" u="none" strike="noStrike">
                          <a:solidFill>
                            <a:srgbClr val="000000"/>
                          </a:solidFill>
                          <a:effectLst/>
                          <a:latin typeface="Calibri" panose="020F0502020204030204" pitchFamily="34" charset="0"/>
                        </a:rPr>
                        <a:t>Blake Griffin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DET</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1603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515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367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47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0.45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0.77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2355</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202</a:t>
                      </a:r>
                    </a:p>
                  </a:txBody>
                  <a:tcPr marL="6350" marR="6350" marT="6350" marB="0" anchor="b">
                    <a:lnL>
                      <a:noFill/>
                    </a:lnL>
                    <a:lnR>
                      <a:noFill/>
                    </a:lnR>
                    <a:lnT>
                      <a:noFill/>
                    </a:lnT>
                    <a:lnB>
                      <a:noFill/>
                    </a:lnB>
                    <a:noFill/>
                  </a:tcPr>
                </a:tc>
                <a:extLst>
                  <a:ext uri="{0D108BD9-81ED-4DB2-BD59-A6C34878D82A}">
                    <a16:rowId xmlns:a16="http://schemas.microsoft.com/office/drawing/2014/main" val="813508323"/>
                  </a:ext>
                </a:extLst>
              </a:tr>
              <a:tr h="169019">
                <a:tc>
                  <a:txBody>
                    <a:bodyPr/>
                    <a:lstStyle/>
                    <a:p>
                      <a:pPr algn="l" fontAlgn="b"/>
                      <a:r>
                        <a:rPr lang="en-US" sz="1000" b="1" i="0" u="none" strike="noStrike">
                          <a:solidFill>
                            <a:srgbClr val="000000"/>
                          </a:solidFill>
                          <a:effectLst/>
                          <a:latin typeface="Calibri" panose="020F0502020204030204" pitchFamily="34" charset="0"/>
                        </a:rPr>
                        <a:t>Nikola Jokic</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DEN</a:t>
                      </a:r>
                    </a:p>
                  </a:txBody>
                  <a:tcPr marL="6350" marR="6350" marT="6350" marB="0" anchor="b">
                    <a:lnL>
                      <a:noFill/>
                    </a:lnL>
                    <a:lnR>
                      <a:noFill/>
                    </a:lnR>
                    <a:lnT>
                      <a:noFill/>
                    </a:lnT>
                    <a:lnB>
                      <a:noFill/>
                    </a:lnB>
                    <a:noFill/>
                  </a:tcPr>
                </a:tc>
                <a:tc>
                  <a:txBody>
                    <a:bodyPr/>
                    <a:lstStyle/>
                    <a:p>
                      <a:pPr algn="l" fontAlgn="b"/>
                      <a:r>
                        <a:rPr lang="en-US" sz="1000" b="1" i="0" u="none" strike="noStrike">
                          <a:solidFill>
                            <a:srgbClr val="000000"/>
                          </a:solidFill>
                          <a:effectLst/>
                          <a:latin typeface="Calibri" panose="020F0502020204030204" pitchFamily="34" charset="0"/>
                        </a:rPr>
                        <a:t>PF,C</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1599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889</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573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61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103</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0.51</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0.84</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107</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78</a:t>
                      </a:r>
                    </a:p>
                  </a:txBody>
                  <a:tcPr marL="6350" marR="6350" marT="6350" marB="0" anchor="b">
                    <a:lnL>
                      <a:noFill/>
                    </a:lnL>
                    <a:lnR>
                      <a:noFill/>
                    </a:lnR>
                    <a:lnT>
                      <a:noFill/>
                    </a:lnT>
                    <a:lnB>
                      <a:noFill/>
                    </a:lnB>
                    <a:noFill/>
                  </a:tcPr>
                </a:tc>
                <a:tc>
                  <a:txBody>
                    <a:bodyPr/>
                    <a:lstStyle/>
                    <a:p>
                      <a:pPr algn="r" fontAlgn="b"/>
                      <a:r>
                        <a:rPr lang="en-US" sz="1000" b="1" i="0" u="none" strike="noStrike">
                          <a:solidFill>
                            <a:srgbClr val="000000"/>
                          </a:solidFill>
                          <a:effectLst/>
                          <a:latin typeface="Calibri" panose="020F0502020204030204" pitchFamily="34" charset="0"/>
                        </a:rPr>
                        <a:t>2585</a:t>
                      </a:r>
                    </a:p>
                  </a:txBody>
                  <a:tcPr marL="6350" marR="6350" marT="6350" marB="0" anchor="b">
                    <a:lnL>
                      <a:noFill/>
                    </a:lnL>
                    <a:lnR>
                      <a:noFill/>
                    </a:lnR>
                    <a:lnT>
                      <a:noFill/>
                    </a:lnT>
                    <a:lnB>
                      <a:noFill/>
                    </a:lnB>
                    <a:noFill/>
                  </a:tcPr>
                </a:tc>
                <a:tc>
                  <a:txBody>
                    <a:bodyPr/>
                    <a:lstStyle/>
                    <a:p>
                      <a:pPr algn="r" fontAlgn="b"/>
                      <a:r>
                        <a:rPr lang="en-US" sz="1000" b="1" i="0" u="none" strike="noStrike" dirty="0">
                          <a:solidFill>
                            <a:srgbClr val="000000"/>
                          </a:solidFill>
                          <a:effectLst/>
                          <a:latin typeface="Calibri" panose="020F0502020204030204" pitchFamily="34" charset="0"/>
                        </a:rPr>
                        <a:t>226</a:t>
                      </a:r>
                    </a:p>
                  </a:txBody>
                  <a:tcPr marL="6350" marR="6350" marT="6350" marB="0" anchor="b">
                    <a:lnL>
                      <a:noFill/>
                    </a:lnL>
                    <a:lnR>
                      <a:noFill/>
                    </a:lnR>
                    <a:lnT>
                      <a:noFill/>
                    </a:lnT>
                    <a:lnB>
                      <a:noFill/>
                    </a:lnB>
                    <a:noFill/>
                  </a:tcPr>
                </a:tc>
                <a:extLst>
                  <a:ext uri="{0D108BD9-81ED-4DB2-BD59-A6C34878D82A}">
                    <a16:rowId xmlns:a16="http://schemas.microsoft.com/office/drawing/2014/main" val="2248526514"/>
                  </a:ext>
                </a:extLst>
              </a:tr>
            </a:tbl>
          </a:graphicData>
        </a:graphic>
      </p:graphicFrame>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3980</TotalTime>
  <Words>1239</Words>
  <Application>Microsoft Office PowerPoint</Application>
  <PresentationFormat>Widescreen</PresentationFormat>
  <Paragraphs>381</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Lato Extended</vt:lpstr>
      <vt:lpstr>Herts Theme</vt:lpstr>
      <vt:lpstr>Research Question –  Tutorial Presentation for Feedback Date:  </vt:lpstr>
      <vt:lpstr>This dataset is interesting to us because (one sentence):  From the column headings in your dataset choose ONE independent * and ONE dependent variable .  Our  Independent variable is: PTS (Points)                    This  Independent variable datatype is (select one):  3PM (Three-point Shots Made) Our Dependent variable is: FPTS (Fantasy Points, if calculated)                    This Dependent variable datatype is  (select one): STL (Steals)</vt:lpstr>
      <vt:lpstr>Template 1: Interval/Ordinal vs Interval/Ordinal: “Is there a correlation between Fantasy Points (FPTS) and Points Scored (PTS) for NBA players?”.   This approach (Template 1) allows you to test if there is a statistically significant relationship between the Points Scored (PTS), an independent interval variable, and Fantasy Points (FPTS), a dependent interval variable. By using correlation analysis (e.g., Pearson's correlation), you can examine if higher points scored generally lead to higher fantasy points. </vt:lpstr>
      <vt:lpstr>1.  Null hypothesis (Ho): There is no correlation between Fantasy Points (FPTS) and Points Scored (PTS) for NBA players.   2. Alternative hypothesis (H1); There is no correlation between Fantasy Points (FPTS) and Points Scored (PTS) for NBA players.</vt:lpstr>
      <vt:lpstr>Dataset – your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Mohamad Dirani</cp:lastModifiedBy>
  <cp:revision>230</cp:revision>
  <dcterms:created xsi:type="dcterms:W3CDTF">2019-10-01T08:37:56Z</dcterms:created>
  <dcterms:modified xsi:type="dcterms:W3CDTF">2024-10-29T22:28:14Z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