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29" r:id="rId6"/>
    <p:sldId id="336" r:id="rId7"/>
    <p:sldId id="338" r:id="rId8"/>
    <p:sldId id="33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66" d="100"/>
          <a:sy n="66" d="100"/>
        </p:scale>
        <p:origin x="66" y="1050"/>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17/11/2024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17/11/2024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2</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66798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A329                                                  Name of Student Presenting: Mohamad Dirani</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A329              Names of Student Attendees  (all group should attend to get feedback): </a:t>
            </a:r>
            <a:r>
              <a:rPr lang="en-GB" dirty="0">
                <a:solidFill>
                  <a:srgbClr val="2D3B45"/>
                </a:solidFill>
                <a:latin typeface="Lato Extended"/>
              </a:rPr>
              <a:t>Mohamad Dirani, </a:t>
            </a:r>
            <a:r>
              <a:rPr lang="en-US" b="0" i="0" dirty="0">
                <a:solidFill>
                  <a:srgbClr val="2D3B45"/>
                </a:solidFill>
                <a:effectLst/>
                <a:latin typeface="Lato Extended"/>
              </a:rPr>
              <a:t>Hassan Shahzad, Raja Abdur Rehman, </a:t>
            </a:r>
            <a:r>
              <a:rPr lang="en-US" b="0" i="0" dirty="0" err="1">
                <a:solidFill>
                  <a:srgbClr val="2D3B45"/>
                </a:solidFill>
                <a:effectLst/>
                <a:latin typeface="Lato Extended"/>
              </a:rPr>
              <a:t>Sayema</a:t>
            </a:r>
            <a:r>
              <a:rPr lang="en-US" b="0" i="0" dirty="0">
                <a:solidFill>
                  <a:srgbClr val="2D3B45"/>
                </a:solidFill>
                <a:effectLst/>
                <a:latin typeface="Lato Extended"/>
              </a:rPr>
              <a:t> Begum, Vivek Narayana Reddy </a:t>
            </a:r>
            <a:r>
              <a:rPr lang="en-US" b="0" i="0" dirty="0" err="1">
                <a:solidFill>
                  <a:srgbClr val="2D3B45"/>
                </a:solidFill>
                <a:effectLst/>
                <a:latin typeface="Lato Extended"/>
              </a:rPr>
              <a:t>Kondamareddy</a:t>
            </a:r>
            <a:endParaRPr lang="en-US" b="0" i="0" dirty="0">
              <a:solidFill>
                <a:srgbClr val="2D3B45"/>
              </a:solidFill>
              <a:effectLst/>
              <a:latin typeface="Lato Extended"/>
            </a:endParaRPr>
          </a:p>
          <a:p>
            <a:endParaRPr lang="en-GB" dirty="0"/>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2113830"/>
            <a:ext cx="10110240" cy="588024"/>
          </a:xfrm>
        </p:spPr>
        <p:txBody>
          <a:bodyPr vert="horz" lIns="0" tIns="0" rIns="0" bIns="0" rtlCol="0" anchor="t">
            <a:noAutofit/>
          </a:bodyPr>
          <a:lstStyle/>
          <a:p>
            <a:r>
              <a:rPr lang="en-US" dirty="0"/>
              <a:t>Dataset </a:t>
            </a:r>
            <a:r>
              <a:rPr lang="en-US" dirty="0">
                <a:solidFill>
                  <a:srgbClr val="203232"/>
                </a:solidFill>
              </a:rPr>
              <a:t>ID: DS324</a:t>
            </a:r>
            <a:endParaRPr lang="en-US" sz="2400" dirty="0">
              <a:solidFill>
                <a:srgbClr val="FF0000"/>
              </a:solidFill>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78368"/>
            <a:ext cx="9310395" cy="230832"/>
          </a:xfrm>
        </p:spPr>
        <p:txBody>
          <a:bodyPr/>
          <a:lstStyle/>
          <a:p>
            <a:r>
              <a:rPr lang="en-GB" dirty="0"/>
              <a:t>7COM1079-2024  Student Group No:    A329                Names of Student Group Attendees: </a:t>
            </a:r>
            <a:r>
              <a:rPr lang="en-GB" dirty="0">
                <a:solidFill>
                  <a:srgbClr val="2D3B45"/>
                </a:solidFill>
                <a:latin typeface="Lato Extended"/>
              </a:rPr>
              <a:t>Mohamad Dirani</a:t>
            </a:r>
          </a:p>
          <a:p>
            <a:r>
              <a:rPr lang="en-GB" dirty="0"/>
              <a:t> 								         </a:t>
            </a:r>
            <a:r>
              <a:rPr lang="en-US" b="0" i="0" dirty="0">
                <a:solidFill>
                  <a:srgbClr val="2D3B45"/>
                </a:solidFill>
                <a:effectLst/>
                <a:latin typeface="Lato Extended"/>
              </a:rPr>
              <a:t>Hassan Shahzad</a:t>
            </a:r>
          </a:p>
          <a:p>
            <a:r>
              <a:rPr lang="en-GB" dirty="0"/>
              <a:t> 								      </a:t>
            </a:r>
            <a:r>
              <a:rPr lang="en-US" b="0" i="0" dirty="0">
                <a:solidFill>
                  <a:srgbClr val="2D3B45"/>
                </a:solidFill>
                <a:effectLst/>
                <a:latin typeface="Lato Extended"/>
              </a:rPr>
              <a:t>Raja Abdur Rehman</a:t>
            </a:r>
          </a:p>
          <a:p>
            <a:r>
              <a:rPr lang="en-GB" dirty="0"/>
              <a:t> 								        </a:t>
            </a:r>
            <a:r>
              <a:rPr lang="en-US" b="0" i="0" dirty="0" err="1">
                <a:solidFill>
                  <a:srgbClr val="2D3B45"/>
                </a:solidFill>
                <a:effectLst/>
                <a:latin typeface="Lato Extended"/>
              </a:rPr>
              <a:t>Sayema</a:t>
            </a:r>
            <a:r>
              <a:rPr lang="en-US" b="0" i="0" dirty="0">
                <a:solidFill>
                  <a:srgbClr val="2D3B45"/>
                </a:solidFill>
                <a:effectLst/>
                <a:latin typeface="Lato Extended"/>
              </a:rPr>
              <a:t> Begum</a:t>
            </a:r>
          </a:p>
          <a:p>
            <a:r>
              <a:rPr lang="en-GB" dirty="0"/>
              <a:t> 				 		           </a:t>
            </a:r>
            <a:r>
              <a:rPr lang="en-US" b="0" i="0" dirty="0">
                <a:solidFill>
                  <a:srgbClr val="2D3B45"/>
                </a:solidFill>
                <a:effectLst/>
                <a:latin typeface="Lato Extended"/>
              </a:rPr>
              <a:t>Vivek Narayana Reddy </a:t>
            </a:r>
            <a:r>
              <a:rPr lang="en-US" b="0" i="0" dirty="0" err="1">
                <a:solidFill>
                  <a:srgbClr val="2D3B45"/>
                </a:solidFill>
                <a:effectLst/>
                <a:latin typeface="Lato Extended"/>
              </a:rPr>
              <a:t>Kondamareddy</a:t>
            </a:r>
            <a:endParaRPr lang="en-US" b="0" i="0" dirty="0">
              <a:solidFill>
                <a:srgbClr val="2D3B45"/>
              </a:solidFill>
              <a:effectLst/>
              <a:latin typeface="Lato Extended"/>
            </a:endParaRPr>
          </a:p>
          <a:p>
            <a:endParaRPr lang="en-US" b="0" i="0" dirty="0">
              <a:solidFill>
                <a:srgbClr val="2D3B45"/>
              </a:solidFill>
              <a:effectLst/>
              <a:latin typeface="Lato Extended"/>
            </a:endParaRP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2701854"/>
            <a:ext cx="10974945" cy="2699181"/>
          </a:xfrm>
        </p:spPr>
        <p:txBody>
          <a:bodyPr>
            <a:noAutofit/>
          </a:bodyPr>
          <a:lstStyle/>
          <a:p>
            <a:pPr>
              <a:lnSpc>
                <a:spcPct val="100000"/>
              </a:lnSpc>
            </a:pPr>
            <a:r>
              <a:rPr lang="en-US" sz="2400" b="0" dirty="0">
                <a:latin typeface="Calibri"/>
                <a:cs typeface="Calibri"/>
              </a:rPr>
              <a:t>This dataset enables us to quantify player contributions beyond scoring, offering insights into offensive dynamics like assists and their impact on team performance.</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Assists (AST)</a:t>
            </a:r>
            <a:br>
              <a:rPr lang="en-US" sz="2400" b="0" dirty="0">
                <a:latin typeface="Calibri"/>
                <a:cs typeface="Calibri"/>
              </a:rPr>
            </a:br>
            <a:r>
              <a:rPr lang="en-US" sz="2400" b="0" dirty="0">
                <a:latin typeface="Calibri"/>
                <a:cs typeface="Calibri"/>
              </a:rPr>
              <a:t>Our Dependent variable is: Points (PTS)</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endParaRPr lang="en-US" sz="2400" b="0" dirty="0">
              <a:latin typeface="Calibri"/>
              <a:cs typeface="Calibri"/>
            </a:endParaRPr>
          </a:p>
        </p:txBody>
      </p:sp>
    </p:spTree>
    <p:extLst>
      <p:ext uri="{BB962C8B-B14F-4D97-AF65-F5344CB8AC3E}">
        <p14:creationId xmlns:p14="http://schemas.microsoft.com/office/powerpoint/2010/main" val="1718004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A329</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 </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1</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Interval/Ordinal vs Interval/Ordinal: “</a:t>
            </a:r>
            <a:r>
              <a:rPr lang="en-US" sz="2400" b="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Is there a correlation between assists (AST) and points scored (PTS) in NBA players during the 2018–2019 season?</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a:t>
            </a:r>
            <a:br>
              <a:rPr lang="en-IE" sz="2400" b="0" dirty="0">
                <a:effectLst/>
                <a:latin typeface="Calibri" panose="020F0502020204030204" pitchFamily="34" charset="0"/>
                <a:ea typeface="Calibri" panose="020F0502020204030204" pitchFamily="34" charset="0"/>
                <a:cs typeface="Times New Roman" panose="02020603050405020304" pitchFamily="18" charset="0"/>
              </a:rPr>
            </a:b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
        <p:nvSpPr>
          <p:cNvPr id="7" name="TextBox 6">
            <a:extLst>
              <a:ext uri="{FF2B5EF4-FFF2-40B4-BE49-F238E27FC236}">
                <a16:creationId xmlns:a16="http://schemas.microsoft.com/office/drawing/2014/main" id="{F7FEA660-7B39-BC91-3B96-7298CCF66DE1}"/>
              </a:ext>
            </a:extLst>
          </p:cNvPr>
          <p:cNvSpPr txBox="1"/>
          <p:nvPr/>
        </p:nvSpPr>
        <p:spPr>
          <a:xfrm>
            <a:off x="623945" y="5297755"/>
            <a:ext cx="11440040" cy="1477328"/>
          </a:xfrm>
          <a:prstGeom prst="rect">
            <a:avLst/>
          </a:prstGeom>
          <a:solidFill>
            <a:schemeClr val="bg1">
              <a:lumMod val="95000"/>
            </a:schemeClr>
          </a:solidFill>
        </p:spPr>
        <p:txBody>
          <a:bodyPr wrap="square" lIns="91440" tIns="45720" rIns="91440" bIns="45720" rtlCol="0" anchor="t">
            <a:spAutoFit/>
          </a:bodyPr>
          <a:lstStyle/>
          <a:p>
            <a:r>
              <a:rPr lang="en-GB" baseline="30000" dirty="0"/>
              <a:t>1</a:t>
            </a:r>
            <a:r>
              <a:rPr lang="en-GB" b="1" dirty="0">
                <a:latin typeface="Calibri"/>
                <a:cs typeface="Calibri"/>
              </a:rPr>
              <a:t>Correlation</a:t>
            </a:r>
            <a:r>
              <a:rPr lang="en-GB" dirty="0"/>
              <a:t> (</a:t>
            </a:r>
            <a:r>
              <a:rPr lang="en-IE" sz="1800" dirty="0">
                <a:effectLst/>
                <a:latin typeface="Calibri"/>
                <a:ea typeface="Calibri" panose="020F0502020204030204" pitchFamily="34" charset="0"/>
                <a:cs typeface="Times New Roman"/>
              </a:rPr>
              <a:t>Analysis of how </a:t>
            </a:r>
            <a:r>
              <a:rPr lang="en-IE" sz="1800" dirty="0">
                <a:solidFill>
                  <a:srgbClr val="FF0000"/>
                </a:solidFill>
                <a:effectLst/>
                <a:latin typeface="Calibri"/>
                <a:ea typeface="Calibri" panose="020F0502020204030204" pitchFamily="34" charset="0"/>
                <a:cs typeface="Times New Roman"/>
              </a:rPr>
              <a:t>ordinal</a:t>
            </a:r>
            <a:r>
              <a:rPr lang="en-IE" dirty="0">
                <a:solidFill>
                  <a:srgbClr val="FF0000"/>
                </a:solidFill>
                <a:latin typeface="Calibri"/>
                <a:ea typeface="Calibri" panose="020F0502020204030204" pitchFamily="34" charset="0"/>
                <a:cs typeface="Times New Roman"/>
              </a:rPr>
              <a:t>/</a:t>
            </a:r>
            <a:r>
              <a:rPr lang="en-IE" sz="1800" dirty="0">
                <a:solidFill>
                  <a:srgbClr val="FF0000"/>
                </a:solidFill>
                <a:effectLst/>
                <a:latin typeface="Calibri"/>
                <a:ea typeface="Calibri" panose="020F0502020204030204" pitchFamily="34" charset="0"/>
                <a:cs typeface="Times New Roman"/>
              </a:rPr>
              <a:t>interval </a:t>
            </a:r>
            <a:r>
              <a:rPr lang="en-IE" sz="1800" dirty="0">
                <a:solidFill>
                  <a:srgbClr val="00B050"/>
                </a:solidFill>
                <a:effectLst/>
                <a:latin typeface="Calibri"/>
                <a:ea typeface="Calibri" panose="020F0502020204030204" pitchFamily="34" charset="0"/>
                <a:cs typeface="Times New Roman"/>
              </a:rPr>
              <a:t>dependent var</a:t>
            </a:r>
            <a:r>
              <a:rPr lang="en-IE" sz="1800" dirty="0">
                <a:effectLst/>
                <a:latin typeface="Calibri"/>
                <a:ea typeface="Calibri" panose="020F0502020204030204" pitchFamily="34" charset="0"/>
                <a:cs typeface="Times New Roman"/>
              </a:rPr>
              <a:t> </a:t>
            </a:r>
            <a:r>
              <a:rPr lang="en-IE" dirty="0">
                <a:latin typeface="Calibri"/>
                <a:ea typeface="Calibri" panose="020F0502020204030204" pitchFamily="34" charset="0"/>
                <a:cs typeface="Times New Roman"/>
              </a:rPr>
              <a:t>correlates </a:t>
            </a:r>
            <a:r>
              <a:rPr lang="en-IE" sz="1800" dirty="0">
                <a:effectLst/>
                <a:latin typeface="Calibri"/>
                <a:ea typeface="Calibri" panose="020F0502020204030204" pitchFamily="34" charset="0"/>
                <a:cs typeface="Times New Roman"/>
              </a:rPr>
              <a:t>to an </a:t>
            </a:r>
            <a:r>
              <a:rPr lang="en-IE" sz="1800" dirty="0">
                <a:solidFill>
                  <a:srgbClr val="FF0000"/>
                </a:solidFill>
                <a:effectLst/>
                <a:latin typeface="Calibri"/>
                <a:ea typeface="Calibri" panose="020F0502020204030204" pitchFamily="34" charset="0"/>
                <a:cs typeface="Times New Roman"/>
              </a:rPr>
              <a:t>ordinal/interval </a:t>
            </a:r>
            <a:r>
              <a:rPr lang="en-IE" sz="1800" dirty="0">
                <a:solidFill>
                  <a:srgbClr val="00B050"/>
                </a:solidFill>
                <a:effectLst/>
                <a:latin typeface="Calibri"/>
                <a:ea typeface="Calibri" panose="020F0502020204030204" pitchFamily="34" charset="0"/>
                <a:cs typeface="Times New Roman"/>
              </a:rPr>
              <a:t>independent variable)</a:t>
            </a:r>
            <a:endParaRPr lang="en-GB" dirty="0">
              <a:latin typeface="Calibri"/>
              <a:cs typeface="Times New Roman"/>
            </a:endParaRP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means</a:t>
            </a:r>
            <a:r>
              <a:rPr lang="en-IE" sz="1800" dirty="0">
                <a:effectLst/>
                <a:latin typeface="Calibri" panose="020F0502020204030204" pitchFamily="34" charset="0"/>
                <a:ea typeface="Calibri" panose="020F0502020204030204" pitchFamily="34" charset="0"/>
                <a:cs typeface="Times New Roman" panose="02020603050405020304" pitchFamily="18" charset="0"/>
              </a:rPr>
              <a:t> (or medians): Analysis of the difference between the mean (or median) value of a characteristic shared by members of two different populations.</a:t>
            </a: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3</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proportions:</a:t>
            </a:r>
            <a:r>
              <a:rPr lang="en-IE" sz="1800" dirty="0">
                <a:effectLst/>
                <a:latin typeface="Calibri" panose="020F0502020204030204" pitchFamily="34" charset="0"/>
                <a:ea typeface="Calibri" panose="020F0502020204030204" pitchFamily="34" charset="0"/>
                <a:cs typeface="Times New Roman" panose="02020603050405020304" pitchFamily="18" charset="0"/>
              </a:rPr>
              <a:t> Analysis of the difference in proportions of a characteristic shared by members of two different populations. </a:t>
            </a:r>
            <a:endParaRPr lang="en-GB" dirty="0"/>
          </a:p>
        </p:txBody>
      </p:sp>
    </p:spTree>
    <p:extLst>
      <p:ext uri="{BB962C8B-B14F-4D97-AF65-F5344CB8AC3E}">
        <p14:creationId xmlns:p14="http://schemas.microsoft.com/office/powerpoint/2010/main" val="32494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
        <p:nvSpPr>
          <p:cNvPr id="9" name="Title 8">
            <a:extLst>
              <a:ext uri="{FF2B5EF4-FFF2-40B4-BE49-F238E27FC236}">
                <a16:creationId xmlns:a16="http://schemas.microsoft.com/office/drawing/2014/main" id="{D1A8E56B-DFF3-4B99-A410-52B14F2E39E7}"/>
              </a:ext>
            </a:extLst>
          </p:cNvPr>
          <p:cNvSpPr>
            <a:spLocks noGrp="1"/>
          </p:cNvSpPr>
          <p:nvPr>
            <p:ph type="ctrTitle"/>
          </p:nvPr>
        </p:nvSpPr>
        <p:spPr>
          <a:xfrm>
            <a:off x="387061" y="2007503"/>
            <a:ext cx="11685319" cy="3301575"/>
          </a:xfrm>
          <a:ln>
            <a:solidFill>
              <a:schemeClr val="accent1"/>
            </a:solidFill>
          </a:ln>
        </p:spPr>
        <p:txBody>
          <a:bodyPr>
            <a:normAutofit/>
          </a:bodyPr>
          <a:lstStyle/>
          <a:p>
            <a:pPr>
              <a:lnSpc>
                <a:spcPts val="2160"/>
              </a:lnSpc>
            </a:pPr>
            <a:r>
              <a:rPr lang="en-GB" sz="2000" b="0" spc="0" dirty="0">
                <a:latin typeface="+mn-lt"/>
              </a:rPr>
              <a:t>1.  Null hypothesis (H</a:t>
            </a:r>
            <a:r>
              <a:rPr lang="en-GB" sz="2000" b="0" i="1" spc="0" baseline="-25000" dirty="0">
                <a:latin typeface="+mn-lt"/>
              </a:rPr>
              <a:t>o</a:t>
            </a:r>
            <a:r>
              <a:rPr lang="en-GB" sz="2000" b="0" spc="0" dirty="0">
                <a:latin typeface="+mn-lt"/>
              </a:rPr>
              <a:t>): </a:t>
            </a:r>
            <a:r>
              <a:rPr lang="en-US" sz="2000" b="0" spc="0" dirty="0">
                <a:solidFill>
                  <a:schemeClr val="accent4"/>
                </a:solidFill>
                <a:latin typeface="+mn-lt"/>
              </a:rPr>
              <a:t>There is no correlation between assists (AST) and points scored (PTS).</a:t>
            </a:r>
            <a:br>
              <a:rPr lang="en-US" sz="2000" b="0" spc="0" dirty="0">
                <a:latin typeface="+mn-lt"/>
              </a:rPr>
            </a:br>
            <a:br>
              <a:rPr lang="en-GB" sz="2000" b="0" spc="0" dirty="0">
                <a:solidFill>
                  <a:schemeClr val="accent2">
                    <a:lumMod val="75000"/>
                  </a:schemeClr>
                </a:solidFill>
                <a:latin typeface="+mn-lt"/>
              </a:rPr>
            </a:br>
            <a:br>
              <a:rPr lang="en-GB" sz="2000" b="0" spc="0" dirty="0">
                <a:latin typeface="+mn-lt"/>
              </a:rPr>
            </a:br>
            <a:r>
              <a:rPr lang="en-GB" sz="2000" b="0" spc="0" dirty="0">
                <a:latin typeface="+mn-lt"/>
              </a:rPr>
              <a:t>2. Alternative hypothesis (H</a:t>
            </a:r>
            <a:r>
              <a:rPr lang="en-GB" sz="2000" b="0" spc="0" baseline="-25000" dirty="0">
                <a:latin typeface="+mn-lt"/>
              </a:rPr>
              <a:t>1</a:t>
            </a:r>
            <a:r>
              <a:rPr lang="en-GB" sz="2000" b="0" spc="0" dirty="0">
                <a:latin typeface="+mn-lt"/>
              </a:rPr>
              <a:t>); </a:t>
            </a:r>
            <a:r>
              <a:rPr lang="en-US" sz="2000" b="0" spc="0" dirty="0">
                <a:solidFill>
                  <a:schemeClr val="accent4"/>
                </a:solidFill>
                <a:latin typeface="+mn-lt"/>
              </a:rPr>
              <a:t>There is a correlation between assists (AST) and points scored (PTS).</a:t>
            </a:r>
            <a:endParaRPr lang="en-GB" sz="2000" b="0" dirty="0">
              <a:solidFill>
                <a:schemeClr val="accent4"/>
              </a:solidFill>
            </a:endParaRPr>
          </a:p>
        </p:txBody>
      </p:sp>
      <p:sp>
        <p:nvSpPr>
          <p:cNvPr id="5" name="Subtitle 4">
            <a:extLst>
              <a:ext uri="{FF2B5EF4-FFF2-40B4-BE49-F238E27FC236}">
                <a16:creationId xmlns:a16="http://schemas.microsoft.com/office/drawing/2014/main" id="{9A6CCBAB-8E92-9C5D-74D8-A03E8DEFDE34}"/>
              </a:ext>
            </a:extLst>
          </p:cNvPr>
          <p:cNvSpPr>
            <a:spLocks noGrp="1"/>
          </p:cNvSpPr>
          <p:nvPr>
            <p:ph type="subTitle" idx="1"/>
          </p:nvPr>
        </p:nvSpPr>
        <p:spPr>
          <a:xfrm>
            <a:off x="387061" y="896561"/>
            <a:ext cx="7200000" cy="360000"/>
          </a:xfrm>
        </p:spPr>
        <p:txBody>
          <a:bodyPr/>
          <a:lstStyle/>
          <a:p>
            <a:r>
              <a:rPr lang="en-US" dirty="0"/>
              <a:t>Hypothesis:</a:t>
            </a:r>
          </a:p>
        </p:txBody>
      </p:sp>
    </p:spTree>
    <p:extLst>
      <p:ext uri="{BB962C8B-B14F-4D97-AF65-F5344CB8AC3E}">
        <p14:creationId xmlns:p14="http://schemas.microsoft.com/office/powerpoint/2010/main" val="1833041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E32129C-44C2-95DE-7FB4-8025AAB3EA1F}"/>
              </a:ext>
            </a:extLst>
          </p:cNvPr>
          <p:cNvSpPr>
            <a:spLocks noGrp="1"/>
          </p:cNvSpPr>
          <p:nvPr>
            <p:ph type="ftr" sz="quarter" idx="11"/>
          </p:nvPr>
        </p:nvSpPr>
        <p:spPr/>
        <p:txBody>
          <a:bodyPr/>
          <a:lstStyle/>
          <a:p>
            <a:r>
              <a:rPr lang="en-US" dirty="0"/>
              <a:t>Dataset:</a:t>
            </a:r>
            <a:endParaRPr lang="en-GB" dirty="0"/>
          </a:p>
        </p:txBody>
      </p:sp>
      <p:sp>
        <p:nvSpPr>
          <p:cNvPr id="4" name="Slide Number Placeholder 3">
            <a:extLst>
              <a:ext uri="{FF2B5EF4-FFF2-40B4-BE49-F238E27FC236}">
                <a16:creationId xmlns:a16="http://schemas.microsoft.com/office/drawing/2014/main" id="{9143F542-9925-BCBE-2DA4-35A32A38D9AD}"/>
              </a:ext>
            </a:extLst>
          </p:cNvPr>
          <p:cNvSpPr>
            <a:spLocks noGrp="1"/>
          </p:cNvSpPr>
          <p:nvPr>
            <p:ph type="sldNum" sz="quarter" idx="12"/>
          </p:nvPr>
        </p:nvSpPr>
        <p:spPr/>
        <p:txBody>
          <a:bodyPr/>
          <a:lstStyle/>
          <a:p>
            <a:fld id="{E4D355CA-84B7-41B1-B164-8BB439CC7C6B}" type="slidenum">
              <a:rPr lang="en-GB" smtClean="0"/>
              <a:pPr/>
              <a:t>5</a:t>
            </a:fld>
            <a:endParaRPr lang="en-GB" dirty="0"/>
          </a:p>
        </p:txBody>
      </p:sp>
      <p:graphicFrame>
        <p:nvGraphicFramePr>
          <p:cNvPr id="6" name="Table 5">
            <a:extLst>
              <a:ext uri="{FF2B5EF4-FFF2-40B4-BE49-F238E27FC236}">
                <a16:creationId xmlns:a16="http://schemas.microsoft.com/office/drawing/2014/main" id="{AD3D12D6-5076-ACF8-C78F-5107817CDB90}"/>
              </a:ext>
            </a:extLst>
          </p:cNvPr>
          <p:cNvGraphicFramePr>
            <a:graphicFrameLocks noGrp="1"/>
          </p:cNvGraphicFramePr>
          <p:nvPr>
            <p:extLst>
              <p:ext uri="{D42A27DB-BD31-4B8C-83A1-F6EECF244321}">
                <p14:modId xmlns:p14="http://schemas.microsoft.com/office/powerpoint/2010/main" val="2756577147"/>
              </p:ext>
            </p:extLst>
          </p:nvPr>
        </p:nvGraphicFramePr>
        <p:xfrm>
          <a:off x="3261866" y="791022"/>
          <a:ext cx="6788474" cy="4719446"/>
        </p:xfrm>
        <a:graphic>
          <a:graphicData uri="http://schemas.openxmlformats.org/drawingml/2006/table">
            <a:tbl>
              <a:tblPr/>
              <a:tblGrid>
                <a:gridCol w="1872680">
                  <a:extLst>
                    <a:ext uri="{9D8B030D-6E8A-4147-A177-3AD203B41FA5}">
                      <a16:colId xmlns:a16="http://schemas.microsoft.com/office/drawing/2014/main" val="663197396"/>
                    </a:ext>
                  </a:extLst>
                </a:gridCol>
                <a:gridCol w="446563">
                  <a:extLst>
                    <a:ext uri="{9D8B030D-6E8A-4147-A177-3AD203B41FA5}">
                      <a16:colId xmlns:a16="http://schemas.microsoft.com/office/drawing/2014/main" val="2114237348"/>
                    </a:ext>
                  </a:extLst>
                </a:gridCol>
                <a:gridCol w="691451">
                  <a:extLst>
                    <a:ext uri="{9D8B030D-6E8A-4147-A177-3AD203B41FA5}">
                      <a16:colId xmlns:a16="http://schemas.microsoft.com/office/drawing/2014/main" val="1846339655"/>
                    </a:ext>
                  </a:extLst>
                </a:gridCol>
                <a:gridCol w="378138">
                  <a:extLst>
                    <a:ext uri="{9D8B030D-6E8A-4147-A177-3AD203B41FA5}">
                      <a16:colId xmlns:a16="http://schemas.microsoft.com/office/drawing/2014/main" val="2838040512"/>
                    </a:ext>
                  </a:extLst>
                </a:gridCol>
                <a:gridCol w="378138">
                  <a:extLst>
                    <a:ext uri="{9D8B030D-6E8A-4147-A177-3AD203B41FA5}">
                      <a16:colId xmlns:a16="http://schemas.microsoft.com/office/drawing/2014/main" val="1165611066"/>
                    </a:ext>
                  </a:extLst>
                </a:gridCol>
                <a:gridCol w="331321">
                  <a:extLst>
                    <a:ext uri="{9D8B030D-6E8A-4147-A177-3AD203B41FA5}">
                      <a16:colId xmlns:a16="http://schemas.microsoft.com/office/drawing/2014/main" val="508529011"/>
                    </a:ext>
                  </a:extLst>
                </a:gridCol>
                <a:gridCol w="316915">
                  <a:extLst>
                    <a:ext uri="{9D8B030D-6E8A-4147-A177-3AD203B41FA5}">
                      <a16:colId xmlns:a16="http://schemas.microsoft.com/office/drawing/2014/main" val="2575960316"/>
                    </a:ext>
                  </a:extLst>
                </a:gridCol>
                <a:gridCol w="302511">
                  <a:extLst>
                    <a:ext uri="{9D8B030D-6E8A-4147-A177-3AD203B41FA5}">
                      <a16:colId xmlns:a16="http://schemas.microsoft.com/office/drawing/2014/main" val="2695131158"/>
                    </a:ext>
                  </a:extLst>
                </a:gridCol>
                <a:gridCol w="378138">
                  <a:extLst>
                    <a:ext uri="{9D8B030D-6E8A-4147-A177-3AD203B41FA5}">
                      <a16:colId xmlns:a16="http://schemas.microsoft.com/office/drawing/2014/main" val="2949912909"/>
                    </a:ext>
                  </a:extLst>
                </a:gridCol>
                <a:gridCol w="378138">
                  <a:extLst>
                    <a:ext uri="{9D8B030D-6E8A-4147-A177-3AD203B41FA5}">
                      <a16:colId xmlns:a16="http://schemas.microsoft.com/office/drawing/2014/main" val="184149708"/>
                    </a:ext>
                  </a:extLst>
                </a:gridCol>
                <a:gridCol w="374536">
                  <a:extLst>
                    <a:ext uri="{9D8B030D-6E8A-4147-A177-3AD203B41FA5}">
                      <a16:colId xmlns:a16="http://schemas.microsoft.com/office/drawing/2014/main" val="1165397716"/>
                    </a:ext>
                  </a:extLst>
                </a:gridCol>
                <a:gridCol w="259296">
                  <a:extLst>
                    <a:ext uri="{9D8B030D-6E8A-4147-A177-3AD203B41FA5}">
                      <a16:colId xmlns:a16="http://schemas.microsoft.com/office/drawing/2014/main" val="3837715550"/>
                    </a:ext>
                  </a:extLst>
                </a:gridCol>
                <a:gridCol w="378138">
                  <a:extLst>
                    <a:ext uri="{9D8B030D-6E8A-4147-A177-3AD203B41FA5}">
                      <a16:colId xmlns:a16="http://schemas.microsoft.com/office/drawing/2014/main" val="2058770297"/>
                    </a:ext>
                  </a:extLst>
                </a:gridCol>
                <a:gridCol w="302511">
                  <a:extLst>
                    <a:ext uri="{9D8B030D-6E8A-4147-A177-3AD203B41FA5}">
                      <a16:colId xmlns:a16="http://schemas.microsoft.com/office/drawing/2014/main" val="1664735735"/>
                    </a:ext>
                  </a:extLst>
                </a:gridCol>
              </a:tblGrid>
              <a:tr h="190029">
                <a:tc>
                  <a:txBody>
                    <a:bodyPr/>
                    <a:lstStyle/>
                    <a:p>
                      <a:pPr algn="l" fontAlgn="b"/>
                      <a:r>
                        <a:rPr lang="en-US" sz="1000" b="1" i="0" u="none" strike="noStrike">
                          <a:solidFill>
                            <a:srgbClr val="000000"/>
                          </a:solidFill>
                          <a:effectLst/>
                          <a:latin typeface="Calibri" panose="020F0502020204030204" pitchFamily="34" charset="0"/>
                        </a:rPr>
                        <a:t>Player</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Team</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Positions</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PTS</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REB</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AST</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BLK</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STL</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FG%</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FT%</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3PM</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GP</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MIN</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TO</a:t>
                      </a:r>
                    </a:p>
                  </a:txBody>
                  <a:tcPr marL="6350" marR="6350" marT="6350" marB="0" anchor="b">
                    <a:lnL>
                      <a:noFill/>
                    </a:lnL>
                    <a:lnR>
                      <a:noFill/>
                    </a:lnR>
                    <a:lnT>
                      <a:noFill/>
                    </a:lnT>
                    <a:lnB>
                      <a:noFill/>
                    </a:lnB>
                    <a:noFill/>
                  </a:tcPr>
                </a:tc>
                <a:extLst>
                  <a:ext uri="{0D108BD9-81ED-4DB2-BD59-A6C34878D82A}">
                    <a16:rowId xmlns:a16="http://schemas.microsoft.com/office/drawing/2014/main" val="660520391"/>
                  </a:ext>
                </a:extLst>
              </a:tr>
              <a:tr h="190029">
                <a:tc>
                  <a:txBody>
                    <a:bodyPr/>
                    <a:lstStyle/>
                    <a:p>
                      <a:pPr algn="l" fontAlgn="b"/>
                      <a:r>
                        <a:rPr lang="en-US" sz="1000" b="1" i="0" u="none" strike="noStrike">
                          <a:solidFill>
                            <a:srgbClr val="000000"/>
                          </a:solidFill>
                          <a:effectLst/>
                          <a:latin typeface="Calibri" panose="020F0502020204030204" pitchFamily="34" charset="0"/>
                        </a:rPr>
                        <a:t>James Harden</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HOU</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PG,SG</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2458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465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570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52</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151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299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2825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368</a:t>
                      </a:r>
                    </a:p>
                  </a:txBody>
                  <a:tcPr marL="6350" marR="6350" marT="6350" marB="0" anchor="b">
                    <a:lnL>
                      <a:noFill/>
                    </a:lnL>
                    <a:lnR>
                      <a:noFill/>
                    </a:lnR>
                    <a:lnT>
                      <a:noFill/>
                    </a:lnT>
                    <a:lnB>
                      <a:noFill/>
                    </a:lnB>
                    <a:noFill/>
                  </a:tcPr>
                </a:tc>
                <a:extLst>
                  <a:ext uri="{0D108BD9-81ED-4DB2-BD59-A6C34878D82A}">
                    <a16:rowId xmlns:a16="http://schemas.microsoft.com/office/drawing/2014/main" val="2062072872"/>
                  </a:ext>
                </a:extLst>
              </a:tr>
              <a:tr h="190029">
                <a:tc>
                  <a:txBody>
                    <a:bodyPr/>
                    <a:lstStyle/>
                    <a:p>
                      <a:pPr algn="l" fontAlgn="b"/>
                      <a:r>
                        <a:rPr lang="en-US" sz="1000" b="1" i="0" u="none" strike="noStrike">
                          <a:solidFill>
                            <a:srgbClr val="000000"/>
                          </a:solidFill>
                          <a:effectLst/>
                          <a:latin typeface="Calibri" panose="020F0502020204030204" pitchFamily="34" charset="0"/>
                        </a:rPr>
                        <a:t>Stephen Curry</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GSW</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PG,SG</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2222</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424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454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117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0.92</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402</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2607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238</a:t>
                      </a:r>
                    </a:p>
                  </a:txBody>
                  <a:tcPr marL="6350" marR="6350" marT="6350" marB="0" anchor="b">
                    <a:lnL>
                      <a:noFill/>
                    </a:lnL>
                    <a:lnR>
                      <a:noFill/>
                    </a:lnR>
                    <a:lnT>
                      <a:noFill/>
                    </a:lnT>
                    <a:lnB>
                      <a:noFill/>
                    </a:lnB>
                    <a:noFill/>
                  </a:tcPr>
                </a:tc>
                <a:extLst>
                  <a:ext uri="{0D108BD9-81ED-4DB2-BD59-A6C34878D82A}">
                    <a16:rowId xmlns:a16="http://schemas.microsoft.com/office/drawing/2014/main" val="1028935759"/>
                  </a:ext>
                </a:extLst>
              </a:tr>
              <a:tr h="190029">
                <a:tc>
                  <a:txBody>
                    <a:bodyPr/>
                    <a:lstStyle/>
                    <a:p>
                      <a:pPr algn="l" fontAlgn="b"/>
                      <a:r>
                        <a:rPr lang="en-US" sz="1000" b="1" i="0" u="none" strike="noStrike">
                          <a:solidFill>
                            <a:srgbClr val="000000"/>
                          </a:solidFill>
                          <a:effectLst/>
                          <a:latin typeface="Calibri" panose="020F0502020204030204" pitchFamily="34" charset="0"/>
                        </a:rPr>
                        <a:t>Giannis Antetokounmpo</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MIL</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SF,PF</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2176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923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457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118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101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0.56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0.75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61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2664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246</a:t>
                      </a:r>
                    </a:p>
                  </a:txBody>
                  <a:tcPr marL="6350" marR="6350" marT="6350" marB="0" anchor="b">
                    <a:lnL>
                      <a:noFill/>
                    </a:lnL>
                    <a:lnR>
                      <a:noFill/>
                    </a:lnR>
                    <a:lnT>
                      <a:noFill/>
                    </a:lnT>
                    <a:lnB>
                      <a:noFill/>
                    </a:lnB>
                    <a:noFill/>
                  </a:tcPr>
                </a:tc>
                <a:extLst>
                  <a:ext uri="{0D108BD9-81ED-4DB2-BD59-A6C34878D82A}">
                    <a16:rowId xmlns:a16="http://schemas.microsoft.com/office/drawing/2014/main" val="771649080"/>
                  </a:ext>
                </a:extLst>
              </a:tr>
              <a:tr h="190029">
                <a:tc>
                  <a:txBody>
                    <a:bodyPr/>
                    <a:lstStyle/>
                    <a:p>
                      <a:pPr algn="l" fontAlgn="b"/>
                      <a:r>
                        <a:rPr lang="en-US" sz="1000" b="1" i="0" u="none" strike="noStrike" dirty="0">
                          <a:solidFill>
                            <a:srgbClr val="000000"/>
                          </a:solidFill>
                          <a:effectLst/>
                          <a:latin typeface="Calibri" panose="020F0502020204030204" pitchFamily="34" charset="0"/>
                        </a:rPr>
                        <a:t>Damian Lillard</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POR</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PG</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2147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339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554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89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0.91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248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80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2920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213</a:t>
                      </a:r>
                    </a:p>
                  </a:txBody>
                  <a:tcPr marL="6350" marR="6350" marT="6350" marB="0" anchor="b">
                    <a:lnL>
                      <a:noFill/>
                    </a:lnL>
                    <a:lnR>
                      <a:noFill/>
                    </a:lnR>
                    <a:lnT>
                      <a:noFill/>
                    </a:lnT>
                    <a:lnB>
                      <a:noFill/>
                    </a:lnB>
                    <a:noFill/>
                  </a:tcPr>
                </a:tc>
                <a:extLst>
                  <a:ext uri="{0D108BD9-81ED-4DB2-BD59-A6C34878D82A}">
                    <a16:rowId xmlns:a16="http://schemas.microsoft.com/office/drawing/2014/main" val="3043746402"/>
                  </a:ext>
                </a:extLst>
              </a:tr>
              <a:tr h="190029">
                <a:tc>
                  <a:txBody>
                    <a:bodyPr/>
                    <a:lstStyle/>
                    <a:p>
                      <a:pPr algn="l" fontAlgn="b"/>
                      <a:r>
                        <a:rPr lang="en-US" sz="1000" b="1" i="0" u="none" strike="noStrike">
                          <a:solidFill>
                            <a:srgbClr val="000000"/>
                          </a:solidFill>
                          <a:effectLst/>
                          <a:latin typeface="Calibri" panose="020F0502020204030204" pitchFamily="34" charset="0"/>
                        </a:rPr>
                        <a:t>Anthony Davis</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LAL</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PF,C</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2117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852</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230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191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122</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0.53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67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2694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164</a:t>
                      </a:r>
                    </a:p>
                  </a:txBody>
                  <a:tcPr marL="6350" marR="6350" marT="6350" marB="0" anchor="b">
                    <a:lnL>
                      <a:noFill/>
                    </a:lnL>
                    <a:lnR>
                      <a:noFill/>
                    </a:lnR>
                    <a:lnT>
                      <a:noFill/>
                    </a:lnT>
                    <a:lnB>
                      <a:noFill/>
                    </a:lnB>
                    <a:noFill/>
                  </a:tcPr>
                </a:tc>
                <a:extLst>
                  <a:ext uri="{0D108BD9-81ED-4DB2-BD59-A6C34878D82A}">
                    <a16:rowId xmlns:a16="http://schemas.microsoft.com/office/drawing/2014/main" val="1185841592"/>
                  </a:ext>
                </a:extLst>
              </a:tr>
              <a:tr h="190029">
                <a:tc>
                  <a:txBody>
                    <a:bodyPr/>
                    <a:lstStyle/>
                    <a:p>
                      <a:pPr algn="l" fontAlgn="b"/>
                      <a:r>
                        <a:rPr lang="en-US" sz="1000" b="1" i="0" u="none" strike="noStrike" dirty="0">
                          <a:solidFill>
                            <a:srgbClr val="000000"/>
                          </a:solidFill>
                          <a:effectLst/>
                          <a:latin typeface="Calibri" panose="020F0502020204030204" pitchFamily="34" charset="0"/>
                        </a:rPr>
                        <a:t>Bradley Beal</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WAS</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SG</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2064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403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423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113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213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2859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199</a:t>
                      </a:r>
                    </a:p>
                  </a:txBody>
                  <a:tcPr marL="6350" marR="6350" marT="6350" marB="0" anchor="b">
                    <a:lnL>
                      <a:noFill/>
                    </a:lnL>
                    <a:lnR>
                      <a:noFill/>
                    </a:lnR>
                    <a:lnT>
                      <a:noFill/>
                    </a:lnT>
                    <a:lnB>
                      <a:noFill/>
                    </a:lnB>
                    <a:noFill/>
                  </a:tcPr>
                </a:tc>
                <a:extLst>
                  <a:ext uri="{0D108BD9-81ED-4DB2-BD59-A6C34878D82A}">
                    <a16:rowId xmlns:a16="http://schemas.microsoft.com/office/drawing/2014/main" val="1752467562"/>
                  </a:ext>
                </a:extLst>
              </a:tr>
              <a:tr h="190029">
                <a:tc>
                  <a:txBody>
                    <a:bodyPr/>
                    <a:lstStyle/>
                    <a:p>
                      <a:pPr algn="l" fontAlgn="b"/>
                      <a:r>
                        <a:rPr lang="en-US" sz="1000" b="1" i="0" u="none" strike="noStrike">
                          <a:solidFill>
                            <a:srgbClr val="000000"/>
                          </a:solidFill>
                          <a:effectLst/>
                          <a:latin typeface="Calibri" panose="020F0502020204030204" pitchFamily="34" charset="0"/>
                        </a:rPr>
                        <a:t>LeBron James</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LAL</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SF,PF</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2006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635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627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51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98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0.54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0.72</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145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2648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281</a:t>
                      </a:r>
                    </a:p>
                  </a:txBody>
                  <a:tcPr marL="6350" marR="6350" marT="6350" marB="0" anchor="b">
                    <a:lnL>
                      <a:noFill/>
                    </a:lnL>
                    <a:lnR>
                      <a:noFill/>
                    </a:lnR>
                    <a:lnT>
                      <a:noFill/>
                    </a:lnT>
                    <a:lnB>
                      <a:noFill/>
                    </a:lnB>
                    <a:noFill/>
                  </a:tcPr>
                </a:tc>
                <a:extLst>
                  <a:ext uri="{0D108BD9-81ED-4DB2-BD59-A6C34878D82A}">
                    <a16:rowId xmlns:a16="http://schemas.microsoft.com/office/drawing/2014/main" val="2763089167"/>
                  </a:ext>
                </a:extLst>
              </a:tr>
              <a:tr h="190029">
                <a:tc>
                  <a:txBody>
                    <a:bodyPr/>
                    <a:lstStyle/>
                    <a:p>
                      <a:pPr algn="l" fontAlgn="b"/>
                      <a:r>
                        <a:rPr lang="en-US" sz="1000" b="1" i="0" u="none" strike="noStrike">
                          <a:solidFill>
                            <a:srgbClr val="000000"/>
                          </a:solidFill>
                          <a:effectLst/>
                          <a:latin typeface="Calibri" panose="020F0502020204030204" pitchFamily="34" charset="0"/>
                        </a:rPr>
                        <a:t>Karl-Anthony Towns</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MIN</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C</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2003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984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256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126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67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0.53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146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80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2766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220</a:t>
                      </a:r>
                    </a:p>
                  </a:txBody>
                  <a:tcPr marL="6350" marR="6350" marT="6350" marB="0" anchor="b">
                    <a:lnL>
                      <a:noFill/>
                    </a:lnL>
                    <a:lnR>
                      <a:noFill/>
                    </a:lnR>
                    <a:lnT>
                      <a:noFill/>
                    </a:lnT>
                    <a:lnB>
                      <a:noFill/>
                    </a:lnB>
                    <a:noFill/>
                  </a:tcPr>
                </a:tc>
                <a:extLst>
                  <a:ext uri="{0D108BD9-81ED-4DB2-BD59-A6C34878D82A}">
                    <a16:rowId xmlns:a16="http://schemas.microsoft.com/office/drawing/2014/main" val="1470368836"/>
                  </a:ext>
                </a:extLst>
              </a:tr>
              <a:tr h="0">
                <a:tc>
                  <a:txBody>
                    <a:bodyPr/>
                    <a:lstStyle/>
                    <a:p>
                      <a:pPr algn="l" fontAlgn="b"/>
                      <a:r>
                        <a:rPr lang="en-US" sz="1000" b="1" i="0" u="none" strike="noStrike" dirty="0">
                          <a:solidFill>
                            <a:srgbClr val="000000"/>
                          </a:solidFill>
                          <a:effectLst/>
                          <a:latin typeface="Calibri" panose="020F0502020204030204" pitchFamily="34" charset="0"/>
                        </a:rPr>
                        <a:t>Devin Booker</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PHO</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PG,SG</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1936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304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411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66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168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2569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264</a:t>
                      </a:r>
                    </a:p>
                  </a:txBody>
                  <a:tcPr marL="6350" marR="6350" marT="6350" marB="0" anchor="b">
                    <a:lnL>
                      <a:noFill/>
                    </a:lnL>
                    <a:lnR>
                      <a:noFill/>
                    </a:lnR>
                    <a:lnT>
                      <a:noFill/>
                    </a:lnT>
                    <a:lnB>
                      <a:noFill/>
                    </a:lnB>
                    <a:noFill/>
                  </a:tcPr>
                </a:tc>
                <a:extLst>
                  <a:ext uri="{0D108BD9-81ED-4DB2-BD59-A6C34878D82A}">
                    <a16:rowId xmlns:a16="http://schemas.microsoft.com/office/drawing/2014/main" val="649138183"/>
                  </a:ext>
                </a:extLst>
              </a:tr>
              <a:tr h="190029">
                <a:tc>
                  <a:txBody>
                    <a:bodyPr/>
                    <a:lstStyle/>
                    <a:p>
                      <a:pPr algn="l" fontAlgn="b"/>
                      <a:r>
                        <a:rPr lang="en-US" sz="1000" b="1" i="0" u="none" strike="noStrike">
                          <a:solidFill>
                            <a:srgbClr val="000000"/>
                          </a:solidFill>
                          <a:effectLst/>
                          <a:latin typeface="Calibri" panose="020F0502020204030204" pitchFamily="34" charset="0"/>
                        </a:rPr>
                        <a:t>Donovan Mitchell</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UTH</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PG,SG</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1918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334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323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33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119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0.82</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201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2708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217</a:t>
                      </a:r>
                    </a:p>
                  </a:txBody>
                  <a:tcPr marL="6350" marR="6350" marT="6350" marB="0" anchor="b">
                    <a:lnL>
                      <a:noFill/>
                    </a:lnL>
                    <a:lnR>
                      <a:noFill/>
                    </a:lnR>
                    <a:lnT>
                      <a:noFill/>
                    </a:lnT>
                    <a:lnB>
                      <a:noFill/>
                    </a:lnB>
                    <a:noFill/>
                  </a:tcPr>
                </a:tc>
                <a:extLst>
                  <a:ext uri="{0D108BD9-81ED-4DB2-BD59-A6C34878D82A}">
                    <a16:rowId xmlns:a16="http://schemas.microsoft.com/office/drawing/2014/main" val="3812446926"/>
                  </a:ext>
                </a:extLst>
              </a:tr>
              <a:tr h="190029">
                <a:tc>
                  <a:txBody>
                    <a:bodyPr/>
                    <a:lstStyle/>
                    <a:p>
                      <a:pPr algn="l" fontAlgn="b"/>
                      <a:r>
                        <a:rPr lang="en-US" sz="1000" b="1" i="0" u="none" strike="noStrike">
                          <a:solidFill>
                            <a:srgbClr val="000000"/>
                          </a:solidFill>
                          <a:effectLst/>
                          <a:latin typeface="Calibri" panose="020F0502020204030204" pitchFamily="34" charset="0"/>
                        </a:rPr>
                        <a:t>Kemba Walker</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BOS</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PG</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1864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306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468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96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240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80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2719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182</a:t>
                      </a:r>
                    </a:p>
                  </a:txBody>
                  <a:tcPr marL="6350" marR="6350" marT="6350" marB="0" anchor="b">
                    <a:lnL>
                      <a:noFill/>
                    </a:lnL>
                    <a:lnR>
                      <a:noFill/>
                    </a:lnR>
                    <a:lnT>
                      <a:noFill/>
                    </a:lnT>
                    <a:lnB>
                      <a:noFill/>
                    </a:lnB>
                    <a:noFill/>
                  </a:tcPr>
                </a:tc>
                <a:extLst>
                  <a:ext uri="{0D108BD9-81ED-4DB2-BD59-A6C34878D82A}">
                    <a16:rowId xmlns:a16="http://schemas.microsoft.com/office/drawing/2014/main" val="2527776384"/>
                  </a:ext>
                </a:extLst>
              </a:tr>
              <a:tr h="190029">
                <a:tc>
                  <a:txBody>
                    <a:bodyPr/>
                    <a:lstStyle/>
                    <a:p>
                      <a:pPr algn="l" fontAlgn="b"/>
                      <a:r>
                        <a:rPr lang="en-US" sz="1000" b="1" i="0" u="none" strike="noStrike">
                          <a:solidFill>
                            <a:srgbClr val="000000"/>
                          </a:solidFill>
                          <a:effectLst/>
                          <a:latin typeface="Calibri" panose="020F0502020204030204" pitchFamily="34" charset="0"/>
                        </a:rPr>
                        <a:t>Kawhi Leonard</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LAC</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SG,SF</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1833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496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251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50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124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142</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2389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140</a:t>
                      </a:r>
                    </a:p>
                  </a:txBody>
                  <a:tcPr marL="6350" marR="6350" marT="6350" marB="0" anchor="b">
                    <a:lnL>
                      <a:noFill/>
                    </a:lnL>
                    <a:lnR>
                      <a:noFill/>
                    </a:lnR>
                    <a:lnT>
                      <a:noFill/>
                    </a:lnT>
                    <a:lnB>
                      <a:noFill/>
                    </a:lnB>
                    <a:noFill/>
                  </a:tcPr>
                </a:tc>
                <a:extLst>
                  <a:ext uri="{0D108BD9-81ED-4DB2-BD59-A6C34878D82A}">
                    <a16:rowId xmlns:a16="http://schemas.microsoft.com/office/drawing/2014/main" val="2868775917"/>
                  </a:ext>
                </a:extLst>
              </a:tr>
              <a:tr h="190029">
                <a:tc>
                  <a:txBody>
                    <a:bodyPr/>
                    <a:lstStyle/>
                    <a:p>
                      <a:pPr algn="l" fontAlgn="b"/>
                      <a:r>
                        <a:rPr lang="en-US" sz="1000" b="1" i="0" u="none" strike="noStrike">
                          <a:solidFill>
                            <a:srgbClr val="000000"/>
                          </a:solidFill>
                          <a:effectLst/>
                          <a:latin typeface="Calibri" panose="020F0502020204030204" pitchFamily="34" charset="0"/>
                        </a:rPr>
                        <a:t>Kyrie Irving</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BKN</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PG,SG</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1780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283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468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91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190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2395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185</a:t>
                      </a:r>
                    </a:p>
                  </a:txBody>
                  <a:tcPr marL="6350" marR="6350" marT="6350" marB="0" anchor="b">
                    <a:lnL>
                      <a:noFill/>
                    </a:lnL>
                    <a:lnR>
                      <a:noFill/>
                    </a:lnR>
                    <a:lnT>
                      <a:noFill/>
                    </a:lnT>
                    <a:lnB>
                      <a:noFill/>
                    </a:lnB>
                    <a:noFill/>
                  </a:tcPr>
                </a:tc>
                <a:extLst>
                  <a:ext uri="{0D108BD9-81ED-4DB2-BD59-A6C34878D82A}">
                    <a16:rowId xmlns:a16="http://schemas.microsoft.com/office/drawing/2014/main" val="3319124497"/>
                  </a:ext>
                </a:extLst>
              </a:tr>
              <a:tr h="190029">
                <a:tc>
                  <a:txBody>
                    <a:bodyPr/>
                    <a:lstStyle/>
                    <a:p>
                      <a:pPr algn="l" fontAlgn="b"/>
                      <a:r>
                        <a:rPr lang="en-US" sz="1000" b="1" i="0" u="none" strike="noStrike">
                          <a:solidFill>
                            <a:srgbClr val="000000"/>
                          </a:solidFill>
                          <a:effectLst/>
                          <a:latin typeface="Calibri" panose="020F0502020204030204" pitchFamily="34" charset="0"/>
                        </a:rPr>
                        <a:t>Joel Embiid</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PHI</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PF,C</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1777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867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240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129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0.79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81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68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2187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238</a:t>
                      </a:r>
                    </a:p>
                  </a:txBody>
                  <a:tcPr marL="6350" marR="6350" marT="6350" marB="0" anchor="b">
                    <a:lnL>
                      <a:noFill/>
                    </a:lnL>
                    <a:lnR>
                      <a:noFill/>
                    </a:lnR>
                    <a:lnT>
                      <a:noFill/>
                    </a:lnT>
                    <a:lnB>
                      <a:noFill/>
                    </a:lnB>
                    <a:noFill/>
                  </a:tcPr>
                </a:tc>
                <a:extLst>
                  <a:ext uri="{0D108BD9-81ED-4DB2-BD59-A6C34878D82A}">
                    <a16:rowId xmlns:a16="http://schemas.microsoft.com/office/drawing/2014/main" val="3513704002"/>
                  </a:ext>
                </a:extLst>
              </a:tr>
              <a:tr h="190029">
                <a:tc>
                  <a:txBody>
                    <a:bodyPr/>
                    <a:lstStyle/>
                    <a:p>
                      <a:pPr algn="l" fontAlgn="b"/>
                      <a:r>
                        <a:rPr lang="en-US" sz="1000" b="1" i="0" u="none" strike="noStrike">
                          <a:solidFill>
                            <a:srgbClr val="000000"/>
                          </a:solidFill>
                          <a:effectLst/>
                          <a:latin typeface="Calibri" panose="020F0502020204030204" pitchFamily="34" charset="0"/>
                        </a:rPr>
                        <a:t>DeMar DeRozan</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SAS</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SG,SF</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1760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417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414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84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54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2666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181</a:t>
                      </a:r>
                    </a:p>
                  </a:txBody>
                  <a:tcPr marL="6350" marR="6350" marT="6350" marB="0" anchor="b">
                    <a:lnL>
                      <a:noFill/>
                    </a:lnL>
                    <a:lnR>
                      <a:noFill/>
                    </a:lnR>
                    <a:lnT>
                      <a:noFill/>
                    </a:lnT>
                    <a:lnB>
                      <a:noFill/>
                    </a:lnB>
                    <a:noFill/>
                  </a:tcPr>
                </a:tc>
                <a:extLst>
                  <a:ext uri="{0D108BD9-81ED-4DB2-BD59-A6C34878D82A}">
                    <a16:rowId xmlns:a16="http://schemas.microsoft.com/office/drawing/2014/main" val="2107307983"/>
                  </a:ext>
                </a:extLst>
              </a:tr>
              <a:tr h="190029">
                <a:tc>
                  <a:txBody>
                    <a:bodyPr/>
                    <a:lstStyle/>
                    <a:p>
                      <a:pPr algn="l" fontAlgn="b"/>
                      <a:r>
                        <a:rPr lang="en-US" sz="1000" b="1" i="0" u="none" strike="noStrike">
                          <a:solidFill>
                            <a:srgbClr val="000000"/>
                          </a:solidFill>
                          <a:effectLst/>
                          <a:latin typeface="Calibri" panose="020F0502020204030204" pitchFamily="34" charset="0"/>
                        </a:rPr>
                        <a:t>CJ McCollum</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POR</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PG,SG</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1722</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330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264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33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68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190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2788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133</a:t>
                      </a:r>
                    </a:p>
                  </a:txBody>
                  <a:tcPr marL="6350" marR="6350" marT="6350" marB="0" anchor="b">
                    <a:lnL>
                      <a:noFill/>
                    </a:lnL>
                    <a:lnR>
                      <a:noFill/>
                    </a:lnR>
                    <a:lnT>
                      <a:noFill/>
                    </a:lnT>
                    <a:lnB>
                      <a:noFill/>
                    </a:lnB>
                    <a:noFill/>
                  </a:tcPr>
                </a:tc>
                <a:extLst>
                  <a:ext uri="{0D108BD9-81ED-4DB2-BD59-A6C34878D82A}">
                    <a16:rowId xmlns:a16="http://schemas.microsoft.com/office/drawing/2014/main" val="2776687242"/>
                  </a:ext>
                </a:extLst>
              </a:tr>
              <a:tr h="190029">
                <a:tc>
                  <a:txBody>
                    <a:bodyPr/>
                    <a:lstStyle/>
                    <a:p>
                      <a:pPr algn="l" fontAlgn="b"/>
                      <a:r>
                        <a:rPr lang="en-US" sz="1000" b="1" i="0" u="none" strike="noStrike">
                          <a:solidFill>
                            <a:srgbClr val="000000"/>
                          </a:solidFill>
                          <a:effectLst/>
                          <a:latin typeface="Calibri" panose="020F0502020204030204" pitchFamily="34" charset="0"/>
                        </a:rPr>
                        <a:t>LaMarcus Aldridge</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SAS</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PF,C</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1684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691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170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96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42</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0.51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2594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132</a:t>
                      </a:r>
                    </a:p>
                  </a:txBody>
                  <a:tcPr marL="6350" marR="6350" marT="6350" marB="0" anchor="b">
                    <a:lnL>
                      <a:noFill/>
                    </a:lnL>
                    <a:lnR>
                      <a:noFill/>
                    </a:lnR>
                    <a:lnT>
                      <a:noFill/>
                    </a:lnT>
                    <a:lnB>
                      <a:noFill/>
                    </a:lnB>
                    <a:noFill/>
                  </a:tcPr>
                </a:tc>
                <a:extLst>
                  <a:ext uri="{0D108BD9-81ED-4DB2-BD59-A6C34878D82A}">
                    <a16:rowId xmlns:a16="http://schemas.microsoft.com/office/drawing/2014/main" val="2002954"/>
                  </a:ext>
                </a:extLst>
              </a:tr>
              <a:tr h="190029">
                <a:tc>
                  <a:txBody>
                    <a:bodyPr/>
                    <a:lstStyle/>
                    <a:p>
                      <a:pPr algn="l" fontAlgn="b"/>
                      <a:r>
                        <a:rPr lang="en-US" sz="1000" b="1" i="0" u="none" strike="noStrike">
                          <a:solidFill>
                            <a:srgbClr val="000000"/>
                          </a:solidFill>
                          <a:effectLst/>
                          <a:latin typeface="Calibri" panose="020F0502020204030204" pitchFamily="34" charset="0"/>
                        </a:rPr>
                        <a:t>Russell Westbrook</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HOU</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PG</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1670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676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656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133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0.73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125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2627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326</a:t>
                      </a:r>
                    </a:p>
                  </a:txBody>
                  <a:tcPr marL="6350" marR="6350" marT="6350" marB="0" anchor="b">
                    <a:lnL>
                      <a:noFill/>
                    </a:lnL>
                    <a:lnR>
                      <a:noFill/>
                    </a:lnR>
                    <a:lnT>
                      <a:noFill/>
                    </a:lnT>
                    <a:lnB>
                      <a:noFill/>
                    </a:lnB>
                    <a:noFill/>
                  </a:tcPr>
                </a:tc>
                <a:extLst>
                  <a:ext uri="{0D108BD9-81ED-4DB2-BD59-A6C34878D82A}">
                    <a16:rowId xmlns:a16="http://schemas.microsoft.com/office/drawing/2014/main" val="1977161876"/>
                  </a:ext>
                </a:extLst>
              </a:tr>
              <a:tr h="190029">
                <a:tc>
                  <a:txBody>
                    <a:bodyPr/>
                    <a:lstStyle/>
                    <a:p>
                      <a:pPr algn="l" fontAlgn="b"/>
                      <a:r>
                        <a:rPr lang="en-US" sz="1000" b="1" i="0" u="none" strike="noStrike">
                          <a:solidFill>
                            <a:srgbClr val="000000"/>
                          </a:solidFill>
                          <a:effectLst/>
                          <a:latin typeface="Calibri" panose="020F0502020204030204" pitchFamily="34" charset="0"/>
                        </a:rPr>
                        <a:t>Jimmy Butler</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MIA</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SG,SF</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1660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433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383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139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117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2635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129</a:t>
                      </a:r>
                    </a:p>
                  </a:txBody>
                  <a:tcPr marL="6350" marR="6350" marT="6350" marB="0" anchor="b">
                    <a:lnL>
                      <a:noFill/>
                    </a:lnL>
                    <a:lnR>
                      <a:noFill/>
                    </a:lnR>
                    <a:lnT>
                      <a:noFill/>
                    </a:lnT>
                    <a:lnB>
                      <a:noFill/>
                    </a:lnB>
                    <a:noFill/>
                  </a:tcPr>
                </a:tc>
                <a:extLst>
                  <a:ext uri="{0D108BD9-81ED-4DB2-BD59-A6C34878D82A}">
                    <a16:rowId xmlns:a16="http://schemas.microsoft.com/office/drawing/2014/main" val="3671871043"/>
                  </a:ext>
                </a:extLst>
              </a:tr>
              <a:tr h="190029">
                <a:tc>
                  <a:txBody>
                    <a:bodyPr/>
                    <a:lstStyle/>
                    <a:p>
                      <a:pPr algn="l" fontAlgn="b"/>
                      <a:r>
                        <a:rPr lang="en-US" sz="1000" b="1" i="0" u="none" strike="noStrike">
                          <a:solidFill>
                            <a:srgbClr val="000000"/>
                          </a:solidFill>
                          <a:effectLst/>
                          <a:latin typeface="Calibri" panose="020F0502020204030204" pitchFamily="34" charset="0"/>
                        </a:rPr>
                        <a:t>Paul George</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LAC</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SF,PF </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1654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507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276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30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130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243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69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2493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177</a:t>
                      </a:r>
                    </a:p>
                  </a:txBody>
                  <a:tcPr marL="6350" marR="6350" marT="6350" marB="0" anchor="b">
                    <a:lnL>
                      <a:noFill/>
                    </a:lnL>
                    <a:lnR>
                      <a:noFill/>
                    </a:lnR>
                    <a:lnT>
                      <a:noFill/>
                    </a:lnT>
                    <a:lnB>
                      <a:noFill/>
                    </a:lnB>
                    <a:noFill/>
                  </a:tcPr>
                </a:tc>
                <a:extLst>
                  <a:ext uri="{0D108BD9-81ED-4DB2-BD59-A6C34878D82A}">
                    <a16:rowId xmlns:a16="http://schemas.microsoft.com/office/drawing/2014/main" val="829939654"/>
                  </a:ext>
                </a:extLst>
              </a:tr>
              <a:tr h="190029">
                <a:tc>
                  <a:txBody>
                    <a:bodyPr/>
                    <a:lstStyle/>
                    <a:p>
                      <a:pPr algn="l" fontAlgn="b"/>
                      <a:r>
                        <a:rPr lang="en-US" sz="1000" b="1" i="0" u="none" strike="noStrike">
                          <a:solidFill>
                            <a:srgbClr val="000000"/>
                          </a:solidFill>
                          <a:effectLst/>
                          <a:latin typeface="Calibri" panose="020F0502020204030204" pitchFamily="34" charset="0"/>
                        </a:rPr>
                        <a:t>Jrue Holiday</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NOR</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PG,SG</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1642</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371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471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59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117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0.78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143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2690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216</a:t>
                      </a:r>
                    </a:p>
                  </a:txBody>
                  <a:tcPr marL="6350" marR="6350" marT="6350" marB="0" anchor="b">
                    <a:lnL>
                      <a:noFill/>
                    </a:lnL>
                    <a:lnR>
                      <a:noFill/>
                    </a:lnR>
                    <a:lnT>
                      <a:noFill/>
                    </a:lnT>
                    <a:lnB>
                      <a:noFill/>
                    </a:lnB>
                    <a:noFill/>
                  </a:tcPr>
                </a:tc>
                <a:extLst>
                  <a:ext uri="{0D108BD9-81ED-4DB2-BD59-A6C34878D82A}">
                    <a16:rowId xmlns:a16="http://schemas.microsoft.com/office/drawing/2014/main" val="3531713047"/>
                  </a:ext>
                </a:extLst>
              </a:tr>
              <a:tr h="190029">
                <a:tc>
                  <a:txBody>
                    <a:bodyPr/>
                    <a:lstStyle/>
                    <a:p>
                      <a:pPr algn="l" fontAlgn="b"/>
                      <a:r>
                        <a:rPr lang="en-US" sz="1000" b="1" i="0" u="none" strike="noStrike">
                          <a:solidFill>
                            <a:srgbClr val="000000"/>
                          </a:solidFill>
                          <a:effectLst/>
                          <a:latin typeface="Calibri" panose="020F0502020204030204" pitchFamily="34" charset="0"/>
                        </a:rPr>
                        <a:t>Luka Doncic</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DAL</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PG,SG,PF</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1638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552</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475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89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0.76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176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2446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250</a:t>
                      </a:r>
                    </a:p>
                  </a:txBody>
                  <a:tcPr marL="6350" marR="6350" marT="6350" marB="0" anchor="b">
                    <a:lnL>
                      <a:noFill/>
                    </a:lnL>
                    <a:lnR>
                      <a:noFill/>
                    </a:lnR>
                    <a:lnT>
                      <a:noFill/>
                    </a:lnT>
                    <a:lnB>
                      <a:noFill/>
                    </a:lnB>
                    <a:noFill/>
                  </a:tcPr>
                </a:tc>
                <a:extLst>
                  <a:ext uri="{0D108BD9-81ED-4DB2-BD59-A6C34878D82A}">
                    <a16:rowId xmlns:a16="http://schemas.microsoft.com/office/drawing/2014/main" val="488503842"/>
                  </a:ext>
                </a:extLst>
              </a:tr>
              <a:tr h="190029">
                <a:tc>
                  <a:txBody>
                    <a:bodyPr/>
                    <a:lstStyle/>
                    <a:p>
                      <a:pPr algn="l" fontAlgn="b"/>
                      <a:r>
                        <a:rPr lang="en-US" sz="1000" b="1" i="0" u="none" strike="noStrike">
                          <a:solidFill>
                            <a:srgbClr val="000000"/>
                          </a:solidFill>
                          <a:effectLst/>
                          <a:latin typeface="Calibri" panose="020F0502020204030204" pitchFamily="34" charset="0"/>
                        </a:rPr>
                        <a:t>Blake Griffin</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DET</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PF,C</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1603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515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367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0.77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151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69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2355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202</a:t>
                      </a:r>
                    </a:p>
                  </a:txBody>
                  <a:tcPr marL="6350" marR="6350" marT="6350" marB="0" anchor="b">
                    <a:lnL>
                      <a:noFill/>
                    </a:lnL>
                    <a:lnR>
                      <a:noFill/>
                    </a:lnR>
                    <a:lnT>
                      <a:noFill/>
                    </a:lnT>
                    <a:lnB>
                      <a:noFill/>
                    </a:lnB>
                    <a:noFill/>
                  </a:tcPr>
                </a:tc>
                <a:extLst>
                  <a:ext uri="{0D108BD9-81ED-4DB2-BD59-A6C34878D82A}">
                    <a16:rowId xmlns:a16="http://schemas.microsoft.com/office/drawing/2014/main" val="813508323"/>
                  </a:ext>
                </a:extLst>
              </a:tr>
              <a:tr h="190029">
                <a:tc>
                  <a:txBody>
                    <a:bodyPr/>
                    <a:lstStyle/>
                    <a:p>
                      <a:pPr algn="l" fontAlgn="b"/>
                      <a:r>
                        <a:rPr lang="en-US" sz="1000" b="1" i="0" u="none" strike="noStrike">
                          <a:solidFill>
                            <a:srgbClr val="000000"/>
                          </a:solidFill>
                          <a:effectLst/>
                          <a:latin typeface="Calibri" panose="020F0502020204030204" pitchFamily="34" charset="0"/>
                        </a:rPr>
                        <a:t>Nikola Jokic</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DEN</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PF,C</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1599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889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573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61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103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0.51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107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2585</a:t>
                      </a:r>
                    </a:p>
                  </a:txBody>
                  <a:tcPr marL="6350" marR="6350" marT="6350" marB="0" anchor="b">
                    <a:lnL>
                      <a:noFill/>
                    </a:lnL>
                    <a:lnR>
                      <a:noFill/>
                    </a:lnR>
                    <a:lnT>
                      <a:noFill/>
                    </a:lnT>
                    <a:lnB>
                      <a:noFill/>
                    </a:lnB>
                    <a:noFill/>
                  </a:tcPr>
                </a:tc>
                <a:tc>
                  <a:txBody>
                    <a:bodyPr/>
                    <a:lstStyle/>
                    <a:p>
                      <a:pPr algn="r" fontAlgn="b"/>
                      <a:r>
                        <a:rPr lang="en-US" sz="1000" b="1" i="0" u="none" strike="noStrike" dirty="0">
                          <a:solidFill>
                            <a:srgbClr val="000000"/>
                          </a:solidFill>
                          <a:effectLst/>
                          <a:latin typeface="Calibri" panose="020F0502020204030204" pitchFamily="34" charset="0"/>
                        </a:rPr>
                        <a:t>226</a:t>
                      </a:r>
                    </a:p>
                  </a:txBody>
                  <a:tcPr marL="6350" marR="6350" marT="6350" marB="0" anchor="b">
                    <a:lnL>
                      <a:noFill/>
                    </a:lnL>
                    <a:lnR>
                      <a:noFill/>
                    </a:lnR>
                    <a:lnT>
                      <a:noFill/>
                    </a:lnT>
                    <a:lnB>
                      <a:noFill/>
                    </a:lnB>
                    <a:noFill/>
                  </a:tcPr>
                </a:tc>
                <a:extLst>
                  <a:ext uri="{0D108BD9-81ED-4DB2-BD59-A6C34878D82A}">
                    <a16:rowId xmlns:a16="http://schemas.microsoft.com/office/drawing/2014/main" val="2248526514"/>
                  </a:ext>
                </a:extLst>
              </a:tr>
            </a:tbl>
          </a:graphicData>
        </a:graphic>
      </p:graphicFrame>
    </p:spTree>
    <p:extLst>
      <p:ext uri="{BB962C8B-B14F-4D97-AF65-F5344CB8AC3E}">
        <p14:creationId xmlns:p14="http://schemas.microsoft.com/office/powerpoint/2010/main" val="271734506"/>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2.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3998</TotalTime>
  <Words>945</Words>
  <Application>Microsoft Office PowerPoint</Application>
  <PresentationFormat>Widescreen</PresentationFormat>
  <Paragraphs>378</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Lato Extended</vt:lpstr>
      <vt:lpstr>Herts Theme</vt:lpstr>
      <vt:lpstr>Research Question –  Tutorial Presentation for Feedback Date:  </vt:lpstr>
      <vt:lpstr>This dataset enables us to quantify player contributions beyond scoring, offering insights into offensive dynamics like assists and their impact on team performance.  Our  Independent variable is: Assists (AST) Our Dependent variable is: Points (PTS)                    </vt:lpstr>
      <vt:lpstr>Template 1: Interval/Ordinal vs Interval/Ordinal: “Is there a correlation between assists (AST) and points scored (PTS) in NBA players during the 2018–2019 season?”.   </vt:lpstr>
      <vt:lpstr>1.  Null hypothesis (Ho): There is no correlation between assists (AST) and points scored (PTS).   2. Alternative hypothesis (H1); There is a correlation between assists (AST) and points scored (PTS).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Mohamad Dirani</cp:lastModifiedBy>
  <cp:revision>231</cp:revision>
  <dcterms:created xsi:type="dcterms:W3CDTF">2019-10-01T08:37:56Z</dcterms:created>
  <dcterms:modified xsi:type="dcterms:W3CDTF">2024-11-17T12:34:35Z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