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329" r:id="rId6"/>
    <p:sldId id="343" r:id="rId7"/>
    <p:sldId id="336" r:id="rId8"/>
    <p:sldId id="260" r:id="rId9"/>
    <p:sldId id="262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106" d="100"/>
          <a:sy n="106" d="100"/>
        </p:scale>
        <p:origin x="1278" y="108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3F214-F52A-BEC4-6B19-D2825951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B78CD-210F-A6FA-3BA3-D9E748114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35F4D-FD6B-B7A7-7D1B-9B277AB69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D0DE9-BBEC-5F9B-04BA-7F5DAD5C5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42F6F-5903-5895-28C4-FBB4DC2E4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>
            <a:extLst>
              <a:ext uri="{FF2B5EF4-FFF2-40B4-BE49-F238E27FC236}">
                <a16:creationId xmlns:a16="http://schemas.microsoft.com/office/drawing/2014/main" id="{AB8BCA0B-9394-28FA-6F42-FC9C79D62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>
            <a:extLst>
              <a:ext uri="{FF2B5EF4-FFF2-40B4-BE49-F238E27FC236}">
                <a16:creationId xmlns:a16="http://schemas.microsoft.com/office/drawing/2014/main" id="{9ED78775-D99C-7D77-5B74-07E88335EC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>
            <a:extLst>
              <a:ext uri="{FF2B5EF4-FFF2-40B4-BE49-F238E27FC236}">
                <a16:creationId xmlns:a16="http://schemas.microsoft.com/office/drawing/2014/main" id="{47851F1D-D16B-945F-09D5-23315C6F76C9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589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A329                                               Name of Student Presenting: Mohamad Dirani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/>
        </p:nvSpPr>
        <p:spPr>
          <a:xfrm>
            <a:off x="650934" y="274320"/>
            <a:ext cx="10720218" cy="5948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7COM1079-2024  Student Group No: A329              Names of Student Attendees  (all group should attend to get feedback):</a:t>
            </a:r>
          </a:p>
          <a:p>
            <a:r>
              <a:rPr lang="en-GB" dirty="0"/>
              <a:t>                                                                                     </a:t>
            </a:r>
            <a:r>
              <a:rPr lang="en-GB" dirty="0">
                <a:solidFill>
                  <a:srgbClr val="2D3B45"/>
                </a:solidFill>
                <a:latin typeface="Lato Extended"/>
              </a:rPr>
              <a:t>Mohamad Dirani,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Hassan Shahzad, Raja Abdur Rehman,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Sayema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Begum,                   </a:t>
            </a: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                                                                         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           Vivek Narayana Reddy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Kondamareddy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761" y="1791884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203232"/>
                </a:solidFill>
              </a:rPr>
              <a:t>DS324 NBA Stat Projections for 2019-2020 Season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 </a:t>
            </a:r>
            <a:r>
              <a:rPr lang="en-US" sz="2400" b="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assists (AST) and points scored (PTS) in NBA players during the 2018–2019 season?</a:t>
            </a: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928761" y="3149938"/>
            <a:ext cx="4860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The dataset has 288 rows and the variables we use are </a:t>
            </a:r>
            <a:r>
              <a:rPr lang="en-US" sz="2400" b="0" dirty="0">
                <a:latin typeface="Calibri"/>
                <a:cs typeface="Calibri"/>
              </a:rPr>
              <a:t>Points (PTS)</a:t>
            </a:r>
            <a:b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(dependent variable) and </a:t>
            </a:r>
            <a:r>
              <a:rPr lang="en-US" sz="2400" b="0" dirty="0">
                <a:latin typeface="Calibri"/>
                <a:cs typeface="Calibri"/>
              </a:rPr>
              <a:t>Assists (AST) </a:t>
            </a:r>
            <a:r>
              <a:rPr lang="en-GB" sz="2400" dirty="0">
                <a:solidFill>
                  <a:srgbClr val="FF0000"/>
                </a:solidFill>
              </a:rPr>
              <a:t>(independent variable).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4ADF1-9076-4B41-8EBE-E2A8E1BB8369}"/>
              </a:ext>
            </a:extLst>
          </p:cNvPr>
          <p:cNvCxnSpPr/>
          <p:nvPr/>
        </p:nvCxnSpPr>
        <p:spPr>
          <a:xfrm>
            <a:off x="5268160" y="3958225"/>
            <a:ext cx="63159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D9EB0A-ECC4-E0D1-C9B1-792502D7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25856"/>
              </p:ext>
            </p:extLst>
          </p:nvPr>
        </p:nvGraphicFramePr>
        <p:xfrm>
          <a:off x="5759703" y="3003915"/>
          <a:ext cx="6186614" cy="3515829"/>
        </p:xfrm>
        <a:graphic>
          <a:graphicData uri="http://schemas.openxmlformats.org/drawingml/2006/table">
            <a:tbl>
              <a:tblPr/>
              <a:tblGrid>
                <a:gridCol w="441901">
                  <a:extLst>
                    <a:ext uri="{9D8B030D-6E8A-4147-A177-3AD203B41FA5}">
                      <a16:colId xmlns:a16="http://schemas.microsoft.com/office/drawing/2014/main" val="287541070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3238015070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3049643630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3146082585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1639087415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2545476450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2374090291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944896601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221753711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3523217775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1479163690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1465876954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3531414264"/>
                    </a:ext>
                  </a:extLst>
                </a:gridCol>
                <a:gridCol w="441901">
                  <a:extLst>
                    <a:ext uri="{9D8B030D-6E8A-4147-A177-3AD203B41FA5}">
                      <a16:colId xmlns:a16="http://schemas.microsoft.com/office/drawing/2014/main" val="584221320"/>
                    </a:ext>
                  </a:extLst>
                </a:gridCol>
              </a:tblGrid>
              <a:tr h="1436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FG%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FT%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3PM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484564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Harden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PG,SG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68383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 Curry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GSW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PG,SG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11048"/>
                  </a:ext>
                </a:extLst>
              </a:tr>
              <a:tr h="3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Giannis Antetokounmpo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SF,PF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221844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Damian Lillard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519578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Anthony Davis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PF,C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548518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Bradley Beal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674080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LeBron James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SF,PF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084364"/>
                  </a:ext>
                </a:extLst>
              </a:tr>
              <a:tr h="3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Karl-Anthony Towns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83343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Devin Booker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PG,SG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820843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Donovan Mitchell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UTH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PG,SG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520725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Kemba Walker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845730"/>
                  </a:ext>
                </a:extLst>
              </a:tr>
              <a:tr h="259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Kawhi Leonard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SG,SF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1833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2389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485" marR="6485" marT="64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434824"/>
                  </a:ext>
                </a:extLst>
              </a:tr>
            </a:tbl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E72748A-36B0-CFD1-D1B1-51F76EC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760" y="560190"/>
            <a:ext cx="11263239" cy="230832"/>
          </a:xfrm>
        </p:spPr>
        <p:txBody>
          <a:bodyPr/>
          <a:lstStyle/>
          <a:p>
            <a:r>
              <a:rPr lang="en-GB" dirty="0"/>
              <a:t>7COM1079-2024  Student Group No:    A329                Names of Student Group Attendees: </a:t>
            </a:r>
            <a:r>
              <a:rPr lang="en-GB" dirty="0">
                <a:solidFill>
                  <a:srgbClr val="2D3B45"/>
                </a:solidFill>
                <a:latin typeface="Lato Extended"/>
              </a:rPr>
              <a:t>Mohamad Dirani</a:t>
            </a:r>
          </a:p>
          <a:p>
            <a:r>
              <a:rPr lang="en-GB" dirty="0"/>
              <a:t> 								        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Hassan Shahzad</a:t>
            </a:r>
          </a:p>
          <a:p>
            <a:r>
              <a:rPr lang="en-GB" dirty="0"/>
              <a:t> 								        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Raja Abdur Rehman</a:t>
            </a:r>
          </a:p>
          <a:p>
            <a:r>
              <a:rPr lang="en-GB" dirty="0"/>
              <a:t> 								        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Sayema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Begum</a:t>
            </a:r>
          </a:p>
          <a:p>
            <a:r>
              <a:rPr lang="en-GB" dirty="0"/>
              <a:t> 				 		                                           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Vivek Narayana Reddy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Kondamareddy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AAA32-022F-F426-DB20-FE6E48B8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C9866-18CC-F10A-D3AF-06D2C5A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033B-7DF7-09DC-C50D-96F90BF3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EDABB6-F269-BBC9-2D05-03502232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Correlation</a:t>
            </a:r>
            <a:r>
              <a:rPr lang="en-GB" b="0" dirty="0"/>
              <a:t>:</a:t>
            </a:r>
            <a:endParaRPr lang="en-GB" b="0" i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520CBEF-FADF-B32A-73A6-6B5D1D2E2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384874"/>
            <a:ext cx="10656467" cy="2010058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3600" b="0" dirty="0"/>
              <a:t>1. A scatterplot to include the linear trendline</a:t>
            </a:r>
            <a:br>
              <a:rPr lang="en-GB" sz="3600" b="0" dirty="0"/>
            </a:br>
            <a:br>
              <a:rPr lang="en-GB" sz="3600" b="0" dirty="0"/>
            </a:br>
            <a:br>
              <a:rPr lang="en-GB" sz="3600" b="0" dirty="0"/>
            </a:br>
            <a:endParaRPr lang="en-GB" sz="36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17F05-AB88-F989-2669-0AF18A1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44" y="2053098"/>
            <a:ext cx="5772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Correlation</a:t>
            </a:r>
            <a:r>
              <a:rPr lang="en-GB" b="0" dirty="0"/>
              <a:t>:</a:t>
            </a:r>
            <a:endParaRPr lang="en-GB" b="0" i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41CBD45-A845-C335-489D-8BB5DDD4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1384874"/>
            <a:ext cx="10656467" cy="2010058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3600" b="0" dirty="0"/>
              <a:t>A histogram to include the normal curve overlay. </a:t>
            </a:r>
            <a:br>
              <a:rPr lang="en-GB" sz="3600" b="0" dirty="0"/>
            </a:br>
            <a:br>
              <a:rPr lang="en-GB" sz="3600" b="0" dirty="0"/>
            </a:br>
            <a:br>
              <a:rPr lang="en-GB" sz="3600" b="0" dirty="0"/>
            </a:br>
            <a:endParaRPr lang="en-GB" sz="3600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BA8C75-C45F-68E0-CD32-EED03047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44" y="2053098"/>
            <a:ext cx="5772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5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 from the Histogram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5741442" y="1684080"/>
            <a:ext cx="6164118" cy="50153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 of the Distribution: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appears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skewed to the right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there are more data points concentrated on the lower end of the spectrum (lower points scored), with a long tail extending to higher scores.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 Curve Overlay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red normal curve does not closely follow the distribution of the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there is a general bell shape in the central part of the distribution, the right skew and variability in the tails suggest deviations from normality.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Conclusion</a:t>
            </a:r>
          </a:p>
          <a:p>
            <a:r>
              <a:rPr lang="en-US" sz="1600" dirty="0"/>
              <a:t>The data does not follow a normal distribution due to its right-skewed shape. Therefore: For this analysis, we should </a:t>
            </a:r>
            <a:r>
              <a:rPr lang="en-US" sz="1600" b="1" dirty="0"/>
              <a:t>reject parametric tests like Pearson’s </a:t>
            </a:r>
            <a:r>
              <a:rPr lang="en-US" sz="1600" b="1" dirty="0" err="1"/>
              <a:t>rrr</a:t>
            </a:r>
            <a:r>
              <a:rPr lang="en-US" sz="1600" dirty="0"/>
              <a:t> that assume normality and instead use a </a:t>
            </a:r>
            <a:r>
              <a:rPr lang="en-US" sz="1600" b="1" dirty="0"/>
              <a:t>non-parametric test</a:t>
            </a:r>
            <a:r>
              <a:rPr lang="en-US" sz="1600" dirty="0"/>
              <a:t> for correlation, such as: </a:t>
            </a:r>
            <a:r>
              <a:rPr lang="en-US" sz="1600" b="1" dirty="0"/>
              <a:t>Spearman’s Rho</a:t>
            </a:r>
            <a:endParaRPr 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E6EDC-A510-54BE-4DFE-40D03424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40" y="2368770"/>
            <a:ext cx="5455001" cy="408675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A6550029-3C91-B205-C219-5CDD632B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6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23313" y="533704"/>
            <a:ext cx="10815527" cy="975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5C6EB-B28B-B389-E58C-22F48F9EE82C}"/>
              </a:ext>
            </a:extLst>
          </p:cNvPr>
          <p:cNvSpPr txBox="1"/>
          <p:nvPr/>
        </p:nvSpPr>
        <p:spPr>
          <a:xfrm>
            <a:off x="411313" y="1866733"/>
            <a:ext cx="10332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Snippet:</a:t>
            </a:r>
          </a:p>
          <a:p>
            <a:r>
              <a:rPr lang="en-US" dirty="0"/>
              <a:t># Perform a Spearman correlation test between Assists (AST) and Points Scored (PTS)</a:t>
            </a:r>
          </a:p>
          <a:p>
            <a:r>
              <a:rPr lang="en-US" dirty="0" err="1"/>
              <a:t>cor_test</a:t>
            </a:r>
            <a:r>
              <a:rPr lang="en-US" dirty="0"/>
              <a:t> &lt;- </a:t>
            </a:r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data$AST</a:t>
            </a:r>
            <a:r>
              <a:rPr lang="en-US" dirty="0"/>
              <a:t>, </a:t>
            </a:r>
            <a:r>
              <a:rPr lang="en-US" dirty="0" err="1"/>
              <a:t>data$PTS</a:t>
            </a:r>
            <a:r>
              <a:rPr lang="en-US" dirty="0"/>
              <a:t>, method = "spearman", exact = FALSE)</a:t>
            </a:r>
          </a:p>
          <a:p>
            <a:endParaRPr lang="en-US" dirty="0"/>
          </a:p>
          <a:p>
            <a:r>
              <a:rPr lang="en-US" dirty="0"/>
              <a:t># Print the results of the correlation test</a:t>
            </a:r>
          </a:p>
          <a:p>
            <a:r>
              <a:rPr lang="en-US" dirty="0"/>
              <a:t>print(</a:t>
            </a:r>
            <a:r>
              <a:rPr lang="en-US" dirty="0" err="1"/>
              <a:t>cor_test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Extract test statistic and p-value</a:t>
            </a:r>
          </a:p>
          <a:p>
            <a:r>
              <a:rPr lang="en-US" dirty="0" err="1"/>
              <a:t>test_statistic</a:t>
            </a:r>
            <a:r>
              <a:rPr lang="en-US" dirty="0"/>
              <a:t> &lt;- </a:t>
            </a:r>
            <a:r>
              <a:rPr lang="en-US" dirty="0" err="1"/>
              <a:t>cor_test$statistic</a:t>
            </a:r>
            <a:endParaRPr lang="en-US" dirty="0"/>
          </a:p>
          <a:p>
            <a:r>
              <a:rPr lang="en-US" dirty="0" err="1"/>
              <a:t>p_value</a:t>
            </a:r>
            <a:r>
              <a:rPr lang="en-US" dirty="0"/>
              <a:t> &lt;- </a:t>
            </a:r>
            <a:r>
              <a:rPr lang="en-US" dirty="0" err="1"/>
              <a:t>cor_test$p.value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Output test statistic and p-value for reporting</a:t>
            </a:r>
          </a:p>
          <a:p>
            <a:r>
              <a:rPr lang="en-US" dirty="0"/>
              <a:t>cat("Test Statistic:", </a:t>
            </a:r>
            <a:r>
              <a:rPr lang="en-US" dirty="0" err="1"/>
              <a:t>test_statistic</a:t>
            </a:r>
            <a:r>
              <a:rPr lang="en-US" dirty="0"/>
              <a:t>, "\n")</a:t>
            </a:r>
          </a:p>
          <a:p>
            <a:r>
              <a:rPr lang="en-US" dirty="0"/>
              <a:t>cat("P-value:", </a:t>
            </a:r>
            <a:r>
              <a:rPr lang="en-US" dirty="0" err="1"/>
              <a:t>p_value</a:t>
            </a:r>
            <a:r>
              <a:rPr lang="en-US" dirty="0"/>
              <a:t>, "\n")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1C58F4-1F56-BFB2-69E4-EDD320D5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3" y="5837051"/>
            <a:ext cx="4278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Statistic (S):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S=1310024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&lt;2.2×10−16 (essentially p=0).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Spearman's Rho (ρ):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ρ=0.6675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6078D-9BDD-9D2D-11C6-1F7E8600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>
            <a:extLst>
              <a:ext uri="{FF2B5EF4-FFF2-40B4-BE49-F238E27FC236}">
                <a16:creationId xmlns:a16="http://schemas.microsoft.com/office/drawing/2014/main" id="{41482D2F-DB7C-A9E4-BEAF-B1C3A2061BAF}"/>
              </a:ext>
            </a:extLst>
          </p:cNvPr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>
            <a:extLst>
              <a:ext uri="{FF2B5EF4-FFF2-40B4-BE49-F238E27FC236}">
                <a16:creationId xmlns:a16="http://schemas.microsoft.com/office/drawing/2014/main" id="{8944CD05-BB88-C3F6-DFEE-1E16F5AA2365}"/>
              </a:ext>
            </a:extLst>
          </p:cNvPr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7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>
            <a:extLst>
              <a:ext uri="{FF2B5EF4-FFF2-40B4-BE49-F238E27FC236}">
                <a16:creationId xmlns:a16="http://schemas.microsoft.com/office/drawing/2014/main" id="{59F40535-C67F-1367-DBBB-06A6B2561BFC}"/>
              </a:ext>
            </a:extLst>
          </p:cNvPr>
          <p:cNvSpPr txBox="1"/>
          <p:nvPr/>
        </p:nvSpPr>
        <p:spPr>
          <a:xfrm>
            <a:off x="411313" y="138344"/>
            <a:ext cx="10815527" cy="975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87FF7-0479-7B4E-2461-C8A6A00BB198}"/>
              </a:ext>
            </a:extLst>
          </p:cNvPr>
          <p:cNvSpPr txBox="1"/>
          <p:nvPr/>
        </p:nvSpPr>
        <p:spPr>
          <a:xfrm>
            <a:off x="192388" y="1294376"/>
            <a:ext cx="60975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Testing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Null Hypothesis (H0H_0H0​)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no correlation between Assists (AST) and Points Scored (PTS).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ρ=0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Alternative Hypothesis (H1H_1H1​)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a correlation between Assists (AST) and Points Scored (PTS).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ρ≠0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Decision Rule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p&lt;0.05, reject H0​.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p≥0.05, fail to reject H0​.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Since p&lt;0.05, reject the null hypothesis (H0​).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correlation is </a:t>
            </a:r>
            <a:r>
              <a:rPr lang="en-US" b="1" dirty="0"/>
              <a:t>statistically significant</a:t>
            </a:r>
            <a:r>
              <a:rPr lang="en-US" dirty="0"/>
              <a:t>, meaning there is evidence of a relationship between Assists and Points Scored.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D0328-275D-5278-47DB-050F9AF4FF5D}"/>
              </a:ext>
            </a:extLst>
          </p:cNvPr>
          <p:cNvSpPr txBox="1"/>
          <p:nvPr/>
        </p:nvSpPr>
        <p:spPr>
          <a:xfrm>
            <a:off x="6096000" y="1524656"/>
            <a:ext cx="60975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Interpretation in the Wider Context</a:t>
            </a:r>
          </a:p>
          <a:p>
            <a:r>
              <a:rPr lang="en-US" b="1" dirty="0"/>
              <a:t>What does this mean?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significant correlation (ρ=0.6675) indicates a </a:t>
            </a:r>
            <a:r>
              <a:rPr lang="en-US" b="1" dirty="0"/>
              <a:t>moderately strong positive relationship</a:t>
            </a:r>
            <a:r>
              <a:rPr lang="en-US" dirty="0"/>
              <a:t> between Assists (AST) and Points Scored (PTS).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Players with higher assists tend to score more points, suggesting that effective passing and teamwork may lead to higher individual performance.</a:t>
            </a:r>
          </a:p>
          <a:p>
            <a:r>
              <a:rPr lang="en-US" b="1" dirty="0"/>
              <a:t>Answer to Research Question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 supports the idea that assists are a meaningful contributor to scoring in basketball. This insight is valuable for understanding player performance dynamics and could inform strategies for improving offensive play.</a:t>
            </a:r>
          </a:p>
        </p:txBody>
      </p:sp>
    </p:spTree>
    <p:extLst>
      <p:ext uri="{BB962C8B-B14F-4D97-AF65-F5344CB8AC3E}">
        <p14:creationId xmlns:p14="http://schemas.microsoft.com/office/powerpoint/2010/main" val="384658780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1021</Words>
  <Application>Microsoft Office PowerPoint</Application>
  <PresentationFormat>Widescreen</PresentationFormat>
  <Paragraphs>281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 Extended</vt:lpstr>
      <vt:lpstr>Times New Roman</vt:lpstr>
      <vt:lpstr>Herts Theme</vt:lpstr>
      <vt:lpstr>Visualization and Analysis –  Tutorial Presentation for Feedback Date:  </vt:lpstr>
      <vt:lpstr>PowerPoint Presentation</vt:lpstr>
      <vt:lpstr>1. A scatterplot to include the linear trendline   </vt:lpstr>
      <vt:lpstr>A histogram to include the normal curve overlay.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Mohamad Dirani</cp:lastModifiedBy>
  <cp:revision>154</cp:revision>
  <dcterms:created xsi:type="dcterms:W3CDTF">2019-10-01T08:37:56Z</dcterms:created>
  <dcterms:modified xsi:type="dcterms:W3CDTF">2024-12-03T10:07:48Z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