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8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instruks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instruks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instruks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id-ID">
                <a:latin typeface="Arial Black" panose="020B0A04020102020204" pitchFamily="34" charset="0"/>
              </a:rPr>
              <a:t>Customer Job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Sheet3!$A$2:$A$6</c:f>
              <c:strCache>
                <c:ptCount val="5"/>
                <c:pt idx="0">
                  <c:v>Usaha Mandiri</c:v>
                </c:pt>
                <c:pt idx="1">
                  <c:v>Karyawan</c:v>
                </c:pt>
                <c:pt idx="2">
                  <c:v>Pedagang</c:v>
                </c:pt>
                <c:pt idx="3">
                  <c:v>Ibu RT</c:v>
                </c:pt>
                <c:pt idx="4">
                  <c:v>ASN</c:v>
                </c:pt>
              </c:strCache>
            </c:strRef>
          </c:cat>
          <c:val>
            <c:numRef>
              <c:f>Sheet3!$B$2:$B$6</c:f>
              <c:numCache>
                <c:formatCode>General</c:formatCode>
                <c:ptCount val="5"/>
                <c:pt idx="0">
                  <c:v>5351</c:v>
                </c:pt>
                <c:pt idx="1">
                  <c:v>983</c:v>
                </c:pt>
                <c:pt idx="2">
                  <c:v>757</c:v>
                </c:pt>
                <c:pt idx="3">
                  <c:v>388</c:v>
                </c:pt>
                <c:pt idx="4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1-4532-8F07-DB03F8A68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3277903"/>
        <c:axId val="253280815"/>
      </c:barChart>
      <c:catAx>
        <c:axId val="253277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53280815"/>
        <c:crosses val="autoZero"/>
        <c:auto val="1"/>
        <c:lblAlgn val="ctr"/>
        <c:lblOffset val="100"/>
        <c:noMultiLvlLbl val="0"/>
      </c:catAx>
      <c:valAx>
        <c:axId val="253280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 sz="800"/>
                  <a:t>Total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53277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id-ID" dirty="0" smtClean="0">
                <a:latin typeface="Arial Black" panose="020B0A04020102020204" pitchFamily="34" charset="0"/>
              </a:rPr>
              <a:t>Family Status</a:t>
            </a:r>
            <a:endParaRPr lang="id-ID" dirty="0">
              <a:latin typeface="Arial Black" panose="020B0A04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spPr>
            <a:ln>
              <a:noFill/>
            </a:ln>
          </c:spPr>
          <c:explosion val="7"/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C4-41D6-BB1E-769B2D8328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C4-41D6-BB1E-769B2D8328CA}"/>
              </c:ext>
            </c:extLst>
          </c:dPt>
          <c:dPt>
            <c:idx val="2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C4-41D6-BB1E-769B2D8328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1C4-41D6-BB1E-769B2D8328CA}"/>
              </c:ext>
            </c:extLst>
          </c:dPt>
          <c:dLbls>
            <c:dLbl>
              <c:idx val="2"/>
              <c:layout>
                <c:manualLayout>
                  <c:x val="-3.4572166266530896E-2"/>
                  <c:y val="-1.89125267344201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C4-41D6-BB1E-769B2D8328CA}"/>
                </c:ext>
              </c:extLst>
            </c:dLbl>
            <c:dLbl>
              <c:idx val="3"/>
              <c:layout>
                <c:manualLayout>
                  <c:x val="6.2229899279755613E-2"/>
                  <c:y val="-7.565010693768069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1C4-41D6-BB1E-769B2D832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Sheet3!$F$2:$F$5</c:f>
              <c:strCache>
                <c:ptCount val="4"/>
                <c:pt idx="0">
                  <c:v>K</c:v>
                </c:pt>
                <c:pt idx="1">
                  <c:v>B</c:v>
                </c:pt>
                <c:pt idx="2">
                  <c:v>J</c:v>
                </c:pt>
                <c:pt idx="3">
                  <c:v>D</c:v>
                </c:pt>
              </c:strCache>
            </c:strRef>
          </c:cat>
          <c:val>
            <c:numRef>
              <c:f>Sheet3!$H$2:$H$5</c:f>
              <c:numCache>
                <c:formatCode>0.0%</c:formatCode>
                <c:ptCount val="4"/>
                <c:pt idx="0">
                  <c:v>0.78232878232878234</c:v>
                </c:pt>
                <c:pt idx="1">
                  <c:v>0.20013320013320013</c:v>
                </c:pt>
                <c:pt idx="2">
                  <c:v>1.3542013542013542E-2</c:v>
                </c:pt>
                <c:pt idx="3">
                  <c:v>3.996003996003996E-3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1C4-41D6-BB1E-769B2D8328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id-ID" b="1" dirty="0" smtClean="0">
                <a:latin typeface="Arial Black" panose="020B0A04020102020204" pitchFamily="34" charset="0"/>
              </a:rPr>
              <a:t>Type</a:t>
            </a:r>
            <a:r>
              <a:rPr lang="id-ID" b="1" baseline="0" dirty="0" smtClean="0">
                <a:latin typeface="Arial Black" panose="020B0A04020102020204" pitchFamily="34" charset="0"/>
              </a:rPr>
              <a:t> of Business</a:t>
            </a:r>
            <a:endParaRPr lang="id-ID" b="1" dirty="0">
              <a:latin typeface="Arial Black" panose="020B0A04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spPr>
            <a:ln>
              <a:noFill/>
            </a:ln>
          </c:spPr>
          <c:explosion val="8"/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FA-4614-8F8E-B6005ED709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FA-4614-8F8E-B6005ED7099C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AFA-4614-8F8E-B6005ED709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Sheet3!$F$10:$F$12</c:f>
              <c:strCache>
                <c:ptCount val="3"/>
                <c:pt idx="0">
                  <c:v>Ritel</c:v>
                </c:pt>
                <c:pt idx="1">
                  <c:v>Partnership</c:v>
                </c:pt>
                <c:pt idx="2">
                  <c:v>Chain</c:v>
                </c:pt>
              </c:strCache>
            </c:strRef>
          </c:cat>
          <c:val>
            <c:numRef>
              <c:f>Sheet3!$H$10:$H$12</c:f>
              <c:numCache>
                <c:formatCode>0%</c:formatCode>
                <c:ptCount val="3"/>
                <c:pt idx="0">
                  <c:v>0.86685006877579096</c:v>
                </c:pt>
                <c:pt idx="1">
                  <c:v>9.6836313617606598E-2</c:v>
                </c:pt>
                <c:pt idx="2">
                  <c:v>3.6313617606602476E-2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FA-4614-8F8E-B6005ED709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66C-6336-44A2-833B-26A3B3A5C653}" type="datetimeFigureOut">
              <a:rPr lang="id-ID" smtClean="0"/>
              <a:t>21/04/2022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19F-3FE6-43F1-B14F-5DDAB2233A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67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66C-6336-44A2-833B-26A3B3A5C653}" type="datetimeFigureOut">
              <a:rPr lang="id-ID" smtClean="0"/>
              <a:t>21/04/2022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19F-3FE6-43F1-B14F-5DDAB2233A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835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66C-6336-44A2-833B-26A3B3A5C653}" type="datetimeFigureOut">
              <a:rPr lang="id-ID" smtClean="0"/>
              <a:t>21/04/2022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19F-3FE6-43F1-B14F-5DDAB2233A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628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66C-6336-44A2-833B-26A3B3A5C653}" type="datetimeFigureOut">
              <a:rPr lang="id-ID" smtClean="0"/>
              <a:t>21/04/2022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19F-3FE6-43F1-B14F-5DDAB2233A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29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66C-6336-44A2-833B-26A3B3A5C653}" type="datetimeFigureOut">
              <a:rPr lang="id-ID" smtClean="0"/>
              <a:t>21/04/2022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19F-3FE6-43F1-B14F-5DDAB2233A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531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66C-6336-44A2-833B-26A3B3A5C653}" type="datetimeFigureOut">
              <a:rPr lang="id-ID" smtClean="0"/>
              <a:t>21/04/2022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19F-3FE6-43F1-B14F-5DDAB2233A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000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66C-6336-44A2-833B-26A3B3A5C653}" type="datetimeFigureOut">
              <a:rPr lang="id-ID" smtClean="0"/>
              <a:t>21/04/2022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19F-3FE6-43F1-B14F-5DDAB2233A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54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66C-6336-44A2-833B-26A3B3A5C653}" type="datetimeFigureOut">
              <a:rPr lang="id-ID" smtClean="0"/>
              <a:t>21/04/2022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19F-3FE6-43F1-B14F-5DDAB2233A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69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66C-6336-44A2-833B-26A3B3A5C653}" type="datetimeFigureOut">
              <a:rPr lang="id-ID" smtClean="0"/>
              <a:t>21/04/2022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19F-3FE6-43F1-B14F-5DDAB2233A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040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66C-6336-44A2-833B-26A3B3A5C653}" type="datetimeFigureOut">
              <a:rPr lang="id-ID" smtClean="0"/>
              <a:t>21/04/2022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19F-3FE6-43F1-B14F-5DDAB2233A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801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F66C-6336-44A2-833B-26A3B3A5C653}" type="datetimeFigureOut">
              <a:rPr lang="id-ID" smtClean="0"/>
              <a:t>21/04/2022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19F-3FE6-43F1-B14F-5DDAB2233A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393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DF66C-6336-44A2-833B-26A3B3A5C653}" type="datetimeFigureOut">
              <a:rPr lang="id-ID" smtClean="0"/>
              <a:t>21/04/2022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19F-3FE6-43F1-B14F-5DDAB2233A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906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943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Cust</a:t>
            </a:r>
            <a:r>
              <a:rPr lang="id-ID" dirty="0" smtClean="0">
                <a:latin typeface="Arial Black" panose="020B0A04020102020204" pitchFamily="34" charset="0"/>
              </a:rPr>
              <a:t>omer </a:t>
            </a:r>
            <a:r>
              <a:rPr lang="id-ID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Recomm</a:t>
            </a:r>
            <a:r>
              <a:rPr lang="id-ID" dirty="0" smtClean="0">
                <a:latin typeface="Arial Black" panose="020B0A04020102020204" pitchFamily="34" charset="0"/>
              </a:rPr>
              <a:t>endation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Mohamad </a:t>
            </a:r>
            <a:r>
              <a:rPr lang="id-ID" dirty="0" smtClean="0"/>
              <a:t>Figor Santoso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23" y="198932"/>
            <a:ext cx="1998617" cy="3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70709" y="718457"/>
            <a:ext cx="2259874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71 features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4247606" y="718456"/>
            <a:ext cx="2259874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Drop Misleading Data &amp; Missing Value Handling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8342341" y="2472646"/>
            <a:ext cx="2259874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Feature transformation &amp; Feature Selection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4247606" y="4214949"/>
            <a:ext cx="2259874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Resampling Data</a:t>
            </a:r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770709" y="4214949"/>
            <a:ext cx="2259874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Modeling &amp; Evaluation</a:t>
            </a:r>
            <a:endParaRPr lang="id-ID" dirty="0"/>
          </a:p>
        </p:txBody>
      </p:sp>
      <p:cxnSp>
        <p:nvCxnSpPr>
          <p:cNvPr id="11" name="Straight Arrow Connector 10"/>
          <p:cNvCxnSpPr>
            <a:stCxn id="3" idx="3"/>
            <a:endCxn id="5" idx="1"/>
          </p:cNvCxnSpPr>
          <p:nvPr/>
        </p:nvCxnSpPr>
        <p:spPr>
          <a:xfrm flipV="1">
            <a:off x="3030583" y="1240971"/>
            <a:ext cx="121702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8" idx="3"/>
          </p:cNvCxnSpPr>
          <p:nvPr/>
        </p:nvCxnSpPr>
        <p:spPr>
          <a:xfrm flipH="1">
            <a:off x="6507480" y="2995161"/>
            <a:ext cx="1834861" cy="1742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1"/>
            <a:endCxn id="9" idx="3"/>
          </p:cNvCxnSpPr>
          <p:nvPr/>
        </p:nvCxnSpPr>
        <p:spPr>
          <a:xfrm flipH="1">
            <a:off x="3030583" y="4737464"/>
            <a:ext cx="12170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6507480" y="1240971"/>
            <a:ext cx="1834861" cy="1754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3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" y="0"/>
            <a:ext cx="1218117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4636680"/>
            <a:ext cx="12192000" cy="1325562"/>
          </a:xfrm>
          <a:prstGeom prst="rect">
            <a:avLst/>
          </a:prstGeom>
          <a:solidFill>
            <a:srgbClr val="4C0000"/>
          </a:solidFill>
          <a:ln>
            <a:solidFill>
              <a:srgbClr val="4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636679"/>
            <a:ext cx="12192000" cy="1325563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Modeling</a:t>
            </a:r>
            <a:endParaRPr lang="id-ID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23" y="198932"/>
            <a:ext cx="1998617" cy="3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4464" y="627016"/>
            <a:ext cx="8294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>
                <a:latin typeface="+mj-lt"/>
              </a:rPr>
              <a:t>“</a:t>
            </a:r>
            <a:r>
              <a:rPr lang="en-US" sz="2400" dirty="0" smtClean="0">
                <a:latin typeface="+mj-lt"/>
              </a:rPr>
              <a:t>You should not focus at the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accuracy</a:t>
            </a:r>
            <a:r>
              <a:rPr lang="en-US" sz="2400" dirty="0" smtClean="0">
                <a:latin typeface="+mj-lt"/>
              </a:rPr>
              <a:t> of the modeling results when evaluating </a:t>
            </a:r>
            <a:r>
              <a:rPr lang="id-ID" sz="2400" dirty="0" smtClean="0">
                <a:latin typeface="+mj-lt"/>
              </a:rPr>
              <a:t>im</a:t>
            </a:r>
            <a:r>
              <a:rPr lang="en-US" sz="2400" dirty="0" smtClean="0">
                <a:latin typeface="+mj-lt"/>
              </a:rPr>
              <a:t>balanced data because the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accuracy</a:t>
            </a:r>
            <a:r>
              <a:rPr lang="en-US" sz="2400" dirty="0" smtClean="0">
                <a:latin typeface="+mj-lt"/>
              </a:rPr>
              <a:t> findings will be biased. should use </a:t>
            </a:r>
            <a:r>
              <a:rPr lang="id-ID" sz="2400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1-score</a:t>
            </a:r>
            <a:r>
              <a:rPr lang="en-US" sz="2400" dirty="0" smtClean="0">
                <a:latin typeface="+mj-lt"/>
              </a:rPr>
              <a:t> or </a:t>
            </a:r>
            <a:r>
              <a:rPr lang="id-ID" sz="2400" dirty="0" smtClean="0">
                <a:solidFill>
                  <a:srgbClr val="FF0000"/>
                </a:solidFill>
                <a:latin typeface="+mj-lt"/>
              </a:rPr>
              <a:t>G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-mean </a:t>
            </a:r>
            <a:r>
              <a:rPr lang="en-US" sz="2400" dirty="0" smtClean="0">
                <a:latin typeface="+mj-lt"/>
              </a:rPr>
              <a:t>when deciding on the appropriate model</a:t>
            </a:r>
            <a:r>
              <a:rPr lang="id-ID" sz="2400" dirty="0" smtClean="0">
                <a:latin typeface="+mj-lt"/>
              </a:rPr>
              <a:t>”</a:t>
            </a:r>
            <a:endParaRPr lang="id-ID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372" y="3365521"/>
            <a:ext cx="3725098" cy="561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4464" y="2457933"/>
            <a:ext cx="829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>
                <a:latin typeface="+mj-lt"/>
              </a:rPr>
              <a:t>“The Geometric Mean (G-mean) is a metric that measures the balance between classification performance on both the majority and minority classes”</a:t>
            </a:r>
            <a:endParaRPr lang="id-ID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7676" y="4099786"/>
            <a:ext cx="829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>
                <a:latin typeface="+mj-lt"/>
              </a:rPr>
              <a:t>“</a:t>
            </a:r>
            <a:r>
              <a:rPr lang="en-US" dirty="0" smtClean="0">
                <a:latin typeface="+mj-lt"/>
              </a:rPr>
              <a:t>The F-measure is a popular metric for unbalanced classification.</a:t>
            </a:r>
            <a:r>
              <a:rPr lang="id-ID" dirty="0" smtClean="0">
                <a:latin typeface="+mj-lt"/>
              </a:rPr>
              <a:t>”</a:t>
            </a:r>
            <a:endParaRPr lang="id-ID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75" y="4642066"/>
            <a:ext cx="3907495" cy="5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03664"/>
              </p:ext>
            </p:extLst>
          </p:nvPr>
        </p:nvGraphicFramePr>
        <p:xfrm>
          <a:off x="1946364" y="784981"/>
          <a:ext cx="7380516" cy="545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742">
                  <a:extLst>
                    <a:ext uri="{9D8B030D-6E8A-4147-A177-3AD203B41FA5}">
                      <a16:colId xmlns:a16="http://schemas.microsoft.com/office/drawing/2014/main" val="913078313"/>
                    </a:ext>
                  </a:extLst>
                </a:gridCol>
                <a:gridCol w="1261639">
                  <a:extLst>
                    <a:ext uri="{9D8B030D-6E8A-4147-A177-3AD203B41FA5}">
                      <a16:colId xmlns:a16="http://schemas.microsoft.com/office/drawing/2014/main" val="1767053737"/>
                    </a:ext>
                  </a:extLst>
                </a:gridCol>
                <a:gridCol w="1261929">
                  <a:extLst>
                    <a:ext uri="{9D8B030D-6E8A-4147-A177-3AD203B41FA5}">
                      <a16:colId xmlns:a16="http://schemas.microsoft.com/office/drawing/2014/main" val="3696931819"/>
                    </a:ext>
                  </a:extLst>
                </a:gridCol>
                <a:gridCol w="1476103">
                  <a:extLst>
                    <a:ext uri="{9D8B030D-6E8A-4147-A177-3AD203B41FA5}">
                      <a16:colId xmlns:a16="http://schemas.microsoft.com/office/drawing/2014/main" val="2769137758"/>
                    </a:ext>
                  </a:extLst>
                </a:gridCol>
                <a:gridCol w="1476103">
                  <a:extLst>
                    <a:ext uri="{9D8B030D-6E8A-4147-A177-3AD203B41FA5}">
                      <a16:colId xmlns:a16="http://schemas.microsoft.com/office/drawing/2014/main" val="1583264087"/>
                    </a:ext>
                  </a:extLst>
                </a:gridCol>
              </a:tblGrid>
              <a:tr h="291667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Model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Precision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Recall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F1-score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G-mean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108596"/>
                  </a:ext>
                </a:extLst>
              </a:tr>
              <a:tr h="486112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Logistic Regression Default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0.11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0.67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0.20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0.65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74123"/>
                  </a:ext>
                </a:extLst>
              </a:tr>
              <a:tr h="486112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Logistic Regression</a:t>
                      </a:r>
                      <a:r>
                        <a:rPr lang="id-ID" sz="1200" baseline="0" dirty="0" smtClean="0"/>
                        <a:t> Optimization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0.11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0.67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0.20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0.65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079499"/>
                  </a:ext>
                </a:extLst>
              </a:tr>
              <a:tr h="291667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Decision</a:t>
                      </a:r>
                      <a:r>
                        <a:rPr lang="id-ID" sz="1200" baseline="0" dirty="0" smtClean="0"/>
                        <a:t> Tree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0.12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0.61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0.20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0.58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986779"/>
                  </a:ext>
                </a:extLst>
              </a:tr>
              <a:tr h="486112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Decision Tree Optimization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0.13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0.65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0.22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0.58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66638"/>
                  </a:ext>
                </a:extLst>
              </a:tr>
              <a:tr h="403496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Random Forest Default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0.13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0.67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0.22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0.60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23322"/>
                  </a:ext>
                </a:extLst>
              </a:tr>
              <a:tr h="486112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Random Forest Optimization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0.12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0.73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0.21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0.68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67487"/>
                  </a:ext>
                </a:extLst>
              </a:tr>
              <a:tr h="486112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AdaBoost Classifier</a:t>
                      </a:r>
                      <a:r>
                        <a:rPr lang="id-ID" sz="1200" baseline="0" dirty="0" smtClean="0"/>
                        <a:t> Default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0.12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0.75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0.21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0.70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377232"/>
                  </a:ext>
                </a:extLst>
              </a:tr>
              <a:tr h="486112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AdaBoost Classifier Optimization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>
                          <a:solidFill>
                            <a:srgbClr val="FFC000"/>
                          </a:solidFill>
                        </a:rPr>
                        <a:t>0.12</a:t>
                      </a:r>
                      <a:endParaRPr lang="id-ID" sz="1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>
                          <a:solidFill>
                            <a:srgbClr val="FFC000"/>
                          </a:solidFill>
                        </a:rPr>
                        <a:t>0.79</a:t>
                      </a:r>
                      <a:endParaRPr lang="id-ID" sz="1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>
                          <a:solidFill>
                            <a:srgbClr val="FFC000"/>
                          </a:solidFill>
                        </a:rPr>
                        <a:t>0.21</a:t>
                      </a:r>
                      <a:endParaRPr lang="id-ID" sz="1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>
                          <a:solidFill>
                            <a:srgbClr val="FFC000"/>
                          </a:solidFill>
                        </a:rPr>
                        <a:t>0.74</a:t>
                      </a:r>
                      <a:endParaRPr lang="id-ID" sz="1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82"/>
                  </a:ext>
                </a:extLst>
              </a:tr>
              <a:tr h="486112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XGBoost Classifier Default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0.12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0.59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0.20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0.55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52410"/>
                  </a:ext>
                </a:extLst>
              </a:tr>
              <a:tr h="486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 smtClean="0"/>
                        <a:t>XGBoost Classifier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0.12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0.70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0.21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0.65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2824"/>
                  </a:ext>
                </a:extLst>
              </a:tr>
              <a:tr h="291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 smtClean="0"/>
                        <a:t>SVM</a:t>
                      </a:r>
                      <a:r>
                        <a:rPr lang="id-ID" sz="1200" baseline="0" dirty="0" smtClean="0"/>
                        <a:t> Default</a:t>
                      </a:r>
                      <a:endParaRPr lang="id-ID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>
                          <a:solidFill>
                            <a:srgbClr val="FFC000"/>
                          </a:solidFill>
                        </a:rPr>
                        <a:t>0.11</a:t>
                      </a:r>
                      <a:endParaRPr lang="id-ID" sz="1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>
                          <a:solidFill>
                            <a:srgbClr val="FFC000"/>
                          </a:solidFill>
                        </a:rPr>
                        <a:t>0.89</a:t>
                      </a:r>
                      <a:endParaRPr lang="id-ID" sz="1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>
                          <a:solidFill>
                            <a:srgbClr val="FFC000"/>
                          </a:solidFill>
                        </a:rPr>
                        <a:t>0.19</a:t>
                      </a:r>
                      <a:endParaRPr lang="id-ID" sz="1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>
                          <a:solidFill>
                            <a:srgbClr val="FFC000"/>
                          </a:solidFill>
                        </a:rPr>
                        <a:t>0.89</a:t>
                      </a:r>
                      <a:endParaRPr lang="id-ID" sz="1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0773"/>
                  </a:ext>
                </a:extLst>
              </a:tr>
              <a:tr h="291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 smtClean="0"/>
                        <a:t>SVM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0.13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0.47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0.21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0.42</a:t>
                      </a:r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9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9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" y="0"/>
            <a:ext cx="1218117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4636680"/>
            <a:ext cx="12192000" cy="1325562"/>
          </a:xfrm>
          <a:prstGeom prst="rect">
            <a:avLst/>
          </a:prstGeom>
          <a:solidFill>
            <a:srgbClr val="4C0000"/>
          </a:solidFill>
          <a:ln>
            <a:solidFill>
              <a:srgbClr val="4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636679"/>
            <a:ext cx="12192000" cy="1325563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Obstacle</a:t>
            </a:r>
            <a:endParaRPr lang="id-ID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23" y="198932"/>
            <a:ext cx="1998617" cy="3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Some challanges I face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Imbalance data in training set.</a:t>
            </a:r>
          </a:p>
          <a:p>
            <a:r>
              <a:rPr lang="id-ID" dirty="0" smtClean="0"/>
              <a:t>Data Misleading because human error or bad survey result.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27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" y="0"/>
            <a:ext cx="1218117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5414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d-ID" sz="66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Thank You</a:t>
            </a:r>
            <a:endParaRPr lang="id-ID" sz="66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23" y="198932"/>
            <a:ext cx="1998617" cy="3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Arial Black" panose="020B0A04020102020204" pitchFamily="34" charset="0"/>
              </a:rPr>
              <a:t>Outline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Business understanding</a:t>
            </a:r>
          </a:p>
          <a:p>
            <a:r>
              <a:rPr lang="id-ID" dirty="0" smtClean="0"/>
              <a:t>Data Understanding</a:t>
            </a:r>
          </a:p>
          <a:p>
            <a:r>
              <a:rPr lang="id-ID" dirty="0" smtClean="0"/>
              <a:t>Data preprocesing</a:t>
            </a:r>
          </a:p>
          <a:p>
            <a:r>
              <a:rPr lang="id-ID" dirty="0" smtClean="0"/>
              <a:t>Data Analysis</a:t>
            </a:r>
          </a:p>
          <a:p>
            <a:r>
              <a:rPr lang="id-ID" dirty="0" smtClean="0"/>
              <a:t>Obstacles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22868"/>
            <a:ext cx="12192000" cy="235131"/>
          </a:xfrm>
          <a:prstGeom prst="rect">
            <a:avLst/>
          </a:prstGeom>
          <a:solidFill>
            <a:srgbClr val="4C0000"/>
          </a:solidFill>
          <a:ln>
            <a:solidFill>
              <a:srgbClr val="4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23" y="198932"/>
            <a:ext cx="1998617" cy="3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" y="0"/>
            <a:ext cx="1218117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4636680"/>
            <a:ext cx="12192000" cy="1325562"/>
          </a:xfrm>
          <a:prstGeom prst="rect">
            <a:avLst/>
          </a:prstGeom>
          <a:solidFill>
            <a:srgbClr val="4C0000"/>
          </a:solidFill>
          <a:ln>
            <a:solidFill>
              <a:srgbClr val="4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636679"/>
            <a:ext cx="12192000" cy="1325563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Business Understanding</a:t>
            </a:r>
            <a:endParaRPr lang="id-ID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23" y="198932"/>
            <a:ext cx="1998617" cy="3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2868"/>
            <a:ext cx="12192000" cy="235131"/>
          </a:xfrm>
          <a:prstGeom prst="rect">
            <a:avLst/>
          </a:prstGeom>
          <a:solidFill>
            <a:srgbClr val="4C0000"/>
          </a:solidFill>
          <a:ln>
            <a:solidFill>
              <a:srgbClr val="4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352" y="1454874"/>
            <a:ext cx="1280162" cy="1280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62348"/>
            <a:ext cx="1372688" cy="1372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05893" y="2735036"/>
            <a:ext cx="19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Business Objective</a:t>
            </a:r>
            <a:endParaRPr lang="id-ID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42285" y="2735036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Model Objective</a:t>
            </a:r>
            <a:endParaRPr lang="id-ID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13073" y="3104368"/>
            <a:ext cx="3153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“</a:t>
            </a:r>
            <a:r>
              <a:rPr lang="en-US" dirty="0" smtClean="0"/>
              <a:t>Customers will be offered a new product, vending machines, by the corporation</a:t>
            </a:r>
            <a:r>
              <a:rPr lang="id-ID" dirty="0" smtClean="0"/>
              <a:t>”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7465421" y="3104368"/>
            <a:ext cx="3122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“</a:t>
            </a:r>
            <a:r>
              <a:rPr lang="en-US" dirty="0" smtClean="0"/>
              <a:t>Create a </a:t>
            </a:r>
            <a:r>
              <a:rPr lang="id-ID" dirty="0" smtClean="0"/>
              <a:t>classification</a:t>
            </a:r>
            <a:r>
              <a:rPr lang="en-US" dirty="0" smtClean="0"/>
              <a:t> model to identify whether a customer is good or bad if a new product is provided to him</a:t>
            </a:r>
            <a:r>
              <a:rPr lang="id-ID" dirty="0" smtClean="0"/>
              <a:t>. </a:t>
            </a:r>
            <a:r>
              <a:rPr lang="en-US" dirty="0" smtClean="0"/>
              <a:t>A "1" flag indicates good, whereas a "0" flag indicates bad</a:t>
            </a:r>
            <a:r>
              <a:rPr lang="id-ID" dirty="0" smtClean="0"/>
              <a:t>”</a:t>
            </a:r>
            <a:endParaRPr lang="id-ID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23" y="198932"/>
            <a:ext cx="1998617" cy="3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" y="0"/>
            <a:ext cx="1218117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4636680"/>
            <a:ext cx="12192000" cy="1325562"/>
          </a:xfrm>
          <a:prstGeom prst="rect">
            <a:avLst/>
          </a:prstGeom>
          <a:solidFill>
            <a:srgbClr val="4C0000"/>
          </a:solidFill>
          <a:ln>
            <a:solidFill>
              <a:srgbClr val="4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636679"/>
            <a:ext cx="12192000" cy="1325563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Data Understanding</a:t>
            </a:r>
            <a:endParaRPr lang="id-ID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23" y="198932"/>
            <a:ext cx="1998617" cy="3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2868"/>
            <a:ext cx="12192000" cy="235131"/>
          </a:xfrm>
          <a:prstGeom prst="rect">
            <a:avLst/>
          </a:prstGeom>
          <a:solidFill>
            <a:srgbClr val="4C0000"/>
          </a:solidFill>
          <a:ln>
            <a:solidFill>
              <a:srgbClr val="4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3167843" y="1939187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Age</a:t>
            </a:r>
            <a:endParaRPr lang="id-ID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94080" y="2256267"/>
            <a:ext cx="2561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“Customer age (17 to 96 years old)”</a:t>
            </a:r>
          </a:p>
          <a:p>
            <a:pPr algn="ctr"/>
            <a:r>
              <a:rPr lang="id-ID" sz="1200" b="1" dirty="0" smtClean="0"/>
              <a:t>Assumption</a:t>
            </a:r>
            <a:r>
              <a:rPr lang="id-ID" sz="1200" dirty="0" smtClean="0"/>
              <a:t>: I only consider with age 17-96 (Age of student or active worker/entrepeneur)</a:t>
            </a:r>
            <a:endParaRPr lang="id-ID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655" y="1196888"/>
            <a:ext cx="742299" cy="7422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523" y="283289"/>
            <a:ext cx="346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Arial Black" panose="020B0A04020102020204" pitchFamily="34" charset="0"/>
              </a:rPr>
              <a:t>Data Description</a:t>
            </a:r>
            <a:endParaRPr lang="id-ID" sz="2800" dirty="0"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405" y="1083724"/>
            <a:ext cx="862149" cy="8621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32818" y="19453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City</a:t>
            </a:r>
            <a:endParaRPr lang="id-ID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77321" y="2215393"/>
            <a:ext cx="146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“Customer residen”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686" y="1077531"/>
            <a:ext cx="861656" cy="8616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489475" y="1945380"/>
            <a:ext cx="11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Education</a:t>
            </a:r>
            <a:endParaRPr lang="id-ID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58027" y="2225983"/>
            <a:ext cx="146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“Customer gender”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9475" y="1087597"/>
            <a:ext cx="1042449" cy="104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56735" y="193869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Gender</a:t>
            </a:r>
            <a:endParaRPr lang="id-ID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201097" y="2215394"/>
            <a:ext cx="1619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“Customer education”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277" y="975006"/>
            <a:ext cx="1198447" cy="119844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9654" y="193770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Customer ID</a:t>
            </a:r>
            <a:endParaRPr lang="id-ID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12914" y="2225983"/>
            <a:ext cx="1075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“Customer Id”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23" y="198932"/>
            <a:ext cx="1998617" cy="3622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555" y="3267477"/>
            <a:ext cx="819925" cy="8199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34555" y="4133697"/>
            <a:ext cx="80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Family</a:t>
            </a:r>
            <a:endParaRPr lang="id-ID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58296" y="4432190"/>
            <a:ext cx="1372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“Customer status”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2151" y="3139516"/>
            <a:ext cx="908291" cy="90829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828830" y="4047807"/>
            <a:ext cx="115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Job Status</a:t>
            </a:r>
            <a:endParaRPr lang="id-ID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28830" y="4417139"/>
            <a:ext cx="1372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“Customer job”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9657" y="3139516"/>
            <a:ext cx="847313" cy="8473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000721" y="4043725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Person Responsible</a:t>
            </a:r>
            <a:endParaRPr lang="id-ID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149391" y="4413057"/>
            <a:ext cx="1570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“Customer guarantor”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9812" y="3256137"/>
            <a:ext cx="797084" cy="79708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91787" y="405209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Business</a:t>
            </a:r>
            <a:endParaRPr lang="id-ID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636203" y="4435794"/>
            <a:ext cx="1570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“Customer business”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39738" y="3126483"/>
            <a:ext cx="978014" cy="97801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524917" y="3982492"/>
            <a:ext cx="93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Product</a:t>
            </a:r>
            <a:endParaRPr lang="id-ID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194118" y="4256686"/>
            <a:ext cx="157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“</a:t>
            </a:r>
            <a:r>
              <a:rPr lang="en-US" sz="1200" dirty="0" smtClean="0"/>
              <a:t>Is it possible that the consumer already has goods 1 through 6?</a:t>
            </a:r>
            <a:r>
              <a:rPr lang="id-ID" sz="1200" dirty="0" smtClean="0"/>
              <a:t>”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5977" y="4971536"/>
            <a:ext cx="851248" cy="8512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55737" y="5762107"/>
            <a:ext cx="176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Type of Business</a:t>
            </a:r>
            <a:endParaRPr lang="id-ID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23343" y="6085131"/>
            <a:ext cx="2042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“Type of customer business”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52151" y="4935848"/>
            <a:ext cx="891312" cy="89131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919857" y="5756827"/>
            <a:ext cx="104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Turnover</a:t>
            </a:r>
            <a:endParaRPr lang="id-ID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419692" y="6024013"/>
            <a:ext cx="204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“</a:t>
            </a:r>
            <a:r>
              <a:rPr lang="id-ID" sz="1200" dirty="0"/>
              <a:t>H</a:t>
            </a:r>
            <a:r>
              <a:rPr lang="en-US" sz="1200" dirty="0" smtClean="0"/>
              <a:t>ow quickly the customer's business operates</a:t>
            </a:r>
            <a:r>
              <a:rPr lang="id-ID" sz="1200" dirty="0" smtClean="0"/>
              <a:t>”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53587" y="4918608"/>
            <a:ext cx="838219" cy="83821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467718" y="5756827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Revenue</a:t>
            </a:r>
            <a:endParaRPr lang="id-ID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951523" y="6045605"/>
            <a:ext cx="204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“</a:t>
            </a:r>
            <a:r>
              <a:rPr lang="id-ID" sz="1200" dirty="0"/>
              <a:t>I</a:t>
            </a:r>
            <a:r>
              <a:rPr lang="en-US" sz="1200" dirty="0" err="1" smtClean="0"/>
              <a:t>ncome</a:t>
            </a:r>
            <a:r>
              <a:rPr lang="en-US" sz="1200" dirty="0" smtClean="0"/>
              <a:t> generated by the customer's business</a:t>
            </a:r>
            <a:r>
              <a:rPr lang="id-ID" sz="1200" dirty="0" smtClean="0"/>
              <a:t>”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08987" y="4827791"/>
            <a:ext cx="784717" cy="78471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011773" y="5653626"/>
            <a:ext cx="264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/>
              <a:t>T</a:t>
            </a:r>
            <a:r>
              <a:rPr lang="en-US" sz="1400" b="1" dirty="0" smtClean="0"/>
              <a:t>he </a:t>
            </a:r>
            <a:r>
              <a:rPr lang="id-ID" sz="1400" b="1" dirty="0" smtClean="0"/>
              <a:t>A</a:t>
            </a:r>
            <a:r>
              <a:rPr lang="en-US" sz="1400" b="1" dirty="0" err="1" smtClean="0"/>
              <a:t>verage</a:t>
            </a:r>
            <a:r>
              <a:rPr lang="en-US" sz="1400" b="1" dirty="0" smtClean="0"/>
              <a:t> </a:t>
            </a:r>
            <a:r>
              <a:rPr lang="id-ID" sz="1400" b="1" dirty="0" smtClean="0"/>
              <a:t>A</a:t>
            </a:r>
            <a:r>
              <a:rPr lang="en-US" sz="1400" b="1" dirty="0" smtClean="0"/>
              <a:t>mount of </a:t>
            </a:r>
            <a:r>
              <a:rPr lang="id-ID" sz="1400" b="1" dirty="0" smtClean="0"/>
              <a:t>M</a:t>
            </a:r>
            <a:r>
              <a:rPr lang="en-US" sz="1400" b="1" dirty="0" err="1" smtClean="0"/>
              <a:t>oney</a:t>
            </a:r>
            <a:r>
              <a:rPr lang="en-US" sz="1400" b="1" dirty="0" smtClean="0"/>
              <a:t> </a:t>
            </a:r>
            <a:r>
              <a:rPr lang="id-ID" sz="1400" b="1" dirty="0" smtClean="0"/>
              <a:t>L</a:t>
            </a:r>
            <a:r>
              <a:rPr lang="en-US" sz="1400" b="1" dirty="0" smtClean="0"/>
              <a:t>eft</a:t>
            </a:r>
            <a:endParaRPr lang="id-ID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097641" y="6058530"/>
            <a:ext cx="245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“W</a:t>
            </a:r>
            <a:r>
              <a:rPr lang="en-US" sz="1200" dirty="0" err="1" smtClean="0"/>
              <a:t>eekly</a:t>
            </a:r>
            <a:r>
              <a:rPr lang="en-US" sz="1200" dirty="0" smtClean="0"/>
              <a:t> average of remaining funds</a:t>
            </a:r>
            <a:r>
              <a:rPr lang="id-ID" sz="1200" dirty="0" smtClean="0"/>
              <a:t> in the previous 1 to 6 months”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71580" y="4935956"/>
            <a:ext cx="620640" cy="62064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560092" y="5626383"/>
            <a:ext cx="2648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/>
              <a:t>T</a:t>
            </a:r>
            <a:r>
              <a:rPr lang="en-US" sz="1400" b="1" dirty="0" smtClean="0"/>
              <a:t>he </a:t>
            </a:r>
            <a:r>
              <a:rPr lang="id-ID" sz="1400" b="1" dirty="0" smtClean="0"/>
              <a:t>Last Remaining Money</a:t>
            </a:r>
            <a:endParaRPr lang="id-ID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9936294" y="5980290"/>
            <a:ext cx="204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“L</a:t>
            </a:r>
            <a:r>
              <a:rPr lang="en-US" sz="1200" dirty="0" err="1" smtClean="0"/>
              <a:t>ast</a:t>
            </a:r>
            <a:r>
              <a:rPr lang="en-US" sz="1200" dirty="0" smtClean="0"/>
              <a:t> money owed to the consumer</a:t>
            </a:r>
            <a:r>
              <a:rPr lang="id-ID" sz="1200" dirty="0" smtClean="0"/>
              <a:t>in the previous 1 to 6 months ”</a:t>
            </a:r>
          </a:p>
        </p:txBody>
      </p:sp>
    </p:spTree>
    <p:extLst>
      <p:ext uri="{BB962C8B-B14F-4D97-AF65-F5344CB8AC3E}">
        <p14:creationId xmlns:p14="http://schemas.microsoft.com/office/powerpoint/2010/main" val="22039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2868"/>
            <a:ext cx="12192000" cy="235131"/>
          </a:xfrm>
          <a:prstGeom prst="rect">
            <a:avLst/>
          </a:prstGeom>
          <a:solidFill>
            <a:srgbClr val="4C0000"/>
          </a:solidFill>
          <a:ln>
            <a:solidFill>
              <a:srgbClr val="4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2658359" y="1937708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Money on Hand</a:t>
            </a:r>
            <a:endParaRPr lang="id-ID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34492" y="2253113"/>
            <a:ext cx="2561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“</a:t>
            </a:r>
            <a:r>
              <a:rPr lang="en-US" sz="1200" dirty="0" smtClean="0"/>
              <a:t>Money from customers is still available</a:t>
            </a:r>
            <a:r>
              <a:rPr lang="id-ID" sz="1200" dirty="0" smtClean="0"/>
              <a:t>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523" y="283289"/>
            <a:ext cx="665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Arial Black" panose="020B0A04020102020204" pitchFamily="34" charset="0"/>
              </a:rPr>
              <a:t>....</a:t>
            </a:r>
            <a:endParaRPr lang="id-ID" sz="2800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3986" y="1933919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Remaining Debt</a:t>
            </a:r>
            <a:endParaRPr lang="id-ID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05365" y="2254587"/>
            <a:ext cx="2058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“The customer's remaining debt”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60092" y="1958472"/>
            <a:ext cx="251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The Total of Expenditure</a:t>
            </a:r>
            <a:endParaRPr lang="id-ID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58027" y="2225983"/>
            <a:ext cx="146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“Customer's debt payment amount”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58027" y="1937708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Debt Payment</a:t>
            </a:r>
            <a:endParaRPr lang="id-ID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062791" y="2215394"/>
            <a:ext cx="175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“Customer expenditure”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9654" y="1937708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Hold Amount</a:t>
            </a:r>
            <a:endParaRPr lang="id-ID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2727" y="2225983"/>
            <a:ext cx="120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“Money held by ccustomers”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23" y="198932"/>
            <a:ext cx="1998617" cy="3622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8481" y="4029074"/>
            <a:ext cx="206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The Total of Income</a:t>
            </a:r>
            <a:endParaRPr lang="id-ID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5476" y="4381354"/>
            <a:ext cx="145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“Customer income”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99396" y="4047807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Frequency of Expenditure</a:t>
            </a:r>
            <a:endParaRPr lang="id-ID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430441" y="4381354"/>
            <a:ext cx="207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“Frequency of customer expenditure”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00721" y="4043725"/>
            <a:ext cx="21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Frequency of Income</a:t>
            </a:r>
            <a:endParaRPr lang="id-ID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149391" y="4399994"/>
            <a:ext cx="168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“Frequency of customer income”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51478" y="4066462"/>
            <a:ext cx="6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Date</a:t>
            </a:r>
            <a:endParaRPr lang="id-ID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827837" y="4381354"/>
            <a:ext cx="1570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“Date of data”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0741" y="401202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Flag</a:t>
            </a:r>
            <a:endParaRPr lang="id-ID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194118" y="4256686"/>
            <a:ext cx="157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“</a:t>
            </a:r>
            <a:r>
              <a:rPr lang="en-US" sz="1200" dirty="0" smtClean="0"/>
              <a:t>A "1" flag indicates good, whereas a "0" flag indicates bad</a:t>
            </a:r>
            <a:r>
              <a:rPr lang="id-ID" sz="1200" dirty="0" smtClean="0"/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09" y="1196888"/>
            <a:ext cx="850943" cy="850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452" y="1083724"/>
            <a:ext cx="868877" cy="8688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431" y="1074396"/>
            <a:ext cx="865143" cy="865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7425" y="1033775"/>
            <a:ext cx="927982" cy="92798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1637" y="1121128"/>
            <a:ext cx="940526" cy="94052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342" y="3139516"/>
            <a:ext cx="921908" cy="92190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7729" y="3198721"/>
            <a:ext cx="849086" cy="84908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9276" y="3166432"/>
            <a:ext cx="868075" cy="86807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11573" y="3337297"/>
            <a:ext cx="714793" cy="71479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70741" y="3228273"/>
            <a:ext cx="789981" cy="78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23" y="198932"/>
            <a:ext cx="1998617" cy="3622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868"/>
            <a:ext cx="12192000" cy="235131"/>
          </a:xfrm>
          <a:prstGeom prst="rect">
            <a:avLst/>
          </a:prstGeom>
          <a:solidFill>
            <a:srgbClr val="4C0000"/>
          </a:solidFill>
          <a:ln>
            <a:solidFill>
              <a:srgbClr val="4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509523" y="283289"/>
            <a:ext cx="528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Arial Black" panose="020B0A04020102020204" pitchFamily="34" charset="0"/>
              </a:rPr>
              <a:t>Exploratory Data Analysis</a:t>
            </a:r>
            <a:endParaRPr lang="id-ID" sz="2800" dirty="0"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73" y="1204441"/>
            <a:ext cx="1110343" cy="11103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251" y="1204441"/>
            <a:ext cx="1110343" cy="1110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5606" y="24097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Arial Black" panose="020B0A04020102020204" pitchFamily="34" charset="0"/>
              </a:rPr>
              <a:t>60%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31784" y="24097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Arial Black" panose="020B0A04020102020204" pitchFamily="34" charset="0"/>
              </a:rPr>
              <a:t>4</a:t>
            </a:r>
            <a:r>
              <a:rPr lang="id-ID" dirty="0" smtClean="0">
                <a:latin typeface="Arial Black" panose="020B0A04020102020204" pitchFamily="34" charset="0"/>
              </a:rPr>
              <a:t>0%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864429" y="1759612"/>
            <a:ext cx="1140824" cy="49904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264332" y="1703768"/>
            <a:ext cx="1860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Average of Age</a:t>
            </a:r>
          </a:p>
          <a:p>
            <a:pPr algn="ctr"/>
            <a:r>
              <a:rPr lang="id-ID" b="1" dirty="0" smtClean="0">
                <a:solidFill>
                  <a:schemeClr val="accent2"/>
                </a:solidFill>
              </a:rPr>
              <a:t>34.7 years old</a:t>
            </a:r>
            <a:endParaRPr lang="id-ID" b="1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5606" y="2709386"/>
            <a:ext cx="2278070" cy="939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from total </a:t>
            </a:r>
            <a:r>
              <a:rPr lang="id-ID" b="1" dirty="0"/>
              <a:t>p</a:t>
            </a:r>
            <a:r>
              <a:rPr lang="id-ID" b="1" dirty="0" smtClean="0"/>
              <a:t>opulation of data</a:t>
            </a:r>
          </a:p>
          <a:p>
            <a:pPr algn="ctr"/>
            <a:r>
              <a:rPr lang="id-ID" b="1" dirty="0" smtClean="0">
                <a:solidFill>
                  <a:schemeClr val="accent2"/>
                </a:solidFill>
              </a:rPr>
              <a:t>11059</a:t>
            </a:r>
            <a:endParaRPr lang="id-ID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18356" y="2297950"/>
            <a:ext cx="21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“</a:t>
            </a:r>
            <a:r>
              <a:rPr lang="en-US" sz="1200" dirty="0" smtClean="0"/>
              <a:t>Some customers are between the ages of 0 and </a:t>
            </a:r>
            <a:r>
              <a:rPr lang="id-ID" sz="1200" dirty="0" smtClean="0"/>
              <a:t>-</a:t>
            </a:r>
            <a:r>
              <a:rPr lang="en-US" sz="1200" dirty="0" smtClean="0"/>
              <a:t>3, but they work</a:t>
            </a:r>
            <a:r>
              <a:rPr lang="id-ID" sz="1200" dirty="0" smtClean="0"/>
              <a:t>”</a:t>
            </a:r>
            <a:endParaRPr lang="id-ID" sz="1200" dirty="0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109479"/>
              </p:ext>
            </p:extLst>
          </p:nvPr>
        </p:nvGraphicFramePr>
        <p:xfrm>
          <a:off x="383413" y="3780934"/>
          <a:ext cx="4114446" cy="2596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5165"/>
              </p:ext>
            </p:extLst>
          </p:nvPr>
        </p:nvGraphicFramePr>
        <p:xfrm>
          <a:off x="3686884" y="3190053"/>
          <a:ext cx="5148198" cy="3187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243961"/>
              </p:ext>
            </p:extLst>
          </p:nvPr>
        </p:nvGraphicFramePr>
        <p:xfrm>
          <a:off x="6934188" y="1562655"/>
          <a:ext cx="5357486" cy="323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70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" y="0"/>
            <a:ext cx="1218117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4636680"/>
            <a:ext cx="12192000" cy="1325562"/>
          </a:xfrm>
          <a:prstGeom prst="rect">
            <a:avLst/>
          </a:prstGeom>
          <a:solidFill>
            <a:srgbClr val="4C0000"/>
          </a:solidFill>
          <a:ln>
            <a:solidFill>
              <a:srgbClr val="4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636679"/>
            <a:ext cx="12192000" cy="1325563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Data Preprocesing</a:t>
            </a:r>
            <a:endParaRPr lang="id-ID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23" y="198932"/>
            <a:ext cx="1998617" cy="3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590</Words>
  <Application>Microsoft Office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Customer Recommendation</vt:lpstr>
      <vt:lpstr>Outline</vt:lpstr>
      <vt:lpstr>Business Understanding</vt:lpstr>
      <vt:lpstr>PowerPoint Presentation</vt:lpstr>
      <vt:lpstr>Data Understanding</vt:lpstr>
      <vt:lpstr>PowerPoint Presentation</vt:lpstr>
      <vt:lpstr>PowerPoint Presentation</vt:lpstr>
      <vt:lpstr>PowerPoint Presentation</vt:lpstr>
      <vt:lpstr>Data Preprocesing</vt:lpstr>
      <vt:lpstr>PowerPoint Presentation</vt:lpstr>
      <vt:lpstr>Modeling</vt:lpstr>
      <vt:lpstr>PowerPoint Presentation</vt:lpstr>
      <vt:lpstr>PowerPoint Presentation</vt:lpstr>
      <vt:lpstr>Obstacle</vt:lpstr>
      <vt:lpstr>Some challanges I face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Recommendation</dc:title>
  <dc:creator>Windows User</dc:creator>
  <cp:lastModifiedBy>Windows User</cp:lastModifiedBy>
  <cp:revision>37</cp:revision>
  <dcterms:created xsi:type="dcterms:W3CDTF">2022-04-21T04:55:04Z</dcterms:created>
  <dcterms:modified xsi:type="dcterms:W3CDTF">2022-04-21T14:47:24Z</dcterms:modified>
</cp:coreProperties>
</file>