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72" r:id="rId5"/>
    <p:sldId id="273" r:id="rId6"/>
    <p:sldId id="259" r:id="rId7"/>
    <p:sldId id="263" r:id="rId8"/>
    <p:sldId id="266" r:id="rId9"/>
    <p:sldId id="282" r:id="rId10"/>
    <p:sldId id="267"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iam Shaker" initials="MS" lastIdx="2" clrIdx="0">
    <p:extLst>
      <p:ext uri="{19B8F6BF-5375-455C-9EA6-DF929625EA0E}">
        <p15:presenceInfo xmlns:p15="http://schemas.microsoft.com/office/powerpoint/2012/main" userId="080d583049566f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0"/>
  </p:normalViewPr>
  <p:slideViewPr>
    <p:cSldViewPr snapToGrid="0">
      <p:cViewPr varScale="1">
        <p:scale>
          <a:sx n="113" d="100"/>
          <a:sy n="113" d="100"/>
        </p:scale>
        <p:origin x="456" y="11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 Shaker" userId="080d583049566f47" providerId="LiveId" clId="{6EB7A929-B610-4546-B702-182D4D6D78F8}"/>
    <pc:docChg chg="custSel addSld modSld">
      <pc:chgData name="Mariam Shaker" userId="080d583049566f47" providerId="LiveId" clId="{6EB7A929-B610-4546-B702-182D4D6D78F8}" dt="2023-09-09T04:44:02.028" v="651" actId="20577"/>
      <pc:docMkLst>
        <pc:docMk/>
      </pc:docMkLst>
      <pc:sldChg chg="delSp modSp add mod">
        <pc:chgData name="Mariam Shaker" userId="080d583049566f47" providerId="LiveId" clId="{6EB7A929-B610-4546-B702-182D4D6D78F8}" dt="2023-09-09T04:44:02.028" v="651" actId="20577"/>
        <pc:sldMkLst>
          <pc:docMk/>
          <pc:sldMk cId="1164941242" sldId="282"/>
        </pc:sldMkLst>
        <pc:spChg chg="mod">
          <ac:chgData name="Mariam Shaker" userId="080d583049566f47" providerId="LiveId" clId="{6EB7A929-B610-4546-B702-182D4D6D78F8}" dt="2023-09-09T04:35:59.287" v="89" actId="20577"/>
          <ac:spMkLst>
            <pc:docMk/>
            <pc:sldMk cId="1164941242" sldId="282"/>
            <ac:spMk id="2" creationId="{F1B8956B-A56B-EDCF-EBC0-2683C44A22AF}"/>
          </ac:spMkLst>
        </pc:spChg>
        <pc:spChg chg="mod">
          <ac:chgData name="Mariam Shaker" userId="080d583049566f47" providerId="LiveId" clId="{6EB7A929-B610-4546-B702-182D4D6D78F8}" dt="2023-09-09T04:39:39.681" v="247" actId="14100"/>
          <ac:spMkLst>
            <pc:docMk/>
            <pc:sldMk cId="1164941242" sldId="282"/>
            <ac:spMk id="3" creationId="{D92BF9C1-9009-C934-C11C-54570A5234B7}"/>
          </ac:spMkLst>
        </pc:spChg>
        <pc:spChg chg="mod">
          <ac:chgData name="Mariam Shaker" userId="080d583049566f47" providerId="LiveId" clId="{6EB7A929-B610-4546-B702-182D4D6D78F8}" dt="2023-09-09T04:39:47.958" v="252" actId="20577"/>
          <ac:spMkLst>
            <pc:docMk/>
            <pc:sldMk cId="1164941242" sldId="282"/>
            <ac:spMk id="4" creationId="{7027F3E1-56D0-3EB8-15CC-D50D6E0645C4}"/>
          </ac:spMkLst>
        </pc:spChg>
        <pc:spChg chg="mod">
          <ac:chgData name="Mariam Shaker" userId="080d583049566f47" providerId="LiveId" clId="{6EB7A929-B610-4546-B702-182D4D6D78F8}" dt="2023-09-09T04:42:51.191" v="642" actId="14100"/>
          <ac:spMkLst>
            <pc:docMk/>
            <pc:sldMk cId="1164941242" sldId="282"/>
            <ac:spMk id="5" creationId="{A45EB57E-48A5-AA9B-7682-56298F1431CB}"/>
          </ac:spMkLst>
        </pc:spChg>
        <pc:spChg chg="mod">
          <ac:chgData name="Mariam Shaker" userId="080d583049566f47" providerId="LiveId" clId="{6EB7A929-B610-4546-B702-182D4D6D78F8}" dt="2023-09-09T04:35:47.633" v="80" actId="20577"/>
          <ac:spMkLst>
            <pc:docMk/>
            <pc:sldMk cId="1164941242" sldId="282"/>
            <ac:spMk id="6" creationId="{147179F7-8740-03DE-F133-BBA41988A64A}"/>
          </ac:spMkLst>
        </pc:spChg>
        <pc:spChg chg="mod">
          <ac:chgData name="Mariam Shaker" userId="080d583049566f47" providerId="LiveId" clId="{6EB7A929-B610-4546-B702-182D4D6D78F8}" dt="2023-09-09T04:44:02.028" v="651" actId="20577"/>
          <ac:spMkLst>
            <pc:docMk/>
            <pc:sldMk cId="1164941242" sldId="282"/>
            <ac:spMk id="7" creationId="{94BC0BBB-72F7-8CAB-4F61-F84474773790}"/>
          </ac:spMkLst>
        </pc:spChg>
        <pc:spChg chg="mod">
          <ac:chgData name="Mariam Shaker" userId="080d583049566f47" providerId="LiveId" clId="{6EB7A929-B610-4546-B702-182D4D6D78F8}" dt="2023-09-09T04:42:47.004" v="641" actId="14100"/>
          <ac:spMkLst>
            <pc:docMk/>
            <pc:sldMk cId="1164941242" sldId="282"/>
            <ac:spMk id="8" creationId="{98D6AC14-9AD9-9C42-046A-6E2B3E9561B7}"/>
          </ac:spMkLst>
        </pc:spChg>
        <pc:spChg chg="del mod">
          <ac:chgData name="Mariam Shaker" userId="080d583049566f47" providerId="LiveId" clId="{6EB7A929-B610-4546-B702-182D4D6D78F8}" dt="2023-09-09T04:37:37.423" v="133" actId="478"/>
          <ac:spMkLst>
            <pc:docMk/>
            <pc:sldMk cId="1164941242" sldId="282"/>
            <ac:spMk id="9" creationId="{1B391B61-21BC-7309-D50E-A2FA872838C1}"/>
          </ac:spMkLst>
        </pc:spChg>
        <pc:spChg chg="del mod">
          <ac:chgData name="Mariam Shaker" userId="080d583049566f47" providerId="LiveId" clId="{6EB7A929-B610-4546-B702-182D4D6D78F8}" dt="2023-09-09T04:37:25.956" v="131" actId="478"/>
          <ac:spMkLst>
            <pc:docMk/>
            <pc:sldMk cId="1164941242" sldId="282"/>
            <ac:spMk id="10" creationId="{766CF5CA-318D-F6B1-504B-3DF8E9542316}"/>
          </ac:spMkLst>
        </pc:spChg>
        <pc:spChg chg="del mod">
          <ac:chgData name="Mariam Shaker" userId="080d583049566f47" providerId="LiveId" clId="{6EB7A929-B610-4546-B702-182D4D6D78F8}" dt="2023-09-09T04:37:44.421" v="135" actId="478"/>
          <ac:spMkLst>
            <pc:docMk/>
            <pc:sldMk cId="1164941242" sldId="282"/>
            <ac:spMk id="11" creationId="{63AABF76-F42A-5213-B615-6C140041CC74}"/>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8-19T14:20:11.243" idx="2">
    <p:pos x="1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err="1"/>
              <a:t>DentalCare</a:t>
            </a:r>
            <a:r>
              <a:rPr lang="en-US" dirty="0"/>
              <a:t> Clinic</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Web3 Project</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Team</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751964884"/>
              </p:ext>
            </p:extLst>
          </p:nvPr>
        </p:nvGraphicFramePr>
        <p:xfrm>
          <a:off x="7228742" y="1301261"/>
          <a:ext cx="4132263" cy="4149970"/>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12936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Mariam Chaker</a:t>
                      </a:r>
                    </a:p>
                    <a:p>
                      <a:pPr algn="r"/>
                      <a:r>
                        <a:rPr lang="en-US" sz="1800" dirty="0">
                          <a:latin typeface="+mj-lt"/>
                        </a:rPr>
                        <a:t>2293t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33106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Samar Mohsen</a:t>
                      </a:r>
                    </a:p>
                    <a:p>
                      <a:pPr marL="0" algn="r" defTabSz="914400" rtl="0" eaLnBrk="1" latinLnBrk="0" hangingPunct="1"/>
                      <a:r>
                        <a:rPr lang="en-US" sz="1800" kern="1200" dirty="0">
                          <a:solidFill>
                            <a:schemeClr val="tx1"/>
                          </a:solidFill>
                          <a:latin typeface="+mj-lt"/>
                          <a:ea typeface="+mn-ea"/>
                          <a:cs typeface="+mn-cs"/>
                        </a:rPr>
                        <a:t>2141t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5252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Mohamad</a:t>
                      </a:r>
                      <a:r>
                        <a:rPr lang="en-US" sz="1800" dirty="0">
                          <a:latin typeface="+mn-lt"/>
                          <a:cs typeface="Gill Sans Light" panose="020B0302020104020203" pitchFamily="34" charset="-79"/>
                        </a:rPr>
                        <a:t> Harmouch</a:t>
                      </a:r>
                    </a:p>
                    <a:p>
                      <a:pPr marL="0" algn="r" defTabSz="914400" rtl="0" eaLnBrk="1" latinLnBrk="0" hangingPunct="1"/>
                      <a:r>
                        <a:rPr lang="en-US" sz="1800" kern="1200" dirty="0">
                          <a:solidFill>
                            <a:schemeClr val="tx1"/>
                          </a:solidFill>
                          <a:latin typeface="+mj-lt"/>
                          <a:ea typeface="+mn-ea"/>
                          <a:cs typeface="+mn-cs"/>
                        </a:rPr>
                        <a:t>2161t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lnSpcReduction="10000"/>
          </a:bodyPr>
          <a:lstStyle/>
          <a:p>
            <a:pPr algn="just"/>
            <a:r>
              <a:rPr lang="en-US" dirty="0"/>
              <a:t>Dentistry is an old medical profession and dentists have been attending to the patients who show up in their clinics with a diversity of problems ranging from tooth ache and wisdom tooth to tooth removal and artificial tooth replacement. The fact that most of us suffer from one or more of these teeth conditions sometime in our life makes the dentistry profession as a much sought service in society. However, the last two decades saw the diversification of this practice to include concepts that are not related to pain and teeth surgeries but to the cosmetic interventions which offer better looks and smile!</a:t>
            </a:r>
          </a:p>
          <a:p>
            <a:pPr algn="just"/>
            <a:r>
              <a:rPr lang="en-US" dirty="0"/>
              <a:t>That’s why we proposed making a dental clinic website.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4" name="Picture Placeholder 13">
            <a:extLst>
              <a:ext uri="{FF2B5EF4-FFF2-40B4-BE49-F238E27FC236}">
                <a16:creationId xmlns:a16="http://schemas.microsoft.com/office/drawing/2014/main" id="{6046A7D9-C878-1A4A-180B-862773088F92}"/>
              </a:ext>
            </a:extLst>
          </p:cNvPr>
          <p:cNvPicPr>
            <a:picLocks noGrp="1" noChangeAspect="1"/>
          </p:cNvPicPr>
          <p:nvPr>
            <p:ph type="pic" idx="1"/>
          </p:nvPr>
        </p:nvPicPr>
        <p:blipFill>
          <a:blip r:embed="rId2"/>
          <a:srcRect l="16185" r="16185"/>
          <a:stretch>
            <a:fillRect/>
          </a:stretch>
        </p:blipFill>
        <p:spPr>
          <a:xfrm>
            <a:off x="7815470" y="-114300"/>
            <a:ext cx="4376530" cy="6018401"/>
          </a:xfrm>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Our clinic website</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normAutofit/>
          </a:bodyPr>
          <a:lstStyle/>
          <a:p>
            <a:r>
              <a:rPr lang="en-US" sz="2000" dirty="0"/>
              <a:t>Our website is made of three primary components:</a:t>
            </a:r>
          </a:p>
          <a:p>
            <a:r>
              <a:rPr lang="en-US" sz="2000" dirty="0"/>
              <a:t>The user account page,</a:t>
            </a:r>
          </a:p>
          <a:p>
            <a:r>
              <a:rPr lang="en-US" sz="2000" dirty="0"/>
              <a:t>The admin account page,</a:t>
            </a:r>
          </a:p>
          <a:p>
            <a:r>
              <a:rPr lang="en-US" sz="2000" dirty="0"/>
              <a:t>The secretary account page.</a:t>
            </a:r>
          </a:p>
          <a:p>
            <a:r>
              <a:rPr lang="en-US" sz="2000" dirty="0"/>
              <a:t>Each has a different role which we’ll discuss shortly.</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pPr algn="ctr"/>
            <a:r>
              <a:rPr lang="en-US" dirty="0"/>
              <a:t>The three main pages:</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8" name="Content Placeholder 7">
            <a:extLst>
              <a:ext uri="{FF2B5EF4-FFF2-40B4-BE49-F238E27FC236}">
                <a16:creationId xmlns:a16="http://schemas.microsoft.com/office/drawing/2014/main" id="{5EE6A276-0F31-E1F9-DC09-7AA6B6186A0A}"/>
              </a:ext>
            </a:extLst>
          </p:cNvPr>
          <p:cNvPicPr>
            <a:picLocks noGrp="1" noChangeAspect="1"/>
          </p:cNvPicPr>
          <p:nvPr>
            <p:ph idx="1"/>
          </p:nvPr>
        </p:nvPicPr>
        <p:blipFill>
          <a:blip r:embed="rId3"/>
          <a:stretch>
            <a:fillRect/>
          </a:stretch>
        </p:blipFill>
        <p:spPr>
          <a:xfrm>
            <a:off x="4033503" y="1831487"/>
            <a:ext cx="3600738" cy="3876675"/>
          </a:xfrm>
        </p:spPr>
      </p:pic>
      <p:pic>
        <p:nvPicPr>
          <p:cNvPr id="11" name="Picture 10">
            <a:extLst>
              <a:ext uri="{FF2B5EF4-FFF2-40B4-BE49-F238E27FC236}">
                <a16:creationId xmlns:a16="http://schemas.microsoft.com/office/drawing/2014/main" id="{E42093B0-B4FB-752A-B853-7C24EA2E6FE8}"/>
              </a:ext>
            </a:extLst>
          </p:cNvPr>
          <p:cNvPicPr>
            <a:picLocks noChangeAspect="1"/>
          </p:cNvPicPr>
          <p:nvPr/>
        </p:nvPicPr>
        <p:blipFill>
          <a:blip r:embed="rId4"/>
          <a:stretch>
            <a:fillRect/>
          </a:stretch>
        </p:blipFill>
        <p:spPr>
          <a:xfrm>
            <a:off x="238092" y="1831487"/>
            <a:ext cx="3471650" cy="3876675"/>
          </a:xfrm>
          <a:prstGeom prst="rect">
            <a:avLst/>
          </a:prstGeom>
        </p:spPr>
      </p:pic>
      <p:pic>
        <p:nvPicPr>
          <p:cNvPr id="13" name="Picture 12">
            <a:extLst>
              <a:ext uri="{FF2B5EF4-FFF2-40B4-BE49-F238E27FC236}">
                <a16:creationId xmlns:a16="http://schemas.microsoft.com/office/drawing/2014/main" id="{8EED8B08-07F7-BBBF-9C89-558E568F3C87}"/>
              </a:ext>
            </a:extLst>
          </p:cNvPr>
          <p:cNvPicPr>
            <a:picLocks noChangeAspect="1"/>
          </p:cNvPicPr>
          <p:nvPr/>
        </p:nvPicPr>
        <p:blipFill>
          <a:blip r:embed="rId5"/>
          <a:stretch>
            <a:fillRect/>
          </a:stretch>
        </p:blipFill>
        <p:spPr>
          <a:xfrm>
            <a:off x="8113133" y="1831486"/>
            <a:ext cx="3613066" cy="3876675"/>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What are the functions of each page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User</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a:xfrm>
            <a:off x="576072" y="2505075"/>
            <a:ext cx="2944368" cy="2163640"/>
          </a:xfrm>
        </p:spPr>
        <p:txBody>
          <a:bodyPr/>
          <a:lstStyle/>
          <a:p>
            <a:r>
              <a:rPr lang="en-US" dirty="0"/>
              <a:t>View available services</a:t>
            </a:r>
          </a:p>
          <a:p>
            <a:endParaRPr lang="en-US" dirty="0"/>
          </a:p>
          <a:p>
            <a:r>
              <a:rPr lang="en-US" dirty="0"/>
              <a:t>Make an appointment request</a:t>
            </a:r>
          </a:p>
          <a:p>
            <a:endParaRPr lang="en-US" dirty="0"/>
          </a:p>
          <a:p>
            <a:r>
              <a:rPr lang="en-US" dirty="0"/>
              <a:t>Rate the clinic and give a review</a:t>
            </a:r>
          </a:p>
          <a:p>
            <a:endParaRPr lang="en-US" dirty="0"/>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admin</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a:xfrm>
            <a:off x="4782312" y="2505075"/>
            <a:ext cx="2944368" cy="1926248"/>
          </a:xfrm>
        </p:spPr>
        <p:txBody>
          <a:bodyPr/>
          <a:lstStyle/>
          <a:p>
            <a:r>
              <a:rPr lang="en-US" dirty="0"/>
              <a:t>Add a dentist to the list of dentists in the clinic</a:t>
            </a:r>
          </a:p>
          <a:p>
            <a:endParaRPr lang="en-US" dirty="0"/>
          </a:p>
          <a:p>
            <a:r>
              <a:rPr lang="en-US" dirty="0"/>
              <a:t>View all the dentists and users and delete them if needed</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Secretary</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a:xfrm>
            <a:off x="8860536" y="2492438"/>
            <a:ext cx="2944368" cy="936562"/>
          </a:xfrm>
        </p:spPr>
        <p:txBody>
          <a:bodyPr/>
          <a:lstStyle/>
          <a:p>
            <a:r>
              <a:rPr lang="en-US" dirty="0"/>
              <a:t>Check the appointment requests and delete the unapproved ones</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494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3715510" cy="676656"/>
          </a:xfrm>
        </p:spPr>
        <p:txBody>
          <a:bodyPr/>
          <a:lstStyle/>
          <a:p>
            <a:r>
              <a:rPr lang="en-US" dirty="0"/>
              <a:t>Er Diagram</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740470" y="1593909"/>
            <a:ext cx="3551111" cy="2284553"/>
          </a:xfrm>
        </p:spPr>
        <p:txBody>
          <a:bodyPr/>
          <a:lstStyle/>
          <a:p>
            <a:endParaRPr lang="en-US" dirty="0"/>
          </a:p>
          <a:p>
            <a:r>
              <a:rPr lang="en-US" dirty="0"/>
              <a:t>user</a:t>
            </a:r>
          </a:p>
          <a:p>
            <a:pPr lvl="1"/>
            <a:r>
              <a:rPr lang="en-US" u="sng" dirty="0"/>
              <a:t>Id</a:t>
            </a:r>
          </a:p>
          <a:p>
            <a:pPr lvl="1"/>
            <a:r>
              <a:rPr lang="en-US" dirty="0"/>
              <a:t>Name</a:t>
            </a:r>
          </a:p>
          <a:p>
            <a:pPr lvl="1"/>
            <a:r>
              <a:rPr lang="en-US" dirty="0"/>
              <a:t>Email</a:t>
            </a:r>
          </a:p>
          <a:p>
            <a:pPr lvl="1"/>
            <a:r>
              <a:rPr lang="en-US" dirty="0"/>
              <a:t>Password</a:t>
            </a:r>
          </a:p>
          <a:p>
            <a:pPr lvl="1"/>
            <a:r>
              <a:rPr lang="en-US" dirty="0" err="1"/>
              <a:t>Role_id</a:t>
            </a:r>
            <a:endParaRPr lang="en-US" dirty="0"/>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134694" y="467281"/>
            <a:ext cx="3551111" cy="2231330"/>
          </a:xfrm>
        </p:spPr>
        <p:txBody>
          <a:bodyPr/>
          <a:lstStyle/>
          <a:p>
            <a:endParaRPr lang="en-US" dirty="0"/>
          </a:p>
          <a:p>
            <a:r>
              <a:rPr lang="en-US" dirty="0"/>
              <a:t>appointment</a:t>
            </a:r>
          </a:p>
          <a:p>
            <a:pPr lvl="1"/>
            <a:r>
              <a:rPr lang="en-US" sz="1600" u="sng" dirty="0" err="1"/>
              <a:t>Schedule_id</a:t>
            </a:r>
            <a:endParaRPr lang="en-US" sz="1600" u="sng" dirty="0"/>
          </a:p>
          <a:p>
            <a:pPr lvl="1"/>
            <a:r>
              <a:rPr lang="en-US" sz="1600" dirty="0"/>
              <a:t>Date</a:t>
            </a:r>
          </a:p>
          <a:p>
            <a:pPr lvl="1"/>
            <a:r>
              <a:rPr lang="en-US" sz="1600" dirty="0"/>
              <a:t>Start_time</a:t>
            </a:r>
          </a:p>
          <a:p>
            <a:pPr lvl="1"/>
            <a:r>
              <a:rPr lang="en-US" sz="1600" dirty="0"/>
              <a:t>End_time</a:t>
            </a:r>
          </a:p>
          <a:p>
            <a:pPr lvl="1"/>
            <a:r>
              <a:rPr lang="en-US" sz="1600" dirty="0"/>
              <a:t>Service</a:t>
            </a:r>
          </a:p>
          <a:p>
            <a:pPr lvl="1"/>
            <a:r>
              <a:rPr lang="en-US" sz="1600" dirty="0"/>
              <a:t>dentist</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secretary</a:t>
            </a:r>
          </a:p>
          <a:p>
            <a:pPr lvl="1"/>
            <a:r>
              <a:rPr lang="en-US" u="sng" dirty="0"/>
              <a:t>Id</a:t>
            </a:r>
          </a:p>
          <a:p>
            <a:pPr lvl="1"/>
            <a:r>
              <a:rPr lang="en-US" dirty="0"/>
              <a:t>Name</a:t>
            </a:r>
          </a:p>
          <a:p>
            <a:pPr lvl="1"/>
            <a:r>
              <a:rPr lang="en-US" dirty="0"/>
              <a:t>Email</a:t>
            </a:r>
          </a:p>
          <a:p>
            <a:pPr lvl="1"/>
            <a:r>
              <a:rPr lang="en-US" dirty="0"/>
              <a:t>Password</a:t>
            </a:r>
          </a:p>
          <a:p>
            <a:pPr lvl="1"/>
            <a:r>
              <a:rPr lang="en-US" dirty="0" err="1"/>
              <a:t>Role_id</a:t>
            </a:r>
            <a:endParaRPr lang="en-US" dirty="0"/>
          </a:p>
          <a:p>
            <a:pPr lvl="1"/>
            <a:endParaRPr lang="en-US"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287199" y="4470008"/>
            <a:ext cx="3551111" cy="2231330"/>
          </a:xfrm>
        </p:spPr>
        <p:txBody>
          <a:bodyPr/>
          <a:lstStyle/>
          <a:p>
            <a:r>
              <a:rPr lang="en-US" dirty="0"/>
              <a:t>admin</a:t>
            </a:r>
          </a:p>
          <a:p>
            <a:pPr lvl="1"/>
            <a:r>
              <a:rPr lang="en-US" u="sng" dirty="0"/>
              <a:t>Id</a:t>
            </a:r>
          </a:p>
          <a:p>
            <a:pPr lvl="1"/>
            <a:r>
              <a:rPr lang="en-US" dirty="0"/>
              <a:t>Name</a:t>
            </a:r>
            <a:endParaRPr lang="en-US" u="sng" dirty="0"/>
          </a:p>
          <a:p>
            <a:pPr lvl="1"/>
            <a:r>
              <a:rPr lang="en-US" dirty="0"/>
              <a:t>Email</a:t>
            </a:r>
          </a:p>
          <a:p>
            <a:pPr lvl="1"/>
            <a:r>
              <a:rPr lang="en-US" dirty="0"/>
              <a:t>Password</a:t>
            </a:r>
          </a:p>
          <a:p>
            <a:pPr lvl="1"/>
            <a:r>
              <a:rPr lang="en-US" dirty="0" err="1"/>
              <a:t>Role_id</a:t>
            </a:r>
            <a:endParaRPr lang="en-US" dirty="0"/>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doctor</a:t>
            </a:r>
          </a:p>
          <a:p>
            <a:pPr lvl="1"/>
            <a:r>
              <a:rPr lang="en-US" sz="1600" dirty="0"/>
              <a:t>Id</a:t>
            </a:r>
          </a:p>
          <a:p>
            <a:pPr lvl="1"/>
            <a:r>
              <a:rPr lang="en-US" sz="1600" dirty="0"/>
              <a:t>Name</a:t>
            </a:r>
          </a:p>
          <a:p>
            <a:pPr lvl="1"/>
            <a:r>
              <a:rPr lang="en-US" sz="1600" dirty="0"/>
              <a:t>Age</a:t>
            </a:r>
          </a:p>
          <a:p>
            <a:pPr lvl="1"/>
            <a:r>
              <a:rPr lang="en-US" sz="1600" dirty="0"/>
              <a:t>Department</a:t>
            </a:r>
          </a:p>
          <a:p>
            <a:pPr lvl="1"/>
            <a:r>
              <a:rPr lang="en-US" sz="1600" dirty="0"/>
              <a:t>Phone</a:t>
            </a:r>
          </a:p>
          <a:p>
            <a:pPr lvl="1"/>
            <a:r>
              <a:rPr lang="en-US" sz="1600" dirty="0"/>
              <a:t>Email</a:t>
            </a:r>
          </a:p>
        </p:txBody>
      </p:sp>
      <p:sp>
        <p:nvSpPr>
          <p:cNvPr id="5" name="TextBox 4">
            <a:extLst>
              <a:ext uri="{FF2B5EF4-FFF2-40B4-BE49-F238E27FC236}">
                <a16:creationId xmlns:a16="http://schemas.microsoft.com/office/drawing/2014/main" id="{5C98908A-ED99-5515-2154-5D302797B86D}"/>
              </a:ext>
            </a:extLst>
          </p:cNvPr>
          <p:cNvSpPr txBox="1"/>
          <p:nvPr/>
        </p:nvSpPr>
        <p:spPr>
          <a:xfrm>
            <a:off x="7789542" y="981845"/>
            <a:ext cx="645436" cy="369332"/>
          </a:xfrm>
          <a:prstGeom prst="rect">
            <a:avLst/>
          </a:prstGeom>
          <a:noFill/>
        </p:spPr>
        <p:txBody>
          <a:bodyPr wrap="square">
            <a:spAutoFit/>
          </a:bodyPr>
          <a:lstStyle/>
          <a:p>
            <a:r>
              <a:rPr lang="en-US" dirty="0"/>
              <a:t>1,1</a:t>
            </a:r>
          </a:p>
        </p:txBody>
      </p:sp>
      <p:sp>
        <p:nvSpPr>
          <p:cNvPr id="6" name="TextBox 5">
            <a:extLst>
              <a:ext uri="{FF2B5EF4-FFF2-40B4-BE49-F238E27FC236}">
                <a16:creationId xmlns:a16="http://schemas.microsoft.com/office/drawing/2014/main" id="{66895C01-4593-D2BF-6E9A-BCF387418762}"/>
              </a:ext>
            </a:extLst>
          </p:cNvPr>
          <p:cNvSpPr txBox="1"/>
          <p:nvPr/>
        </p:nvSpPr>
        <p:spPr>
          <a:xfrm>
            <a:off x="3332165" y="1351177"/>
            <a:ext cx="645436" cy="369332"/>
          </a:xfrm>
          <a:prstGeom prst="rect">
            <a:avLst/>
          </a:prstGeom>
          <a:noFill/>
        </p:spPr>
        <p:txBody>
          <a:bodyPr wrap="square">
            <a:spAutoFit/>
          </a:bodyPr>
          <a:lstStyle/>
          <a:p>
            <a:r>
              <a:rPr lang="en-US" dirty="0"/>
              <a:t>0,n</a:t>
            </a:r>
          </a:p>
        </p:txBody>
      </p:sp>
      <p:sp>
        <p:nvSpPr>
          <p:cNvPr id="7" name="Flowchart: Terminator 6">
            <a:extLst>
              <a:ext uri="{FF2B5EF4-FFF2-40B4-BE49-F238E27FC236}">
                <a16:creationId xmlns:a16="http://schemas.microsoft.com/office/drawing/2014/main" id="{C3B81D09-E7A1-738D-B584-08CB2CA65657}"/>
              </a:ext>
            </a:extLst>
          </p:cNvPr>
          <p:cNvSpPr/>
          <p:nvPr/>
        </p:nvSpPr>
        <p:spPr>
          <a:xfrm rot="20985716">
            <a:off x="5638800" y="1909116"/>
            <a:ext cx="914400" cy="301752"/>
          </a:xfrm>
          <a:prstGeom prst="flowChartTermina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send</a:t>
            </a:r>
          </a:p>
        </p:txBody>
      </p:sp>
      <p:sp>
        <p:nvSpPr>
          <p:cNvPr id="10" name="Flowchart: Terminator 9">
            <a:extLst>
              <a:ext uri="{FF2B5EF4-FFF2-40B4-BE49-F238E27FC236}">
                <a16:creationId xmlns:a16="http://schemas.microsoft.com/office/drawing/2014/main" id="{E3A2AD0F-18CC-D37E-2CA4-DD183E80B2AD}"/>
              </a:ext>
            </a:extLst>
          </p:cNvPr>
          <p:cNvSpPr/>
          <p:nvPr/>
        </p:nvSpPr>
        <p:spPr>
          <a:xfrm rot="20038916">
            <a:off x="8338263" y="2890744"/>
            <a:ext cx="928830" cy="228600"/>
          </a:xfrm>
          <a:prstGeom prst="flowChartTermina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recieves</a:t>
            </a:r>
          </a:p>
        </p:txBody>
      </p:sp>
      <p:sp>
        <p:nvSpPr>
          <p:cNvPr id="11" name="TextBox 10">
            <a:extLst>
              <a:ext uri="{FF2B5EF4-FFF2-40B4-BE49-F238E27FC236}">
                <a16:creationId xmlns:a16="http://schemas.microsoft.com/office/drawing/2014/main" id="{4AD91BDB-78FE-7184-7BF6-DE6706E75FD7}"/>
              </a:ext>
            </a:extLst>
          </p:cNvPr>
          <p:cNvSpPr txBox="1"/>
          <p:nvPr/>
        </p:nvSpPr>
        <p:spPr>
          <a:xfrm>
            <a:off x="9337313" y="2635712"/>
            <a:ext cx="645436" cy="369332"/>
          </a:xfrm>
          <a:prstGeom prst="rect">
            <a:avLst/>
          </a:prstGeom>
          <a:noFill/>
        </p:spPr>
        <p:txBody>
          <a:bodyPr wrap="square">
            <a:spAutoFit/>
          </a:bodyPr>
          <a:lstStyle/>
          <a:p>
            <a:r>
              <a:rPr lang="en-US" dirty="0"/>
              <a:t>0,n</a:t>
            </a:r>
          </a:p>
        </p:txBody>
      </p:sp>
      <p:sp>
        <p:nvSpPr>
          <p:cNvPr id="12" name="TextBox 11">
            <a:extLst>
              <a:ext uri="{FF2B5EF4-FFF2-40B4-BE49-F238E27FC236}">
                <a16:creationId xmlns:a16="http://schemas.microsoft.com/office/drawing/2014/main" id="{24715CDD-3CC5-493C-0F90-BD8D52F345CB}"/>
              </a:ext>
            </a:extLst>
          </p:cNvPr>
          <p:cNvSpPr txBox="1"/>
          <p:nvPr/>
        </p:nvSpPr>
        <p:spPr>
          <a:xfrm>
            <a:off x="7820714" y="2921920"/>
            <a:ext cx="645436" cy="369332"/>
          </a:xfrm>
          <a:prstGeom prst="rect">
            <a:avLst/>
          </a:prstGeom>
          <a:noFill/>
        </p:spPr>
        <p:txBody>
          <a:bodyPr wrap="square">
            <a:spAutoFit/>
          </a:bodyPr>
          <a:lstStyle/>
          <a:p>
            <a:r>
              <a:rPr lang="en-US" dirty="0"/>
              <a:t>1,1</a:t>
            </a:r>
          </a:p>
        </p:txBody>
      </p:sp>
      <p:sp>
        <p:nvSpPr>
          <p:cNvPr id="19" name="Minus Sign 18">
            <a:extLst>
              <a:ext uri="{FF2B5EF4-FFF2-40B4-BE49-F238E27FC236}">
                <a16:creationId xmlns:a16="http://schemas.microsoft.com/office/drawing/2014/main" id="{AFBB2915-EE97-BFDE-CA41-79C06F4D69AE}"/>
              </a:ext>
            </a:extLst>
          </p:cNvPr>
          <p:cNvSpPr/>
          <p:nvPr/>
        </p:nvSpPr>
        <p:spPr>
          <a:xfrm rot="5400000">
            <a:off x="1973872" y="4031273"/>
            <a:ext cx="800100" cy="298938"/>
          </a:xfrm>
          <a:prstGeom prst="mathMinus">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1" name="Flowchart: Terminator 20">
            <a:extLst>
              <a:ext uri="{FF2B5EF4-FFF2-40B4-BE49-F238E27FC236}">
                <a16:creationId xmlns:a16="http://schemas.microsoft.com/office/drawing/2014/main" id="{8B93158B-AEDF-F48D-0A82-99252043FF2C}"/>
              </a:ext>
            </a:extLst>
          </p:cNvPr>
          <p:cNvSpPr/>
          <p:nvPr/>
        </p:nvSpPr>
        <p:spPr>
          <a:xfrm>
            <a:off x="6166230" y="5749583"/>
            <a:ext cx="1345223" cy="301752"/>
          </a:xfrm>
          <a:prstGeom prst="flowChartTermina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schemeClr>
                </a:solidFill>
              </a:rPr>
              <a:t>Adds/Deletes</a:t>
            </a:r>
          </a:p>
        </p:txBody>
      </p:sp>
      <p:sp>
        <p:nvSpPr>
          <p:cNvPr id="22" name="Flowchart: Terminator 21">
            <a:extLst>
              <a:ext uri="{FF2B5EF4-FFF2-40B4-BE49-F238E27FC236}">
                <a16:creationId xmlns:a16="http://schemas.microsoft.com/office/drawing/2014/main" id="{A1C3B7C8-812F-E9B1-62BD-56B9282F2115}"/>
              </a:ext>
            </a:extLst>
          </p:cNvPr>
          <p:cNvSpPr/>
          <p:nvPr/>
        </p:nvSpPr>
        <p:spPr>
          <a:xfrm rot="19842356">
            <a:off x="3586833" y="4316509"/>
            <a:ext cx="1164005" cy="342773"/>
          </a:xfrm>
          <a:prstGeom prst="flowChartTermina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lumMod val="50000"/>
                  </a:schemeClr>
                </a:solidFill>
              </a:rPr>
              <a:t>Viewed/deleted</a:t>
            </a:r>
          </a:p>
          <a:p>
            <a:pPr algn="ctr"/>
            <a:r>
              <a:rPr lang="en-US" sz="1050" b="1" dirty="0">
                <a:solidFill>
                  <a:schemeClr val="tx1">
                    <a:lumMod val="50000"/>
                  </a:schemeClr>
                </a:solidFill>
              </a:rPr>
              <a:t>By admin</a:t>
            </a:r>
          </a:p>
        </p:txBody>
      </p:sp>
      <p:sp>
        <p:nvSpPr>
          <p:cNvPr id="23" name="TextBox 22">
            <a:extLst>
              <a:ext uri="{FF2B5EF4-FFF2-40B4-BE49-F238E27FC236}">
                <a16:creationId xmlns:a16="http://schemas.microsoft.com/office/drawing/2014/main" id="{6FC794AC-6926-2C13-42DA-1291FB09AFA6}"/>
              </a:ext>
            </a:extLst>
          </p:cNvPr>
          <p:cNvSpPr txBox="1"/>
          <p:nvPr/>
        </p:nvSpPr>
        <p:spPr>
          <a:xfrm rot="19774327">
            <a:off x="4573289" y="4102629"/>
            <a:ext cx="510615" cy="307777"/>
          </a:xfrm>
          <a:prstGeom prst="rect">
            <a:avLst/>
          </a:prstGeom>
          <a:noFill/>
        </p:spPr>
        <p:txBody>
          <a:bodyPr wrap="square">
            <a:spAutoFit/>
          </a:bodyPr>
          <a:lstStyle/>
          <a:p>
            <a:r>
              <a:rPr lang="en-US" sz="1400" dirty="0"/>
              <a:t>1,1</a:t>
            </a:r>
          </a:p>
        </p:txBody>
      </p:sp>
      <p:sp>
        <p:nvSpPr>
          <p:cNvPr id="24" name="TextBox 23">
            <a:extLst>
              <a:ext uri="{FF2B5EF4-FFF2-40B4-BE49-F238E27FC236}">
                <a16:creationId xmlns:a16="http://schemas.microsoft.com/office/drawing/2014/main" id="{4605B973-4ED8-0896-0B1D-B74C50B3D1DE}"/>
              </a:ext>
            </a:extLst>
          </p:cNvPr>
          <p:cNvSpPr txBox="1"/>
          <p:nvPr/>
        </p:nvSpPr>
        <p:spPr>
          <a:xfrm rot="19427352">
            <a:off x="3360857" y="4594018"/>
            <a:ext cx="433086" cy="342381"/>
          </a:xfrm>
          <a:prstGeom prst="rect">
            <a:avLst/>
          </a:prstGeom>
          <a:noFill/>
        </p:spPr>
        <p:txBody>
          <a:bodyPr wrap="square">
            <a:spAutoFit/>
          </a:bodyPr>
          <a:lstStyle/>
          <a:p>
            <a:r>
              <a:rPr lang="en-US" sz="1600" dirty="0"/>
              <a:t>1,1</a:t>
            </a:r>
          </a:p>
        </p:txBody>
      </p:sp>
      <p:sp>
        <p:nvSpPr>
          <p:cNvPr id="25" name="TextBox 24">
            <a:extLst>
              <a:ext uri="{FF2B5EF4-FFF2-40B4-BE49-F238E27FC236}">
                <a16:creationId xmlns:a16="http://schemas.microsoft.com/office/drawing/2014/main" id="{E016B282-0271-3C0E-5B29-9C4C3EF7EAFF}"/>
              </a:ext>
            </a:extLst>
          </p:cNvPr>
          <p:cNvSpPr txBox="1"/>
          <p:nvPr/>
        </p:nvSpPr>
        <p:spPr>
          <a:xfrm>
            <a:off x="1927001" y="3722295"/>
            <a:ext cx="645436" cy="276999"/>
          </a:xfrm>
          <a:prstGeom prst="rect">
            <a:avLst/>
          </a:prstGeom>
          <a:noFill/>
        </p:spPr>
        <p:txBody>
          <a:bodyPr wrap="square">
            <a:spAutoFit/>
          </a:bodyPr>
          <a:lstStyle/>
          <a:p>
            <a:r>
              <a:rPr lang="en-US" sz="1200" dirty="0"/>
              <a:t>0,n</a:t>
            </a:r>
          </a:p>
        </p:txBody>
      </p:sp>
      <p:sp>
        <p:nvSpPr>
          <p:cNvPr id="27" name="TextBox 26">
            <a:extLst>
              <a:ext uri="{FF2B5EF4-FFF2-40B4-BE49-F238E27FC236}">
                <a16:creationId xmlns:a16="http://schemas.microsoft.com/office/drawing/2014/main" id="{40ADD978-5F9F-5BEC-47FB-D719B8404AB6}"/>
              </a:ext>
            </a:extLst>
          </p:cNvPr>
          <p:cNvSpPr txBox="1"/>
          <p:nvPr/>
        </p:nvSpPr>
        <p:spPr>
          <a:xfrm>
            <a:off x="2333854" y="4291140"/>
            <a:ext cx="645436" cy="276999"/>
          </a:xfrm>
          <a:prstGeom prst="rect">
            <a:avLst/>
          </a:prstGeom>
          <a:noFill/>
        </p:spPr>
        <p:txBody>
          <a:bodyPr wrap="square">
            <a:spAutoFit/>
          </a:bodyPr>
          <a:lstStyle/>
          <a:p>
            <a:r>
              <a:rPr lang="en-US" sz="1200" dirty="0"/>
              <a:t>1,1</a:t>
            </a:r>
          </a:p>
        </p:txBody>
      </p:sp>
      <p:sp>
        <p:nvSpPr>
          <p:cNvPr id="28" name="TextBox 27">
            <a:extLst>
              <a:ext uri="{FF2B5EF4-FFF2-40B4-BE49-F238E27FC236}">
                <a16:creationId xmlns:a16="http://schemas.microsoft.com/office/drawing/2014/main" id="{86C74969-A321-3646-B1FD-9E6D1339A37B}"/>
              </a:ext>
            </a:extLst>
          </p:cNvPr>
          <p:cNvSpPr txBox="1"/>
          <p:nvPr/>
        </p:nvSpPr>
        <p:spPr>
          <a:xfrm rot="221810">
            <a:off x="3802556" y="5202499"/>
            <a:ext cx="645436" cy="369332"/>
          </a:xfrm>
          <a:prstGeom prst="rect">
            <a:avLst/>
          </a:prstGeom>
          <a:noFill/>
        </p:spPr>
        <p:txBody>
          <a:bodyPr wrap="square">
            <a:spAutoFit/>
          </a:bodyPr>
          <a:lstStyle/>
          <a:p>
            <a:r>
              <a:rPr lang="en-US" dirty="0"/>
              <a:t>1,1</a:t>
            </a:r>
          </a:p>
        </p:txBody>
      </p:sp>
      <p:sp>
        <p:nvSpPr>
          <p:cNvPr id="29" name="Flowchart: Terminator 28">
            <a:extLst>
              <a:ext uri="{FF2B5EF4-FFF2-40B4-BE49-F238E27FC236}">
                <a16:creationId xmlns:a16="http://schemas.microsoft.com/office/drawing/2014/main" id="{3BD86AD1-ECE8-9E5B-D82D-2A7F63FAEBC9}"/>
              </a:ext>
            </a:extLst>
          </p:cNvPr>
          <p:cNvSpPr/>
          <p:nvPr/>
        </p:nvSpPr>
        <p:spPr>
          <a:xfrm>
            <a:off x="1790762" y="3973725"/>
            <a:ext cx="1164005" cy="342773"/>
          </a:xfrm>
          <a:prstGeom prst="flowChartTermina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lumMod val="50000"/>
                  </a:schemeClr>
                </a:solidFill>
              </a:rPr>
              <a:t>Viewed/deleted</a:t>
            </a:r>
          </a:p>
          <a:p>
            <a:pPr algn="ctr"/>
            <a:r>
              <a:rPr lang="en-US" sz="1050" b="1" dirty="0">
                <a:solidFill>
                  <a:schemeClr val="tx1">
                    <a:lumMod val="50000"/>
                  </a:schemeClr>
                </a:solidFill>
              </a:rPr>
              <a:t>By admin</a:t>
            </a:r>
          </a:p>
        </p:txBody>
      </p:sp>
      <p:sp>
        <p:nvSpPr>
          <p:cNvPr id="30" name="TextBox 29">
            <a:extLst>
              <a:ext uri="{FF2B5EF4-FFF2-40B4-BE49-F238E27FC236}">
                <a16:creationId xmlns:a16="http://schemas.microsoft.com/office/drawing/2014/main" id="{5F8D904E-3611-4DBE-378F-661510DEC4C8}"/>
              </a:ext>
            </a:extLst>
          </p:cNvPr>
          <p:cNvSpPr txBox="1"/>
          <p:nvPr/>
        </p:nvSpPr>
        <p:spPr>
          <a:xfrm rot="19351587">
            <a:off x="7901978" y="5037978"/>
            <a:ext cx="645436" cy="369332"/>
          </a:xfrm>
          <a:prstGeom prst="rect">
            <a:avLst/>
          </a:prstGeom>
          <a:noFill/>
        </p:spPr>
        <p:txBody>
          <a:bodyPr wrap="square">
            <a:spAutoFit/>
          </a:bodyPr>
          <a:lstStyle/>
          <a:p>
            <a:r>
              <a:rPr lang="en-US" dirty="0"/>
              <a:t>1,n</a:t>
            </a:r>
          </a:p>
        </p:txBody>
      </p:sp>
    </p:spTree>
    <p:extLst>
      <p:ext uri="{BB962C8B-B14F-4D97-AF65-F5344CB8AC3E}">
        <p14:creationId xmlns:p14="http://schemas.microsoft.com/office/powerpoint/2010/main" val="32725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{8431C979-4DB7-4323-AA27-C108C736AD8D}tf11964407_win32</Template>
  <TotalTime>100</TotalTime>
  <Words>316</Words>
  <Application>Microsoft Office PowerPoint</Application>
  <PresentationFormat>Widescreen</PresentationFormat>
  <Paragraphs>96</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Gill Sans Nova</vt:lpstr>
      <vt:lpstr>Gill Sans Nova Light</vt:lpstr>
      <vt:lpstr>Sagona Book</vt:lpstr>
      <vt:lpstr>Custom</vt:lpstr>
      <vt:lpstr>DentalCare Clinic</vt:lpstr>
      <vt:lpstr>Team</vt:lpstr>
      <vt:lpstr>Introduction</vt:lpstr>
      <vt:lpstr>Our clinic website</vt:lpstr>
      <vt:lpstr>The three main pages:</vt:lpstr>
      <vt:lpstr>What are the functions of each page</vt:lpstr>
      <vt:lpstr>Er Diagram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DentalCare Clinic</dc:title>
  <dc:creator>Mariam Shaker</dc:creator>
  <cp:lastModifiedBy>Mariam Shaker</cp:lastModifiedBy>
  <cp:revision>1</cp:revision>
  <dcterms:created xsi:type="dcterms:W3CDTF">2023-08-19T10:33:09Z</dcterms:created>
  <dcterms:modified xsi:type="dcterms:W3CDTF">2023-09-09T04:44:22Z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