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599525" cy="302402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p:normalViewPr>
  <p:slideViewPr>
    <p:cSldViewPr snapToGrid="0">
      <p:cViewPr>
        <p:scale>
          <a:sx n="50" d="100"/>
          <a:sy n="50" d="100"/>
        </p:scale>
        <p:origin x="171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4949049"/>
            <a:ext cx="18359596" cy="10528100"/>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5883154"/>
            <a:ext cx="16199644" cy="7301067"/>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35A983-8D8E-430D-A11A-FF5326EC2F06}"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71C71-A90C-4C6D-A68D-6660F962C5C2}" type="slidenum">
              <a:rPr lang="en-US" smtClean="0"/>
              <a:t>‹#›</a:t>
            </a:fld>
            <a:endParaRPr lang="en-US"/>
          </a:p>
        </p:txBody>
      </p:sp>
    </p:spTree>
    <p:extLst>
      <p:ext uri="{BB962C8B-B14F-4D97-AF65-F5344CB8AC3E}">
        <p14:creationId xmlns:p14="http://schemas.microsoft.com/office/powerpoint/2010/main" val="148080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5A983-8D8E-430D-A11A-FF5326EC2F06}"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71C71-A90C-4C6D-A68D-6660F962C5C2}" type="slidenum">
              <a:rPr lang="en-US" smtClean="0"/>
              <a:t>‹#›</a:t>
            </a:fld>
            <a:endParaRPr lang="en-US"/>
          </a:p>
        </p:txBody>
      </p:sp>
    </p:spTree>
    <p:extLst>
      <p:ext uri="{BB962C8B-B14F-4D97-AF65-F5344CB8AC3E}">
        <p14:creationId xmlns:p14="http://schemas.microsoft.com/office/powerpoint/2010/main" val="4174135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610015"/>
            <a:ext cx="4657398" cy="256272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610015"/>
            <a:ext cx="13702199" cy="256272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5A983-8D8E-430D-A11A-FF5326EC2F06}"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71C71-A90C-4C6D-A68D-6660F962C5C2}" type="slidenum">
              <a:rPr lang="en-US" smtClean="0"/>
              <a:t>‹#›</a:t>
            </a:fld>
            <a:endParaRPr lang="en-US"/>
          </a:p>
        </p:txBody>
      </p:sp>
    </p:spTree>
    <p:extLst>
      <p:ext uri="{BB962C8B-B14F-4D97-AF65-F5344CB8AC3E}">
        <p14:creationId xmlns:p14="http://schemas.microsoft.com/office/powerpoint/2010/main" val="2044206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5A983-8D8E-430D-A11A-FF5326EC2F06}"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71C71-A90C-4C6D-A68D-6660F962C5C2}" type="slidenum">
              <a:rPr lang="en-US" smtClean="0"/>
              <a:t>‹#›</a:t>
            </a:fld>
            <a:endParaRPr lang="en-US"/>
          </a:p>
        </p:txBody>
      </p:sp>
    </p:spTree>
    <p:extLst>
      <p:ext uri="{BB962C8B-B14F-4D97-AF65-F5344CB8AC3E}">
        <p14:creationId xmlns:p14="http://schemas.microsoft.com/office/powerpoint/2010/main" val="166694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7539080"/>
            <a:ext cx="18629590" cy="12579118"/>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0237201"/>
            <a:ext cx="18629590" cy="661506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35A983-8D8E-430D-A11A-FF5326EC2F06}"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71C71-A90C-4C6D-A68D-6660F962C5C2}" type="slidenum">
              <a:rPr lang="en-US" smtClean="0"/>
              <a:t>‹#›</a:t>
            </a:fld>
            <a:endParaRPr lang="en-US"/>
          </a:p>
        </p:txBody>
      </p:sp>
    </p:spTree>
    <p:extLst>
      <p:ext uri="{BB962C8B-B14F-4D97-AF65-F5344CB8AC3E}">
        <p14:creationId xmlns:p14="http://schemas.microsoft.com/office/powerpoint/2010/main" val="146376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050077"/>
            <a:ext cx="9179798" cy="19187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050077"/>
            <a:ext cx="9179798" cy="19187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35A983-8D8E-430D-A11A-FF5326EC2F06}"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71C71-A90C-4C6D-A68D-6660F962C5C2}" type="slidenum">
              <a:rPr lang="en-US" smtClean="0"/>
              <a:t>‹#›</a:t>
            </a:fld>
            <a:endParaRPr lang="en-US"/>
          </a:p>
        </p:txBody>
      </p:sp>
    </p:spTree>
    <p:extLst>
      <p:ext uri="{BB962C8B-B14F-4D97-AF65-F5344CB8AC3E}">
        <p14:creationId xmlns:p14="http://schemas.microsoft.com/office/powerpoint/2010/main" val="1166792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610022"/>
            <a:ext cx="18629590" cy="58450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7413073"/>
            <a:ext cx="9137610" cy="3633032"/>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4" name="Content Placeholder 3"/>
          <p:cNvSpPr>
            <a:spLocks noGrp="1"/>
          </p:cNvSpPr>
          <p:nvPr>
            <p:ph sz="half" idx="2"/>
          </p:nvPr>
        </p:nvSpPr>
        <p:spPr>
          <a:xfrm>
            <a:off x="1487783" y="11046105"/>
            <a:ext cx="9137610" cy="162471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7413073"/>
            <a:ext cx="9182611" cy="3633032"/>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6" name="Content Placeholder 5"/>
          <p:cNvSpPr>
            <a:spLocks noGrp="1"/>
          </p:cNvSpPr>
          <p:nvPr>
            <p:ph sz="quarter" idx="4"/>
          </p:nvPr>
        </p:nvSpPr>
        <p:spPr>
          <a:xfrm>
            <a:off x="10934761" y="11046105"/>
            <a:ext cx="9182611" cy="162471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35A983-8D8E-430D-A11A-FF5326EC2F06}" type="datetimeFigureOut">
              <a:rPr lang="en-US" smtClean="0"/>
              <a:t>5/24/2024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F71C71-A90C-4C6D-A68D-6660F962C5C2}" type="slidenum">
              <a:rPr lang="en-US" smtClean="0"/>
              <a:t>‹#›</a:t>
            </a:fld>
            <a:endParaRPr lang="en-US"/>
          </a:p>
        </p:txBody>
      </p:sp>
    </p:spTree>
    <p:extLst>
      <p:ext uri="{BB962C8B-B14F-4D97-AF65-F5344CB8AC3E}">
        <p14:creationId xmlns:p14="http://schemas.microsoft.com/office/powerpoint/2010/main" val="1898272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35A983-8D8E-430D-A11A-FF5326EC2F06}" type="datetimeFigureOut">
              <a:rPr lang="en-US" smtClean="0"/>
              <a:t>5/24/2024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F71C71-A90C-4C6D-A68D-6660F962C5C2}" type="slidenum">
              <a:rPr lang="en-US" smtClean="0"/>
              <a:t>‹#›</a:t>
            </a:fld>
            <a:endParaRPr lang="en-US"/>
          </a:p>
        </p:txBody>
      </p:sp>
    </p:spTree>
    <p:extLst>
      <p:ext uri="{BB962C8B-B14F-4D97-AF65-F5344CB8AC3E}">
        <p14:creationId xmlns:p14="http://schemas.microsoft.com/office/powerpoint/2010/main" val="203864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5A983-8D8E-430D-A11A-FF5326EC2F06}" type="datetimeFigureOut">
              <a:rPr lang="en-US" smtClean="0"/>
              <a:t>5/24/2024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F71C71-A90C-4C6D-A68D-6660F962C5C2}" type="slidenum">
              <a:rPr lang="en-US" smtClean="0"/>
              <a:t>‹#›</a:t>
            </a:fld>
            <a:endParaRPr lang="en-US"/>
          </a:p>
        </p:txBody>
      </p:sp>
    </p:spTree>
    <p:extLst>
      <p:ext uri="{BB962C8B-B14F-4D97-AF65-F5344CB8AC3E}">
        <p14:creationId xmlns:p14="http://schemas.microsoft.com/office/powerpoint/2010/main" val="1609991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016019"/>
            <a:ext cx="6966409" cy="7056067"/>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354048"/>
            <a:ext cx="10934760" cy="2149020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072087"/>
            <a:ext cx="6966409" cy="16807162"/>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E435A983-8D8E-430D-A11A-FF5326EC2F06}"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71C71-A90C-4C6D-A68D-6660F962C5C2}" type="slidenum">
              <a:rPr lang="en-US" smtClean="0"/>
              <a:t>‹#›</a:t>
            </a:fld>
            <a:endParaRPr lang="en-US"/>
          </a:p>
        </p:txBody>
      </p:sp>
    </p:spTree>
    <p:extLst>
      <p:ext uri="{BB962C8B-B14F-4D97-AF65-F5344CB8AC3E}">
        <p14:creationId xmlns:p14="http://schemas.microsoft.com/office/powerpoint/2010/main" val="2945153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016019"/>
            <a:ext cx="6966409" cy="7056067"/>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354048"/>
            <a:ext cx="10934760" cy="2149020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072087"/>
            <a:ext cx="6966409" cy="16807162"/>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E435A983-8D8E-430D-A11A-FF5326EC2F06}"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71C71-A90C-4C6D-A68D-6660F962C5C2}" type="slidenum">
              <a:rPr lang="en-US" smtClean="0"/>
              <a:t>‹#›</a:t>
            </a:fld>
            <a:endParaRPr lang="en-US"/>
          </a:p>
        </p:txBody>
      </p:sp>
    </p:spTree>
    <p:extLst>
      <p:ext uri="{BB962C8B-B14F-4D97-AF65-F5344CB8AC3E}">
        <p14:creationId xmlns:p14="http://schemas.microsoft.com/office/powerpoint/2010/main" val="1897031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610022"/>
            <a:ext cx="18629590" cy="58450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050077"/>
            <a:ext cx="18629590" cy="19187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28028274"/>
            <a:ext cx="4859893" cy="1610015"/>
          </a:xfrm>
          <a:prstGeom prst="rect">
            <a:avLst/>
          </a:prstGeom>
        </p:spPr>
        <p:txBody>
          <a:bodyPr vert="horz" lIns="91440" tIns="45720" rIns="91440" bIns="45720" rtlCol="0" anchor="ctr"/>
          <a:lstStyle>
            <a:lvl1pPr algn="l">
              <a:defRPr sz="2835">
                <a:solidFill>
                  <a:schemeClr val="tx1">
                    <a:tint val="75000"/>
                  </a:schemeClr>
                </a:solidFill>
              </a:defRPr>
            </a:lvl1pPr>
          </a:lstStyle>
          <a:p>
            <a:fld id="{E435A983-8D8E-430D-A11A-FF5326EC2F06}" type="datetimeFigureOut">
              <a:rPr lang="en-US" smtClean="0"/>
              <a:t>5/24/2024</a:t>
            </a:fld>
            <a:endParaRPr lang="en-US"/>
          </a:p>
        </p:txBody>
      </p:sp>
      <p:sp>
        <p:nvSpPr>
          <p:cNvPr id="5" name="Footer Placeholder 4"/>
          <p:cNvSpPr>
            <a:spLocks noGrp="1"/>
          </p:cNvSpPr>
          <p:nvPr>
            <p:ph type="ftr" sz="quarter" idx="3"/>
          </p:nvPr>
        </p:nvSpPr>
        <p:spPr>
          <a:xfrm>
            <a:off x="7154843" y="28028274"/>
            <a:ext cx="7289840" cy="1610015"/>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254665" y="28028274"/>
            <a:ext cx="4859893" cy="1610015"/>
          </a:xfrm>
          <a:prstGeom prst="rect">
            <a:avLst/>
          </a:prstGeom>
        </p:spPr>
        <p:txBody>
          <a:bodyPr vert="horz" lIns="91440" tIns="45720" rIns="91440" bIns="45720" rtlCol="0" anchor="ctr"/>
          <a:lstStyle>
            <a:lvl1pPr algn="r">
              <a:defRPr sz="2835">
                <a:solidFill>
                  <a:schemeClr val="tx1">
                    <a:tint val="75000"/>
                  </a:schemeClr>
                </a:solidFill>
              </a:defRPr>
            </a:lvl1pPr>
          </a:lstStyle>
          <a:p>
            <a:fld id="{BFF71C71-A90C-4C6D-A68D-6660F962C5C2}" type="slidenum">
              <a:rPr lang="en-US" smtClean="0"/>
              <a:t>‹#›</a:t>
            </a:fld>
            <a:endParaRPr lang="en-US"/>
          </a:p>
        </p:txBody>
      </p:sp>
    </p:spTree>
    <p:extLst>
      <p:ext uri="{BB962C8B-B14F-4D97-AF65-F5344CB8AC3E}">
        <p14:creationId xmlns:p14="http://schemas.microsoft.com/office/powerpoint/2010/main" val="169904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F4EE1B46-7637-A275-1E88-705CC554FD11}"/>
              </a:ext>
            </a:extLst>
          </p:cNvPr>
          <p:cNvSpPr/>
          <p:nvPr/>
        </p:nvSpPr>
        <p:spPr>
          <a:xfrm>
            <a:off x="577743" y="26794177"/>
            <a:ext cx="9673676" cy="795004"/>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86E0C84-963A-1BD1-9054-ACE8C011B0DE}"/>
              </a:ext>
            </a:extLst>
          </p:cNvPr>
          <p:cNvSpPr/>
          <p:nvPr/>
        </p:nvSpPr>
        <p:spPr>
          <a:xfrm>
            <a:off x="11048373" y="16400912"/>
            <a:ext cx="8974285" cy="795004"/>
          </a:xfrm>
          <a:prstGeom prst="rect">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AA9C883-8185-CE47-FED6-000BFAC26918}"/>
              </a:ext>
            </a:extLst>
          </p:cNvPr>
          <p:cNvSpPr/>
          <p:nvPr/>
        </p:nvSpPr>
        <p:spPr>
          <a:xfrm>
            <a:off x="742516" y="20489793"/>
            <a:ext cx="9489147" cy="795004"/>
          </a:xfrm>
          <a:prstGeom prst="rect">
            <a:avLst/>
          </a:prstGeom>
          <a:solidFill>
            <a:srgbClr val="0099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8D460FB-7907-2E57-FF1C-3D1AA964C362}"/>
              </a:ext>
            </a:extLst>
          </p:cNvPr>
          <p:cNvSpPr/>
          <p:nvPr/>
        </p:nvSpPr>
        <p:spPr>
          <a:xfrm>
            <a:off x="481490" y="12567459"/>
            <a:ext cx="9769929" cy="841769"/>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56E8707-92B5-1AB9-36F1-2179AD0CEBD7}"/>
              </a:ext>
            </a:extLst>
          </p:cNvPr>
          <p:cNvSpPr/>
          <p:nvPr/>
        </p:nvSpPr>
        <p:spPr>
          <a:xfrm>
            <a:off x="10853757" y="8363626"/>
            <a:ext cx="8974285" cy="7950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B7B0BD3-8F28-2895-E4C2-6A0179F57A82}"/>
              </a:ext>
            </a:extLst>
          </p:cNvPr>
          <p:cNvSpPr/>
          <p:nvPr/>
        </p:nvSpPr>
        <p:spPr>
          <a:xfrm>
            <a:off x="445688" y="8391766"/>
            <a:ext cx="9756841" cy="724255"/>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EAE101C-5AC2-205B-FE8C-44E71A1058A4}"/>
              </a:ext>
            </a:extLst>
          </p:cNvPr>
          <p:cNvSpPr/>
          <p:nvPr/>
        </p:nvSpPr>
        <p:spPr>
          <a:xfrm>
            <a:off x="806865" y="5340104"/>
            <a:ext cx="11986592" cy="9144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12085A8-E9E2-0FC0-D8E8-62E3DC6471FE}"/>
              </a:ext>
            </a:extLst>
          </p:cNvPr>
          <p:cNvSpPr/>
          <p:nvPr/>
        </p:nvSpPr>
        <p:spPr>
          <a:xfrm>
            <a:off x="397564" y="26741713"/>
            <a:ext cx="20792661" cy="338678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F1A67C8-87AB-DA66-F148-C31CBB8C065D}"/>
              </a:ext>
            </a:extLst>
          </p:cNvPr>
          <p:cNvSpPr/>
          <p:nvPr/>
        </p:nvSpPr>
        <p:spPr>
          <a:xfrm>
            <a:off x="409301" y="8302259"/>
            <a:ext cx="9927395" cy="40774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354EEFB-B9AF-E961-2691-D2D894E2ECAE}"/>
              </a:ext>
            </a:extLst>
          </p:cNvPr>
          <p:cNvSpPr/>
          <p:nvPr/>
        </p:nvSpPr>
        <p:spPr>
          <a:xfrm>
            <a:off x="409301" y="12543078"/>
            <a:ext cx="9927395" cy="7597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EF617F0-85F7-5C4F-A8EA-8077A30E03D8}"/>
              </a:ext>
            </a:extLst>
          </p:cNvPr>
          <p:cNvSpPr/>
          <p:nvPr/>
        </p:nvSpPr>
        <p:spPr>
          <a:xfrm>
            <a:off x="10799762" y="8350384"/>
            <a:ext cx="10390462" cy="78879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42FBFAE-30AE-8F8B-ED36-5B3BDA5EE94E}"/>
              </a:ext>
            </a:extLst>
          </p:cNvPr>
          <p:cNvSpPr txBox="1"/>
          <p:nvPr/>
        </p:nvSpPr>
        <p:spPr>
          <a:xfrm>
            <a:off x="397562" y="3148603"/>
            <a:ext cx="20792661" cy="1107996"/>
          </a:xfrm>
          <a:prstGeom prst="rect">
            <a:avLst/>
          </a:prstGeom>
          <a:noFill/>
        </p:spPr>
        <p:txBody>
          <a:bodyPr wrap="square" rtlCol="0">
            <a:spAutoFit/>
          </a:bodyPr>
          <a:lstStyle/>
          <a:p>
            <a:pPr algn="ctr"/>
            <a:r>
              <a:rPr lang="en-US" sz="6600" b="1" dirty="0">
                <a:latin typeface="Arial" panose="020B0604020202020204" pitchFamily="34" charset="0"/>
                <a:cs typeface="Arial" panose="020B0604020202020204" pitchFamily="34" charset="0"/>
              </a:rPr>
              <a:t>Modernizing remote control mastery. Its ease and</a:t>
            </a:r>
          </a:p>
        </p:txBody>
      </p:sp>
      <p:pic>
        <p:nvPicPr>
          <p:cNvPr id="13" name="Picture 12">
            <a:extLst>
              <a:ext uri="{FF2B5EF4-FFF2-40B4-BE49-F238E27FC236}">
                <a16:creationId xmlns:a16="http://schemas.microsoft.com/office/drawing/2014/main" id="{F91286B4-7402-908B-352F-F4125823C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864" y="208037"/>
            <a:ext cx="3048000" cy="3076575"/>
          </a:xfrm>
          <a:prstGeom prst="rect">
            <a:avLst/>
          </a:prstGeom>
        </p:spPr>
      </p:pic>
      <p:sp>
        <p:nvSpPr>
          <p:cNvPr id="14" name="TextBox 13">
            <a:extLst>
              <a:ext uri="{FF2B5EF4-FFF2-40B4-BE49-F238E27FC236}">
                <a16:creationId xmlns:a16="http://schemas.microsoft.com/office/drawing/2014/main" id="{5B0422C3-9418-F405-0359-03AE0C86B5B3}"/>
              </a:ext>
            </a:extLst>
          </p:cNvPr>
          <p:cNvSpPr txBox="1"/>
          <p:nvPr/>
        </p:nvSpPr>
        <p:spPr>
          <a:xfrm>
            <a:off x="12284768" y="733026"/>
            <a:ext cx="9115976" cy="830997"/>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Mohamad </a:t>
            </a:r>
            <a:r>
              <a:rPr lang="en-US" sz="4800" b="1" dirty="0" err="1">
                <a:latin typeface="Arial" panose="020B0604020202020204" pitchFamily="34" charset="0"/>
                <a:cs typeface="Arial" panose="020B0604020202020204" pitchFamily="34" charset="0"/>
              </a:rPr>
              <a:t>Monzer</a:t>
            </a:r>
            <a:r>
              <a:rPr lang="en-US" sz="4800" b="1" dirty="0">
                <a:latin typeface="Arial" panose="020B0604020202020204" pitchFamily="34" charset="0"/>
                <a:cs typeface="Arial" panose="020B0604020202020204" pitchFamily="34" charset="0"/>
              </a:rPr>
              <a:t> [10120048]</a:t>
            </a:r>
          </a:p>
        </p:txBody>
      </p:sp>
      <p:sp>
        <p:nvSpPr>
          <p:cNvPr id="15" name="TextBox 14">
            <a:extLst>
              <a:ext uri="{FF2B5EF4-FFF2-40B4-BE49-F238E27FC236}">
                <a16:creationId xmlns:a16="http://schemas.microsoft.com/office/drawing/2014/main" id="{654B8C91-4EEC-5072-C481-CF301526BDE1}"/>
              </a:ext>
            </a:extLst>
          </p:cNvPr>
          <p:cNvSpPr txBox="1"/>
          <p:nvPr/>
        </p:nvSpPr>
        <p:spPr>
          <a:xfrm>
            <a:off x="13888279" y="1664075"/>
            <a:ext cx="7512465" cy="769441"/>
          </a:xfrm>
          <a:prstGeom prst="rect">
            <a:avLst/>
          </a:prstGeom>
          <a:noFill/>
        </p:spPr>
        <p:txBody>
          <a:bodyPr wrap="square" rtlCol="0">
            <a:spAutoFit/>
          </a:bodyPr>
          <a:lstStyle/>
          <a:p>
            <a:r>
              <a:rPr lang="en-US" sz="3850" dirty="0" err="1">
                <a:latin typeface="Arial" panose="020B0604020202020204" pitchFamily="34" charset="0"/>
                <a:cs typeface="Arial" panose="020B0604020202020204" pitchFamily="34" charset="0"/>
              </a:rPr>
              <a:t>Supervisor</a:t>
            </a:r>
            <a:r>
              <a:rPr lang="en-US" sz="4400" dirty="0" err="1">
                <a:latin typeface="Arial" panose="020B0604020202020204" pitchFamily="34" charset="0"/>
                <a:cs typeface="Arial" panose="020B0604020202020204" pitchFamily="34" charset="0"/>
              </a:rPr>
              <a:t>:Dr</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Kasem.Danash</a:t>
            </a:r>
            <a:endParaRPr lang="en-US" sz="44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A247C866-EE67-F1E5-8C97-F8F70F78192A}"/>
              </a:ext>
            </a:extLst>
          </p:cNvPr>
          <p:cNvSpPr txBox="1"/>
          <p:nvPr/>
        </p:nvSpPr>
        <p:spPr>
          <a:xfrm>
            <a:off x="806864" y="4044341"/>
            <a:ext cx="20792661" cy="1107996"/>
          </a:xfrm>
          <a:prstGeom prst="rect">
            <a:avLst/>
          </a:prstGeom>
          <a:noFill/>
        </p:spPr>
        <p:txBody>
          <a:bodyPr wrap="square" rtlCol="0">
            <a:spAutoFit/>
          </a:bodyPr>
          <a:lstStyle/>
          <a:p>
            <a:pPr algn="ctr"/>
            <a:r>
              <a:rPr lang="en-US" sz="6600" b="1" dirty="0">
                <a:latin typeface="Arial" panose="020B0604020202020204" pitchFamily="34" charset="0"/>
                <a:cs typeface="Arial" panose="020B0604020202020204" pitchFamily="34" charset="0"/>
              </a:rPr>
              <a:t>danger to individual security and its treatment.</a:t>
            </a:r>
          </a:p>
        </p:txBody>
      </p:sp>
      <p:sp>
        <p:nvSpPr>
          <p:cNvPr id="17" name="TextBox 16">
            <a:extLst>
              <a:ext uri="{FF2B5EF4-FFF2-40B4-BE49-F238E27FC236}">
                <a16:creationId xmlns:a16="http://schemas.microsoft.com/office/drawing/2014/main" id="{8CAB5FC1-0A37-B5DE-8263-020D3C6CBE86}"/>
              </a:ext>
            </a:extLst>
          </p:cNvPr>
          <p:cNvSpPr txBox="1"/>
          <p:nvPr/>
        </p:nvSpPr>
        <p:spPr>
          <a:xfrm>
            <a:off x="806866" y="5365689"/>
            <a:ext cx="12384155" cy="76944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PROJECT BACKGROUND AND MOTIVATION</a:t>
            </a:r>
          </a:p>
        </p:txBody>
      </p:sp>
      <p:sp>
        <p:nvSpPr>
          <p:cNvPr id="18" name="Rectangle: Rounded Corners 17">
            <a:extLst>
              <a:ext uri="{FF2B5EF4-FFF2-40B4-BE49-F238E27FC236}">
                <a16:creationId xmlns:a16="http://schemas.microsoft.com/office/drawing/2014/main" id="{FD137372-2C31-B2B7-B77F-86A86D7F322B}"/>
              </a:ext>
            </a:extLst>
          </p:cNvPr>
          <p:cNvSpPr/>
          <p:nvPr/>
        </p:nvSpPr>
        <p:spPr>
          <a:xfrm>
            <a:off x="409301" y="111785"/>
            <a:ext cx="20792661" cy="501769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3BF223B5-029B-43AA-C1D2-4B876996BCB6}"/>
              </a:ext>
            </a:extLst>
          </p:cNvPr>
          <p:cNvSpPr/>
          <p:nvPr/>
        </p:nvSpPr>
        <p:spPr>
          <a:xfrm>
            <a:off x="409301" y="5236774"/>
            <a:ext cx="20780922" cy="292952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7A984218-7CC7-9CF4-1346-1D1BA3578EB8}"/>
              </a:ext>
            </a:extLst>
          </p:cNvPr>
          <p:cNvSpPr txBox="1"/>
          <p:nvPr/>
        </p:nvSpPr>
        <p:spPr>
          <a:xfrm>
            <a:off x="445688" y="8316997"/>
            <a:ext cx="9492396" cy="76944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AIMS AND OBJECTIVES</a:t>
            </a:r>
          </a:p>
        </p:txBody>
      </p:sp>
      <p:sp>
        <p:nvSpPr>
          <p:cNvPr id="22" name="TextBox 21">
            <a:extLst>
              <a:ext uri="{FF2B5EF4-FFF2-40B4-BE49-F238E27FC236}">
                <a16:creationId xmlns:a16="http://schemas.microsoft.com/office/drawing/2014/main" id="{5E9A22BE-8BB9-9BE8-BE82-82B9A4EF9815}"/>
              </a:ext>
            </a:extLst>
          </p:cNvPr>
          <p:cNvSpPr txBox="1"/>
          <p:nvPr/>
        </p:nvSpPr>
        <p:spPr>
          <a:xfrm>
            <a:off x="457427" y="12543530"/>
            <a:ext cx="9879269" cy="76944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PROJECT DESIGN /METHODOLOGY</a:t>
            </a:r>
          </a:p>
        </p:txBody>
      </p:sp>
      <p:sp>
        <p:nvSpPr>
          <p:cNvPr id="25" name="TextBox 24">
            <a:extLst>
              <a:ext uri="{FF2B5EF4-FFF2-40B4-BE49-F238E27FC236}">
                <a16:creationId xmlns:a16="http://schemas.microsoft.com/office/drawing/2014/main" id="{145AF28D-5ED7-BF87-16BC-E522C201869C}"/>
              </a:ext>
            </a:extLst>
          </p:cNvPr>
          <p:cNvSpPr txBox="1"/>
          <p:nvPr/>
        </p:nvSpPr>
        <p:spPr>
          <a:xfrm>
            <a:off x="482206" y="13406299"/>
            <a:ext cx="1469422" cy="1815882"/>
          </a:xfrm>
          <a:prstGeom prst="rect">
            <a:avLst/>
          </a:prstGeom>
          <a:noFill/>
        </p:spPr>
        <p:txBody>
          <a:bodyPr wrap="square" rtlCol="0">
            <a:spAutoFit/>
          </a:bodyPr>
          <a:lstStyle/>
          <a:p>
            <a:r>
              <a:rPr lang="en-US" sz="2800" b="0" i="1" dirty="0">
                <a:solidFill>
                  <a:srgbClr val="222222"/>
                </a:solidFill>
                <a:effectLst/>
                <a:highlight>
                  <a:srgbClr val="FFFFFF"/>
                </a:highlight>
                <a:latin typeface="Roboto" panose="020F0502020204030204" pitchFamily="2" charset="0"/>
              </a:rPr>
              <a:t>remote control flow diagram</a:t>
            </a:r>
            <a:endParaRPr lang="en-US" sz="2435"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BE9C074F-8761-7035-D1BE-C38126484C92}"/>
              </a:ext>
            </a:extLst>
          </p:cNvPr>
          <p:cNvSpPr txBox="1"/>
          <p:nvPr/>
        </p:nvSpPr>
        <p:spPr>
          <a:xfrm>
            <a:off x="806864" y="6128002"/>
            <a:ext cx="20055894" cy="1953868"/>
          </a:xfrm>
          <a:prstGeom prst="rect">
            <a:avLst/>
          </a:prstGeom>
          <a:noFill/>
        </p:spPr>
        <p:txBody>
          <a:bodyPr wrap="square" rtlCol="0">
            <a:spAutoFit/>
          </a:bodyPr>
          <a:lstStyle/>
          <a:p>
            <a:pPr marL="0" marR="0">
              <a:lnSpc>
                <a:spcPct val="150000"/>
              </a:lnSpc>
              <a:spcBef>
                <a:spcPts val="0"/>
              </a:spcBef>
              <a:spcAft>
                <a:spcPts val="800"/>
              </a:spcAf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This paper proposes a solution to enhance the security of RF remote control systems by integrating server-side processing, enabling centralized decision-making and advanced security measures. By transmitting commands securely to servers, manufacturers can mitigate the vulnerabilities associated with RF signals, offering a more secure and reliable remote-control experience.</a:t>
            </a:r>
          </a:p>
        </p:txBody>
      </p:sp>
      <p:sp>
        <p:nvSpPr>
          <p:cNvPr id="30" name="TextBox 29">
            <a:extLst>
              <a:ext uri="{FF2B5EF4-FFF2-40B4-BE49-F238E27FC236}">
                <a16:creationId xmlns:a16="http://schemas.microsoft.com/office/drawing/2014/main" id="{272217EF-42B3-396E-0D46-BC0F27667B5F}"/>
              </a:ext>
            </a:extLst>
          </p:cNvPr>
          <p:cNvSpPr txBox="1"/>
          <p:nvPr/>
        </p:nvSpPr>
        <p:spPr>
          <a:xfrm>
            <a:off x="10860976" y="8365126"/>
            <a:ext cx="12384155" cy="76944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KEY RESULTS OR OUTCOMES -1</a:t>
            </a:r>
          </a:p>
        </p:txBody>
      </p:sp>
      <p:sp>
        <p:nvSpPr>
          <p:cNvPr id="34" name="TextBox 33">
            <a:extLst>
              <a:ext uri="{FF2B5EF4-FFF2-40B4-BE49-F238E27FC236}">
                <a16:creationId xmlns:a16="http://schemas.microsoft.com/office/drawing/2014/main" id="{21F53CE3-FE6B-40A1-F238-6E9A4BE1CD67}"/>
              </a:ext>
            </a:extLst>
          </p:cNvPr>
          <p:cNvSpPr txBox="1"/>
          <p:nvPr/>
        </p:nvSpPr>
        <p:spPr>
          <a:xfrm>
            <a:off x="494577" y="9055316"/>
            <a:ext cx="9756842" cy="3349956"/>
          </a:xfrm>
          <a:prstGeom prst="rect">
            <a:avLst/>
          </a:prstGeom>
          <a:noFill/>
        </p:spPr>
        <p:txBody>
          <a:bodyPr wrap="square" rtlCol="0">
            <a:spAutoFit/>
          </a:bodyPr>
          <a:lstStyle/>
          <a:p>
            <a:pPr marL="0" marR="0">
              <a:lnSpc>
                <a:spcPct val="150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Motivated by a desire to bridge the gap between theoretical knowledge and real-world applications, my project embodies the spirit of innovation and exploration. By integrating diverse technologies, from secure MQTT to HTTPS protocols, I aim to create a holistic solution that not only addresses existing challenges but also paves the way for future advancements in the field of computer science.</a:t>
            </a:r>
          </a:p>
        </p:txBody>
      </p:sp>
      <p:sp>
        <p:nvSpPr>
          <p:cNvPr id="35" name="Rectangle: Rounded Corners 34">
            <a:extLst>
              <a:ext uri="{FF2B5EF4-FFF2-40B4-BE49-F238E27FC236}">
                <a16:creationId xmlns:a16="http://schemas.microsoft.com/office/drawing/2014/main" id="{78188319-D567-A203-5BCA-0B86C68F433C}"/>
              </a:ext>
            </a:extLst>
          </p:cNvPr>
          <p:cNvSpPr/>
          <p:nvPr/>
        </p:nvSpPr>
        <p:spPr>
          <a:xfrm>
            <a:off x="445687" y="20312155"/>
            <a:ext cx="10068865" cy="6277164"/>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D6DA12C-271A-2650-BB93-D9B9324FC8DD}"/>
              </a:ext>
            </a:extLst>
          </p:cNvPr>
          <p:cNvSpPr txBox="1"/>
          <p:nvPr/>
        </p:nvSpPr>
        <p:spPr>
          <a:xfrm>
            <a:off x="577742" y="26794177"/>
            <a:ext cx="3764090" cy="76944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Conclusion</a:t>
            </a:r>
          </a:p>
        </p:txBody>
      </p:sp>
      <p:sp>
        <p:nvSpPr>
          <p:cNvPr id="38" name="TextBox 37">
            <a:extLst>
              <a:ext uri="{FF2B5EF4-FFF2-40B4-BE49-F238E27FC236}">
                <a16:creationId xmlns:a16="http://schemas.microsoft.com/office/drawing/2014/main" id="{9C4F6B08-76DB-0D49-5F5F-2DF8E3F8D5F6}"/>
              </a:ext>
            </a:extLst>
          </p:cNvPr>
          <p:cNvSpPr txBox="1"/>
          <p:nvPr/>
        </p:nvSpPr>
        <p:spPr>
          <a:xfrm>
            <a:off x="746183" y="20521259"/>
            <a:ext cx="8638449" cy="76944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PROJECT IMPLEMENTATION</a:t>
            </a:r>
          </a:p>
        </p:txBody>
      </p:sp>
      <p:sp>
        <p:nvSpPr>
          <p:cNvPr id="40" name="Rectangle 39">
            <a:extLst>
              <a:ext uri="{FF2B5EF4-FFF2-40B4-BE49-F238E27FC236}">
                <a16:creationId xmlns:a16="http://schemas.microsoft.com/office/drawing/2014/main" id="{05F815E1-6B06-CC47-E47C-A9C65D427DF2}"/>
              </a:ext>
            </a:extLst>
          </p:cNvPr>
          <p:cNvSpPr/>
          <p:nvPr/>
        </p:nvSpPr>
        <p:spPr>
          <a:xfrm>
            <a:off x="10853757" y="16390684"/>
            <a:ext cx="10390462" cy="1019863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3A7B92D-AD38-DE20-428D-9C0B6FB62DFB}"/>
              </a:ext>
            </a:extLst>
          </p:cNvPr>
          <p:cNvSpPr txBox="1"/>
          <p:nvPr/>
        </p:nvSpPr>
        <p:spPr>
          <a:xfrm>
            <a:off x="11048373" y="16405348"/>
            <a:ext cx="9910637" cy="76944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KEY RESULTS OR OUTCOMES -2</a:t>
            </a:r>
          </a:p>
        </p:txBody>
      </p:sp>
      <p:pic>
        <p:nvPicPr>
          <p:cNvPr id="44" name="Picture 43">
            <a:extLst>
              <a:ext uri="{FF2B5EF4-FFF2-40B4-BE49-F238E27FC236}">
                <a16:creationId xmlns:a16="http://schemas.microsoft.com/office/drawing/2014/main" id="{4A0EBA45-B8DD-C6C6-8258-025EABFB2E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935" y="21510612"/>
            <a:ext cx="7324027" cy="5078705"/>
          </a:xfrm>
          <a:prstGeom prst="rect">
            <a:avLst/>
          </a:prstGeom>
        </p:spPr>
      </p:pic>
      <p:sp>
        <p:nvSpPr>
          <p:cNvPr id="47" name="TextBox 46">
            <a:extLst>
              <a:ext uri="{FF2B5EF4-FFF2-40B4-BE49-F238E27FC236}">
                <a16:creationId xmlns:a16="http://schemas.microsoft.com/office/drawing/2014/main" id="{40D9200A-8755-D305-B59E-5315D41A71B7}"/>
              </a:ext>
            </a:extLst>
          </p:cNvPr>
          <p:cNvSpPr txBox="1"/>
          <p:nvPr/>
        </p:nvSpPr>
        <p:spPr>
          <a:xfrm>
            <a:off x="10953393" y="9374872"/>
            <a:ext cx="4832039" cy="6370975"/>
          </a:xfrm>
          <a:prstGeom prst="rect">
            <a:avLst/>
          </a:prstGeom>
          <a:noFill/>
        </p:spPr>
        <p:txBody>
          <a:bodyPr wrap="square" rtlCol="0">
            <a:spAutoFit/>
          </a:bodyPr>
          <a:lstStyle/>
          <a:p>
            <a:pPr algn="l">
              <a:buFont typeface="Arial" panose="020B0604020202020204" pitchFamily="34" charset="0"/>
              <a:buChar char="•"/>
            </a:pPr>
            <a:r>
              <a:rPr lang="en-US" sz="2400" b="1" i="0" dirty="0">
                <a:solidFill>
                  <a:srgbClr val="0D0D0D"/>
                </a:solidFill>
                <a:effectLst/>
                <a:highlight>
                  <a:srgbClr val="FFFFFF"/>
                </a:highlight>
                <a:latin typeface="Söhne"/>
              </a:rPr>
              <a:t>Signal Interception Methods</a:t>
            </a:r>
            <a:r>
              <a:rPr lang="en-US" sz="2400"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sz="2400" b="1" i="0" dirty="0">
                <a:solidFill>
                  <a:srgbClr val="0D0D0D"/>
                </a:solidFill>
                <a:effectLst/>
                <a:highlight>
                  <a:srgbClr val="FFFFFF"/>
                </a:highlight>
                <a:latin typeface="Söhne"/>
              </a:rPr>
              <a:t>Sniffing Devices</a:t>
            </a:r>
            <a:r>
              <a:rPr lang="en-US" sz="2400" b="0" i="0" dirty="0">
                <a:solidFill>
                  <a:srgbClr val="0D0D0D"/>
                </a:solidFill>
                <a:effectLst/>
                <a:highlight>
                  <a:srgbClr val="FFFFFF"/>
                </a:highlight>
                <a:latin typeface="Söhne"/>
              </a:rPr>
              <a:t>: Hackers use specialized hardware, such as RF sniffers, to capture RF signals transmitted between devices.</a:t>
            </a:r>
          </a:p>
          <a:p>
            <a:pPr marL="742950" lvl="1" indent="-285750" algn="l">
              <a:buFont typeface="Arial" panose="020B0604020202020204" pitchFamily="34" charset="0"/>
              <a:buChar char="•"/>
            </a:pPr>
            <a:r>
              <a:rPr lang="en-US" sz="2400" b="1" i="0" dirty="0">
                <a:solidFill>
                  <a:srgbClr val="0D0D0D"/>
                </a:solidFill>
                <a:effectLst/>
                <a:highlight>
                  <a:srgbClr val="FFFFFF"/>
                </a:highlight>
                <a:latin typeface="Söhne"/>
              </a:rPr>
              <a:t>Replay Attacks</a:t>
            </a:r>
            <a:r>
              <a:rPr lang="en-US" sz="2400" b="0" i="0" dirty="0">
                <a:solidFill>
                  <a:srgbClr val="0D0D0D"/>
                </a:solidFill>
                <a:effectLst/>
                <a:highlight>
                  <a:srgbClr val="FFFFFF"/>
                </a:highlight>
                <a:latin typeface="Söhne"/>
              </a:rPr>
              <a:t>: Recorded RF signals can be replayed to mimic legitimate commands, granting unauthorized access to devices or systems.</a:t>
            </a:r>
          </a:p>
          <a:p>
            <a:pPr marL="742950" lvl="1" indent="-285750" algn="l">
              <a:buFont typeface="Arial" panose="020B0604020202020204" pitchFamily="34" charset="0"/>
              <a:buChar char="•"/>
            </a:pPr>
            <a:r>
              <a:rPr lang="en-US" sz="2400" b="1" i="0" dirty="0">
                <a:solidFill>
                  <a:srgbClr val="0D0D0D"/>
                </a:solidFill>
                <a:effectLst/>
                <a:highlight>
                  <a:srgbClr val="FFFFFF"/>
                </a:highlight>
                <a:latin typeface="Söhne"/>
              </a:rPr>
              <a:t>Signal Jamming</a:t>
            </a:r>
            <a:r>
              <a:rPr lang="en-US" sz="2400" b="0" i="0" dirty="0">
                <a:solidFill>
                  <a:srgbClr val="0D0D0D"/>
                </a:solidFill>
                <a:effectLst/>
                <a:highlight>
                  <a:srgbClr val="FFFFFF"/>
                </a:highlight>
                <a:latin typeface="Söhne"/>
              </a:rPr>
              <a:t>: Attackers may employ signal jamming techniques to disrupt RF communication, causing devices to lose connectivity or behave unpredictably.</a:t>
            </a:r>
          </a:p>
        </p:txBody>
      </p:sp>
      <p:sp>
        <p:nvSpPr>
          <p:cNvPr id="48" name="TextBox 47">
            <a:extLst>
              <a:ext uri="{FF2B5EF4-FFF2-40B4-BE49-F238E27FC236}">
                <a16:creationId xmlns:a16="http://schemas.microsoft.com/office/drawing/2014/main" id="{BE1B8368-F5AF-3E75-C3FE-59AA4DD5B257}"/>
              </a:ext>
            </a:extLst>
          </p:cNvPr>
          <p:cNvSpPr txBox="1"/>
          <p:nvPr/>
        </p:nvSpPr>
        <p:spPr>
          <a:xfrm>
            <a:off x="11048373" y="17733319"/>
            <a:ext cx="9573753" cy="8863965"/>
          </a:xfrm>
          <a:prstGeom prst="rect">
            <a:avLst/>
          </a:prstGeom>
          <a:noFill/>
        </p:spPr>
        <p:txBody>
          <a:bodyPr wrap="square" rtlCol="0">
            <a:spAutoFit/>
          </a:bodyPr>
          <a:lstStyle/>
          <a:p>
            <a:pPr algn="l">
              <a:buFont typeface="Arial" panose="020B0604020202020204" pitchFamily="34" charset="0"/>
              <a:buChar char="•"/>
            </a:pPr>
            <a:r>
              <a:rPr lang="en-US" sz="3000" b="1" i="0" dirty="0">
                <a:solidFill>
                  <a:srgbClr val="0D0D0D"/>
                </a:solidFill>
                <a:effectLst/>
                <a:highlight>
                  <a:srgbClr val="FFFFFF"/>
                </a:highlight>
                <a:latin typeface="Söhne"/>
              </a:rPr>
              <a:t>Centralized Security Management</a:t>
            </a:r>
            <a:r>
              <a:rPr lang="en-US" sz="3000"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sz="3000" b="0" i="0" dirty="0">
                <a:solidFill>
                  <a:srgbClr val="0D0D0D"/>
                </a:solidFill>
                <a:effectLst/>
                <a:highlight>
                  <a:srgbClr val="FFFFFF"/>
                </a:highlight>
                <a:latin typeface="Söhne"/>
              </a:rPr>
              <a:t>Servers centralize security measures, allowing for consistent enforcement of encryption and authentication protocols.</a:t>
            </a:r>
          </a:p>
          <a:p>
            <a:pPr algn="l">
              <a:buFont typeface="Arial" panose="020B0604020202020204" pitchFamily="34" charset="0"/>
              <a:buChar char="•"/>
            </a:pPr>
            <a:r>
              <a:rPr lang="en-US" sz="3000" b="1" i="0" dirty="0">
                <a:solidFill>
                  <a:srgbClr val="0D0D0D"/>
                </a:solidFill>
                <a:effectLst/>
                <a:highlight>
                  <a:srgbClr val="FFFFFF"/>
                </a:highlight>
                <a:latin typeface="Söhne"/>
              </a:rPr>
              <a:t>Dynamic Updates</a:t>
            </a:r>
            <a:r>
              <a:rPr lang="en-US" sz="3000"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sz="3000" b="0" i="0" dirty="0">
                <a:solidFill>
                  <a:srgbClr val="0D0D0D"/>
                </a:solidFill>
                <a:effectLst/>
                <a:highlight>
                  <a:srgbClr val="FFFFFF"/>
                </a:highlight>
                <a:latin typeface="Söhne"/>
              </a:rPr>
              <a:t>Servers facilitate rapid deployment of security patches and updates across all connected devices, reducing vulnerability windows.</a:t>
            </a:r>
          </a:p>
          <a:p>
            <a:pPr algn="l">
              <a:buFont typeface="Arial" panose="020B0604020202020204" pitchFamily="34" charset="0"/>
              <a:buChar char="•"/>
            </a:pPr>
            <a:r>
              <a:rPr lang="en-US" sz="3000" b="1" i="0" dirty="0">
                <a:solidFill>
                  <a:srgbClr val="0D0D0D"/>
                </a:solidFill>
                <a:effectLst/>
                <a:highlight>
                  <a:srgbClr val="FFFFFF"/>
                </a:highlight>
                <a:latin typeface="Söhne"/>
              </a:rPr>
              <a:t>Multi-Factor Authentication</a:t>
            </a:r>
            <a:r>
              <a:rPr lang="en-US" sz="3000"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sz="3000" b="0" i="0" dirty="0">
                <a:solidFill>
                  <a:srgbClr val="0D0D0D"/>
                </a:solidFill>
                <a:effectLst/>
                <a:highlight>
                  <a:srgbClr val="FFFFFF"/>
                </a:highlight>
                <a:latin typeface="Söhne"/>
              </a:rPr>
              <a:t>Integration of multi-factor authentication adds an extra layer of security against unauthorized access.</a:t>
            </a:r>
          </a:p>
          <a:p>
            <a:pPr algn="l">
              <a:buFont typeface="Arial" panose="020B0604020202020204" pitchFamily="34" charset="0"/>
              <a:buChar char="•"/>
            </a:pPr>
            <a:r>
              <a:rPr lang="en-US" sz="3000" b="1" i="0" dirty="0">
                <a:solidFill>
                  <a:srgbClr val="0D0D0D"/>
                </a:solidFill>
                <a:effectLst/>
                <a:highlight>
                  <a:srgbClr val="FFFFFF"/>
                </a:highlight>
                <a:latin typeface="Söhne"/>
              </a:rPr>
              <a:t>Audit Trails and Monitoring</a:t>
            </a:r>
            <a:r>
              <a:rPr lang="en-US" sz="3000"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sz="3000" b="0" i="0" dirty="0">
                <a:solidFill>
                  <a:srgbClr val="0D0D0D"/>
                </a:solidFill>
                <a:effectLst/>
                <a:highlight>
                  <a:srgbClr val="FFFFFF"/>
                </a:highlight>
                <a:latin typeface="Söhne"/>
              </a:rPr>
              <a:t>Server-side processing enables detailed audit trails and monitoring, aiding in security incident detection and response.</a:t>
            </a:r>
          </a:p>
          <a:p>
            <a:pPr algn="l">
              <a:buFont typeface="Arial" panose="020B0604020202020204" pitchFamily="34" charset="0"/>
              <a:buChar char="•"/>
            </a:pPr>
            <a:r>
              <a:rPr lang="en-US" sz="3000" b="1" i="0" dirty="0">
                <a:solidFill>
                  <a:srgbClr val="0D0D0D"/>
                </a:solidFill>
                <a:effectLst/>
                <a:highlight>
                  <a:srgbClr val="FFFFFF"/>
                </a:highlight>
                <a:latin typeface="Söhne"/>
              </a:rPr>
              <a:t>Scalability and Resource Optimization</a:t>
            </a:r>
            <a:r>
              <a:rPr lang="en-US" sz="3000"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sz="3000" b="0" i="0" dirty="0">
                <a:solidFill>
                  <a:srgbClr val="0D0D0D"/>
                </a:solidFill>
                <a:effectLst/>
                <a:highlight>
                  <a:srgbClr val="FFFFFF"/>
                </a:highlight>
                <a:latin typeface="Söhne"/>
              </a:rPr>
              <a:t>Servers offer scalability and efficient resource management to handle growing numbers of connected devices while maintaining security standards.</a:t>
            </a:r>
          </a:p>
        </p:txBody>
      </p:sp>
      <p:sp>
        <p:nvSpPr>
          <p:cNvPr id="49" name="TextBox 48">
            <a:extLst>
              <a:ext uri="{FF2B5EF4-FFF2-40B4-BE49-F238E27FC236}">
                <a16:creationId xmlns:a16="http://schemas.microsoft.com/office/drawing/2014/main" id="{B1CBC586-F733-2F18-A1B4-60E005AF491B}"/>
              </a:ext>
            </a:extLst>
          </p:cNvPr>
          <p:cNvSpPr txBox="1"/>
          <p:nvPr/>
        </p:nvSpPr>
        <p:spPr>
          <a:xfrm>
            <a:off x="397562" y="27066966"/>
            <a:ext cx="20624219" cy="3108543"/>
          </a:xfrm>
          <a:prstGeom prst="rect">
            <a:avLst/>
          </a:prstGeom>
          <a:noFill/>
        </p:spPr>
        <p:txBody>
          <a:bodyPr wrap="square" rtlCol="0">
            <a:spAutoFit/>
          </a:bodyPr>
          <a:lstStyle/>
          <a:p>
            <a:endParaRPr lang="en-US" sz="2800" dirty="0"/>
          </a:p>
          <a:p>
            <a:r>
              <a:rPr lang="en-US" sz="2800" dirty="0"/>
              <a:t>In conclusion, opting to integrate servers rather than relying on RF or IR remotes to control smart devices represents a strategic move towards enhanced security and functionality. By leveraging server-based solutions, organizations can fortify their systems against interception and unauthorized access, mitigating potential risks associated with outdated remote control technologies. This shift not only bolsters confidence in the system's reliability but also paves the way for improved user experiences and streamlined operations. Embracing server integration underscores a commitment to innovation and adaptability in an ever-evolving technological landscape, positioning businesses and users alike for greater efficiency, convenience, and peace of mind.</a:t>
            </a:r>
          </a:p>
        </p:txBody>
      </p:sp>
      <p:pic>
        <p:nvPicPr>
          <p:cNvPr id="51" name="Picture 50">
            <a:extLst>
              <a:ext uri="{FF2B5EF4-FFF2-40B4-BE49-F238E27FC236}">
                <a16:creationId xmlns:a16="http://schemas.microsoft.com/office/drawing/2014/main" id="{46A1F42B-D853-8A69-941A-7A4F8A484840}"/>
              </a:ext>
            </a:extLst>
          </p:cNvPr>
          <p:cNvPicPr>
            <a:picLocks noChangeAspect="1"/>
          </p:cNvPicPr>
          <p:nvPr/>
        </p:nvPicPr>
        <p:blipFill rotWithShape="1">
          <a:blip r:embed="rId4">
            <a:extLst>
              <a:ext uri="{28A0092B-C50C-407E-A947-70E740481C1C}">
                <a14:useLocalDpi xmlns:a14="http://schemas.microsoft.com/office/drawing/2010/main" val="0"/>
              </a:ext>
            </a:extLst>
          </a:blip>
          <a:srcRect l="13405" t="1729" r="2474"/>
          <a:stretch/>
        </p:blipFill>
        <p:spPr>
          <a:xfrm>
            <a:off x="16112897" y="9129098"/>
            <a:ext cx="5077326" cy="6827959"/>
          </a:xfrm>
          <a:prstGeom prst="rect">
            <a:avLst/>
          </a:prstGeom>
        </p:spPr>
      </p:pic>
      <p:pic>
        <p:nvPicPr>
          <p:cNvPr id="3" name="Picture 2">
            <a:extLst>
              <a:ext uri="{FF2B5EF4-FFF2-40B4-BE49-F238E27FC236}">
                <a16:creationId xmlns:a16="http://schemas.microsoft.com/office/drawing/2014/main" id="{02BEFD3D-78A2-E071-3CB2-1E0DB6585B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6509" y="13476375"/>
            <a:ext cx="8375154" cy="6473501"/>
          </a:xfrm>
          <a:prstGeom prst="rect">
            <a:avLst/>
          </a:prstGeom>
        </p:spPr>
      </p:pic>
    </p:spTree>
    <p:extLst>
      <p:ext uri="{BB962C8B-B14F-4D97-AF65-F5344CB8AC3E}">
        <p14:creationId xmlns:p14="http://schemas.microsoft.com/office/powerpoint/2010/main" val="22283850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10373</TotalTime>
  <Words>458</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Roboto</vt:lpstr>
      <vt:lpstr>Söhne</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 silver</dc:creator>
  <cp:lastModifiedBy>jean silver</cp:lastModifiedBy>
  <cp:revision>2</cp:revision>
  <dcterms:created xsi:type="dcterms:W3CDTF">2024-05-08T10:20:28Z</dcterms:created>
  <dcterms:modified xsi:type="dcterms:W3CDTF">2024-05-24T09:01:12Z</dcterms:modified>
</cp:coreProperties>
</file>