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80"/>
  </p:notesMasterIdLst>
  <p:handoutMasterIdLst>
    <p:handoutMasterId r:id="rId81"/>
  </p:handoutMasterIdLst>
  <p:sldIdLst>
    <p:sldId id="356" r:id="rId5"/>
    <p:sldId id="384" r:id="rId6"/>
    <p:sldId id="357" r:id="rId7"/>
    <p:sldId id="359" r:id="rId8"/>
    <p:sldId id="351" r:id="rId9"/>
    <p:sldId id="364" r:id="rId10"/>
    <p:sldId id="365" r:id="rId11"/>
    <p:sldId id="366" r:id="rId12"/>
    <p:sldId id="372" r:id="rId13"/>
    <p:sldId id="459" r:id="rId14"/>
    <p:sldId id="374" r:id="rId15"/>
    <p:sldId id="284" r:id="rId16"/>
    <p:sldId id="437" r:id="rId17"/>
    <p:sldId id="477" r:id="rId18"/>
    <p:sldId id="478" r:id="rId19"/>
    <p:sldId id="439" r:id="rId20"/>
    <p:sldId id="461" r:id="rId21"/>
    <p:sldId id="479" r:id="rId22"/>
    <p:sldId id="480" r:id="rId23"/>
    <p:sldId id="481" r:id="rId24"/>
    <p:sldId id="482" r:id="rId25"/>
    <p:sldId id="465" r:id="rId26"/>
    <p:sldId id="483" r:id="rId27"/>
    <p:sldId id="467" r:id="rId28"/>
    <p:sldId id="486" r:id="rId29"/>
    <p:sldId id="487" r:id="rId30"/>
    <p:sldId id="488" r:id="rId31"/>
    <p:sldId id="471" r:id="rId32"/>
    <p:sldId id="392" r:id="rId33"/>
    <p:sldId id="454" r:id="rId34"/>
    <p:sldId id="455" r:id="rId35"/>
    <p:sldId id="456" r:id="rId36"/>
    <p:sldId id="457" r:id="rId37"/>
    <p:sldId id="458" r:id="rId38"/>
    <p:sldId id="383" r:id="rId39"/>
    <p:sldId id="502" r:id="rId40"/>
    <p:sldId id="424" r:id="rId41"/>
    <p:sldId id="401" r:id="rId42"/>
    <p:sldId id="435" r:id="rId43"/>
    <p:sldId id="436" r:id="rId44"/>
    <p:sldId id="434" r:id="rId45"/>
    <p:sldId id="406" r:id="rId46"/>
    <p:sldId id="426" r:id="rId47"/>
    <p:sldId id="427" r:id="rId48"/>
    <p:sldId id="428" r:id="rId49"/>
    <p:sldId id="429" r:id="rId50"/>
    <p:sldId id="430" r:id="rId51"/>
    <p:sldId id="431" r:id="rId52"/>
    <p:sldId id="433" r:id="rId53"/>
    <p:sldId id="408" r:id="rId54"/>
    <p:sldId id="510" r:id="rId55"/>
    <p:sldId id="512" r:id="rId56"/>
    <p:sldId id="511" r:id="rId57"/>
    <p:sldId id="490" r:id="rId58"/>
    <p:sldId id="494" r:id="rId59"/>
    <p:sldId id="495" r:id="rId60"/>
    <p:sldId id="496" r:id="rId61"/>
    <p:sldId id="497" r:id="rId62"/>
    <p:sldId id="498" r:id="rId63"/>
    <p:sldId id="499" r:id="rId64"/>
    <p:sldId id="500" r:id="rId65"/>
    <p:sldId id="521" r:id="rId66"/>
    <p:sldId id="504" r:id="rId67"/>
    <p:sldId id="506" r:id="rId68"/>
    <p:sldId id="522" r:id="rId69"/>
    <p:sldId id="509" r:id="rId70"/>
    <p:sldId id="514" r:id="rId71"/>
    <p:sldId id="417" r:id="rId72"/>
    <p:sldId id="515" r:id="rId73"/>
    <p:sldId id="523" r:id="rId74"/>
    <p:sldId id="524" r:id="rId75"/>
    <p:sldId id="520" r:id="rId76"/>
    <p:sldId id="525" r:id="rId77"/>
    <p:sldId id="503" r:id="rId78"/>
    <p:sldId id="347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9F8"/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4634" autoAdjust="0"/>
  </p:normalViewPr>
  <p:slideViewPr>
    <p:cSldViewPr snapToGrid="0">
      <p:cViewPr varScale="1">
        <p:scale>
          <a:sx n="114" d="100"/>
          <a:sy n="114" d="100"/>
        </p:scale>
        <p:origin x="630" y="114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42CD-5CE0-47E2-95E5-B89A912AA2C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CD9D6-3479-4F38-9264-501C260D6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36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5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8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2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6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4/29/2025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mustafa-mahmoud-21a662263/" TargetMode="External"/><Relationship Id="rId2" Type="http://schemas.openxmlformats.org/officeDocument/2006/relationships/hyperlink" Target="https://www.linkedin.com/in/mohamed-elassyouty-4b799a291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hassan-waked-a2a147161/" TargetMode="External"/><Relationship Id="rId5" Type="http://schemas.openxmlformats.org/officeDocument/2006/relationships/hyperlink" Target="https://www.linkedin.com/in/mohamed-ibrahim96/" TargetMode="External"/><Relationship Id="rId4" Type="http://schemas.openxmlformats.org/officeDocument/2006/relationships/hyperlink" Target="https://www.linkedin.com/in/mohammed-fekry1989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course-s3mayctpv4zgztujgkcmd8.streamlit.app/" TargetMode="External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3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50241" y="646205"/>
            <a:ext cx="10905728" cy="5567985"/>
          </a:xfrm>
          <a:prstGeom prst="rect">
            <a:avLst/>
          </a:prstGeom>
          <a:solidFill>
            <a:srgbClr val="EF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4697968" y="2661919"/>
            <a:ext cx="6858000" cy="355227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1810139"/>
            <a:ext cx="9950165" cy="1003414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Bank Customer Churn</a:t>
            </a:r>
            <a:endParaRPr lang="en-US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133593"/>
            <a:ext cx="10058400" cy="1143000"/>
          </a:xfrm>
        </p:spPr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8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7959" y="646205"/>
            <a:ext cx="2194560" cy="13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2E458-1F12-AD0B-AE59-21EE9B31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853DB-3631-F32F-A96E-41EC2EA97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0" t="3179" r="2926" b="3682"/>
          <a:stretch/>
        </p:blipFill>
        <p:spPr>
          <a:xfrm>
            <a:off x="1960685" y="1582472"/>
            <a:ext cx="8194432" cy="4378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E0E37-62B3-199B-A054-E6F8609E7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2" t="5443" r="61181" b="6820"/>
          <a:stretch/>
        </p:blipFill>
        <p:spPr>
          <a:xfrm>
            <a:off x="4938221" y="694406"/>
            <a:ext cx="2239360" cy="80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1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34884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Load the dataset (CSV, SQL, API, etc.)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source and quality of the data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266" y="3343452"/>
            <a:ext cx="5987438" cy="2362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54" y="1549733"/>
            <a:ext cx="5978850" cy="149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View dataset structure (rows, columns)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 data types and sample values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target and feature variables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business/domain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D5DA7-0936-63C3-CE6B-1855492C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398" y="2281657"/>
            <a:ext cx="5556069" cy="15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986998" cy="583534"/>
          </a:xfrm>
        </p:spPr>
        <p:txBody>
          <a:bodyPr>
            <a:normAutofit/>
          </a:bodyPr>
          <a:lstStyle/>
          <a:p>
            <a:r>
              <a:rPr lang="en-US" b="1" dirty="0"/>
              <a:t>Unique Values per Feature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787661" y="4167075"/>
            <a:ext cx="3833075" cy="583534"/>
          </a:xfrm>
        </p:spPr>
        <p:txBody>
          <a:bodyPr>
            <a:normAutofit/>
          </a:bodyPr>
          <a:lstStyle/>
          <a:p>
            <a:r>
              <a:rPr lang="en-US" b="1" dirty="0"/>
              <a:t>Dataset Shape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25688"/>
              </p:ext>
            </p:extLst>
          </p:nvPr>
        </p:nvGraphicFramePr>
        <p:xfrm>
          <a:off x="1096963" y="2108200"/>
          <a:ext cx="4987314" cy="2997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16">
                  <a:extLst>
                    <a:ext uri="{9D8B030D-6E8A-4147-A177-3AD203B41FA5}">
                      <a16:colId xmlns:a16="http://schemas.microsoft.com/office/drawing/2014/main" val="2445322493"/>
                    </a:ext>
                  </a:extLst>
                </a:gridCol>
                <a:gridCol w="1413408">
                  <a:extLst>
                    <a:ext uri="{9D8B030D-6E8A-4147-A177-3AD203B41FA5}">
                      <a16:colId xmlns:a16="http://schemas.microsoft.com/office/drawing/2014/main" val="3287104719"/>
                    </a:ext>
                  </a:extLst>
                </a:gridCol>
                <a:gridCol w="1938390">
                  <a:extLst>
                    <a:ext uri="{9D8B030D-6E8A-4147-A177-3AD203B41FA5}">
                      <a16:colId xmlns:a16="http://schemas.microsoft.com/office/drawing/2014/main" val="2844163558"/>
                    </a:ext>
                  </a:extLst>
                </a:gridCol>
              </a:tblGrid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Unique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Unique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1846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18252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hascrcard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10393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isactivemember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2292841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0.02%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884291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64412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0.04%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000245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0.11%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222806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0.73%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607966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460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4.60%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594019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surname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2,932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29.31%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881912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6,382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63.81%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143455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9,999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99.97%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75969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rownumber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13058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customerid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99.98%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140426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670072"/>
              </p:ext>
            </p:extLst>
          </p:nvPr>
        </p:nvGraphicFramePr>
        <p:xfrm>
          <a:off x="7380957" y="3334555"/>
          <a:ext cx="2646485" cy="5769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0234">
                  <a:extLst>
                    <a:ext uri="{9D8B030D-6E8A-4147-A177-3AD203B41FA5}">
                      <a16:colId xmlns:a16="http://schemas.microsoft.com/office/drawing/2014/main" val="2382832915"/>
                    </a:ext>
                  </a:extLst>
                </a:gridCol>
                <a:gridCol w="1016251">
                  <a:extLst>
                    <a:ext uri="{9D8B030D-6E8A-4147-A177-3AD203B41FA5}">
                      <a16:colId xmlns:a16="http://schemas.microsoft.com/office/drawing/2014/main" val="301688429"/>
                    </a:ext>
                  </a:extLst>
                </a:gridCol>
              </a:tblGrid>
              <a:tr h="28848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Rows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10,002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7568349"/>
                  </a:ext>
                </a:extLst>
              </a:tr>
              <a:tr h="28848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</a:p>
                  </a:txBody>
                  <a:tcPr marL="7620" marR="7620" marT="7620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9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49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986998" cy="583534"/>
          </a:xfrm>
        </p:spPr>
        <p:txBody>
          <a:bodyPr>
            <a:normAutofit/>
          </a:bodyPr>
          <a:lstStyle/>
          <a:p>
            <a:r>
              <a:rPr lang="en-US" b="1" dirty="0"/>
              <a:t>Unique Values per Feature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6"/>
          </p:nvPr>
        </p:nvSpPr>
        <p:spPr>
          <a:xfrm>
            <a:off x="6787661" y="4202244"/>
            <a:ext cx="3833075" cy="583534"/>
          </a:xfrm>
        </p:spPr>
        <p:txBody>
          <a:bodyPr>
            <a:normAutofit/>
          </a:bodyPr>
          <a:lstStyle/>
          <a:p>
            <a:r>
              <a:rPr lang="en-US" b="1" dirty="0"/>
              <a:t>Dataset Shape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0819"/>
              </p:ext>
            </p:extLst>
          </p:nvPr>
        </p:nvGraphicFramePr>
        <p:xfrm>
          <a:off x="1096963" y="2108200"/>
          <a:ext cx="4987314" cy="29972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5516">
                  <a:extLst>
                    <a:ext uri="{9D8B030D-6E8A-4147-A177-3AD203B41FA5}">
                      <a16:colId xmlns:a16="http://schemas.microsoft.com/office/drawing/2014/main" val="2445322493"/>
                    </a:ext>
                  </a:extLst>
                </a:gridCol>
                <a:gridCol w="1413408">
                  <a:extLst>
                    <a:ext uri="{9D8B030D-6E8A-4147-A177-3AD203B41FA5}">
                      <a16:colId xmlns:a16="http://schemas.microsoft.com/office/drawing/2014/main" val="3287104719"/>
                    </a:ext>
                  </a:extLst>
                </a:gridCol>
                <a:gridCol w="1938390">
                  <a:extLst>
                    <a:ext uri="{9D8B030D-6E8A-4147-A177-3AD203B41FA5}">
                      <a16:colId xmlns:a16="http://schemas.microsoft.com/office/drawing/2014/main" val="2844163558"/>
                    </a:ext>
                  </a:extLst>
                </a:gridCol>
              </a:tblGrid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Feature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Missing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Missing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1846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rownumber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1118252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customerid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110393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surname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12292841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3884291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264412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000245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42228062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6079665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8594019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98819124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hascrcard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143455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isactivemember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2759696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913058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1404269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44166"/>
              </p:ext>
            </p:extLst>
          </p:nvPr>
        </p:nvGraphicFramePr>
        <p:xfrm>
          <a:off x="6708347" y="3165825"/>
          <a:ext cx="3991705" cy="9144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8890">
                  <a:extLst>
                    <a:ext uri="{9D8B030D-6E8A-4147-A177-3AD203B41FA5}">
                      <a16:colId xmlns:a16="http://schemas.microsoft.com/office/drawing/2014/main" val="2382832915"/>
                    </a:ext>
                  </a:extLst>
                </a:gridCol>
                <a:gridCol w="1532815">
                  <a:extLst>
                    <a:ext uri="{9D8B030D-6E8A-4147-A177-3AD203B41FA5}">
                      <a16:colId xmlns:a16="http://schemas.microsoft.com/office/drawing/2014/main" val="301688429"/>
                    </a:ext>
                  </a:extLst>
                </a:gridCol>
              </a:tblGrid>
              <a:tr h="3443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568349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Duplicate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602445"/>
                  </a:ext>
                </a:extLst>
              </a:tr>
              <a:tr h="2850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Duplicate Percentage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94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1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Initial</a:t>
            </a:r>
            <a:r>
              <a:rPr lang="en-US" dirty="0">
                <a:cs typeface="Biome" panose="020B0503030204020804" pitchFamily="34" charset="0"/>
              </a:rPr>
              <a:t> Summary Check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64" y="784176"/>
            <a:ext cx="4673266" cy="53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0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3506-8DAA-4DAF-32A1-29AFD82F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94405-6EAC-77A4-DB8F-751EB95F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23557"/>
              </p:ext>
            </p:extLst>
          </p:nvPr>
        </p:nvGraphicFramePr>
        <p:xfrm>
          <a:off x="1506415" y="2232175"/>
          <a:ext cx="9179170" cy="297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359">
                  <a:extLst>
                    <a:ext uri="{9D8B030D-6E8A-4147-A177-3AD203B41FA5}">
                      <a16:colId xmlns:a16="http://schemas.microsoft.com/office/drawing/2014/main" val="83613311"/>
                    </a:ext>
                  </a:extLst>
                </a:gridCol>
                <a:gridCol w="1788147">
                  <a:extLst>
                    <a:ext uri="{9D8B030D-6E8A-4147-A177-3AD203B41FA5}">
                      <a16:colId xmlns:a16="http://schemas.microsoft.com/office/drawing/2014/main" val="1846844046"/>
                    </a:ext>
                  </a:extLst>
                </a:gridCol>
                <a:gridCol w="1728545">
                  <a:extLst>
                    <a:ext uri="{9D8B030D-6E8A-4147-A177-3AD203B41FA5}">
                      <a16:colId xmlns:a16="http://schemas.microsoft.com/office/drawing/2014/main" val="702282374"/>
                    </a:ext>
                  </a:extLst>
                </a:gridCol>
                <a:gridCol w="1698744">
                  <a:extLst>
                    <a:ext uri="{9D8B030D-6E8A-4147-A177-3AD203B41FA5}">
                      <a16:colId xmlns:a16="http://schemas.microsoft.com/office/drawing/2014/main" val="3290739977"/>
                    </a:ext>
                  </a:extLst>
                </a:gridCol>
                <a:gridCol w="953682">
                  <a:extLst>
                    <a:ext uri="{9D8B030D-6E8A-4147-A177-3AD203B41FA5}">
                      <a16:colId xmlns:a16="http://schemas.microsoft.com/office/drawing/2014/main" val="1936978652"/>
                    </a:ext>
                  </a:extLst>
                </a:gridCol>
                <a:gridCol w="1102693">
                  <a:extLst>
                    <a:ext uri="{9D8B030D-6E8A-4147-A177-3AD203B41FA5}">
                      <a16:colId xmlns:a16="http://schemas.microsoft.com/office/drawing/2014/main" val="3539059069"/>
                    </a:ext>
                  </a:extLst>
                </a:gridCol>
              </a:tblGrid>
              <a:tr h="49481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rownumber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creditscore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6582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10001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058171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Mean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5001.5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15,690,930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650.56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38.92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5.01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637201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Std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2887.47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71,931.77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96.66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2.89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7038776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Min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15,565,700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350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5256639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25% (Q1)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2501.25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15,628,520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080110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Median (Q2)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5001.5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15,690,730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652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979010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75% (Q3)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7501.75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15,753,230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718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8084323"/>
                  </a:ext>
                </a:extLst>
              </a:tr>
              <a:tr h="3096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10000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15,815,690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850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effectLst/>
                        </a:rPr>
                        <a:t>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843943"/>
                  </a:ext>
                </a:extLst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</p:spTree>
    <p:extLst>
      <p:ext uri="{BB962C8B-B14F-4D97-AF65-F5344CB8AC3E}">
        <p14:creationId xmlns:p14="http://schemas.microsoft.com/office/powerpoint/2010/main" val="2936360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3506-8DAA-4DAF-32A1-29AFD82F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94405-6EAC-77A4-DB8F-751EB95F5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0933"/>
              </p:ext>
            </p:extLst>
          </p:nvPr>
        </p:nvGraphicFramePr>
        <p:xfrm>
          <a:off x="1097280" y="2232175"/>
          <a:ext cx="9504484" cy="30941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52290">
                  <a:extLst>
                    <a:ext uri="{9D8B030D-6E8A-4147-A177-3AD203B41FA5}">
                      <a16:colId xmlns:a16="http://schemas.microsoft.com/office/drawing/2014/main" val="8361331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846844046"/>
                    </a:ext>
                  </a:extLst>
                </a:gridCol>
                <a:gridCol w="1670538">
                  <a:extLst>
                    <a:ext uri="{9D8B030D-6E8A-4147-A177-3AD203B41FA5}">
                      <a16:colId xmlns:a16="http://schemas.microsoft.com/office/drawing/2014/main" val="702282374"/>
                    </a:ext>
                  </a:extLst>
                </a:gridCol>
                <a:gridCol w="1318847">
                  <a:extLst>
                    <a:ext uri="{9D8B030D-6E8A-4147-A177-3AD203B41FA5}">
                      <a16:colId xmlns:a16="http://schemas.microsoft.com/office/drawing/2014/main" val="329073997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936978652"/>
                    </a:ext>
                  </a:extLst>
                </a:gridCol>
                <a:gridCol w="1893232">
                  <a:extLst>
                    <a:ext uri="{9D8B030D-6E8A-4147-A177-3AD203B41FA5}">
                      <a16:colId xmlns:a16="http://schemas.microsoft.com/office/drawing/2014/main" val="3539059069"/>
                    </a:ext>
                  </a:extLst>
                </a:gridCol>
              </a:tblGrid>
              <a:tr h="43082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numofproducts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hascrcard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isactivemember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76582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058171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76,491.11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100,083.33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637201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62,393.47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57,508.12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7038776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55256639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 (Q1)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50,983.75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080110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Median (Q2)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97,198.54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100,185.24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7979010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75% (Q3)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127,647.84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149,383.65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8084323"/>
                  </a:ext>
                </a:extLst>
              </a:tr>
              <a:tr h="33291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250,898.09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199,992.48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2843943"/>
                  </a:ext>
                </a:extLst>
              </a:tr>
            </a:tbl>
          </a:graphicData>
        </a:graphic>
      </p:graphicFrame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</p:spTree>
    <p:extLst>
      <p:ext uri="{BB962C8B-B14F-4D97-AF65-F5344CB8AC3E}">
        <p14:creationId xmlns:p14="http://schemas.microsoft.com/office/powerpoint/2010/main" val="3752414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3243FEB-9C4F-9365-DB10-0F9D4649BD0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61" r="2161"/>
          <a:stretch>
            <a:fillRect/>
          </a:stretch>
        </p:blipFill>
        <p:spPr>
          <a:xfrm>
            <a:off x="2066925" y="2163763"/>
            <a:ext cx="2390775" cy="29194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7279" y="5257321"/>
            <a:ext cx="4723229" cy="583534"/>
          </a:xfrm>
        </p:spPr>
        <p:txBody>
          <a:bodyPr/>
          <a:lstStyle/>
          <a:p>
            <a:r>
              <a:rPr lang="en-US" dirty="0"/>
              <a:t>Credit Score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5934809" y="5257321"/>
            <a:ext cx="5220872" cy="583534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9B6A04E-9C25-3760-3414-AE3DF52D42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533" r="1533"/>
          <a:stretch>
            <a:fillRect/>
          </a:stretch>
        </p:blipFill>
        <p:spPr>
          <a:xfrm>
            <a:off x="7350125" y="2163763"/>
            <a:ext cx="239077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4363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Elassyouty</a:t>
            </a:r>
            <a:endParaRPr lang="en-US" b="1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half" idx="2"/>
          </p:nvPr>
        </p:nvSpPr>
        <p:spPr>
          <a:xfrm>
            <a:off x="3143791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Fekry</a:t>
            </a:r>
            <a:endParaRPr lang="en-US" b="1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half" idx="2"/>
          </p:nvPr>
        </p:nvSpPr>
        <p:spPr>
          <a:xfrm>
            <a:off x="5191704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Mohamed </a:t>
            </a:r>
            <a:r>
              <a:rPr lang="en-US" b="1" dirty="0" err="1"/>
              <a:t>Meselhy</a:t>
            </a:r>
            <a:endParaRPr lang="en-US" b="1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half" idx="2"/>
          </p:nvPr>
        </p:nvSpPr>
        <p:spPr>
          <a:xfrm>
            <a:off x="7239617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Hassan </a:t>
            </a:r>
            <a:br>
              <a:rPr lang="en-US" b="1" dirty="0"/>
            </a:br>
            <a:r>
              <a:rPr lang="en-US" b="1" dirty="0"/>
              <a:t>Waked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half" idx="2"/>
          </p:nvPr>
        </p:nvSpPr>
        <p:spPr>
          <a:xfrm>
            <a:off x="9287530" y="3990544"/>
            <a:ext cx="1860525" cy="58353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Mustafa Mahmoud</a:t>
            </a:r>
          </a:p>
        </p:txBody>
      </p:sp>
      <p:sp>
        <p:nvSpPr>
          <p:cNvPr id="23" name="Title 7"/>
          <p:cNvSpPr txBox="1">
            <a:spLocks/>
          </p:cNvSpPr>
          <p:nvPr/>
        </p:nvSpPr>
        <p:spPr>
          <a:xfrm>
            <a:off x="1097280" y="2243345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Supervisor: ENG. Mahmoud </a:t>
            </a:r>
            <a:r>
              <a:rPr lang="en-US" sz="2000" dirty="0" err="1"/>
              <a:t>elsayed</a:t>
            </a:r>
            <a:endParaRPr lang="en-US" sz="2000" dirty="0"/>
          </a:p>
        </p:txBody>
      </p:sp>
      <p:pic>
        <p:nvPicPr>
          <p:cNvPr id="36" name="object 1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568" y="5351801"/>
            <a:ext cx="400113" cy="400113"/>
          </a:xfrm>
          <a:prstGeom prst="rect">
            <a:avLst/>
          </a:prstGeom>
        </p:spPr>
      </p:pic>
      <p:pic>
        <p:nvPicPr>
          <p:cNvPr id="37" name="object 13">
            <a:hlinkClick r:id="rId4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3996" y="5351801"/>
            <a:ext cx="400113" cy="400113"/>
          </a:xfrm>
          <a:prstGeom prst="rect">
            <a:avLst/>
          </a:prstGeom>
        </p:spPr>
      </p:pic>
      <p:pic>
        <p:nvPicPr>
          <p:cNvPr id="38" name="object 13">
            <a:hlinkClick r:id="rId5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1909" y="5351801"/>
            <a:ext cx="400113" cy="400113"/>
          </a:xfrm>
          <a:prstGeom prst="rect">
            <a:avLst/>
          </a:prstGeom>
        </p:spPr>
      </p:pic>
      <p:pic>
        <p:nvPicPr>
          <p:cNvPr id="39" name="object 13">
            <a:hlinkClick r:id="rId6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9822" y="5351801"/>
            <a:ext cx="400113" cy="400113"/>
          </a:xfrm>
          <a:prstGeom prst="rect">
            <a:avLst/>
          </a:prstGeom>
        </p:spPr>
      </p:pic>
      <p:pic>
        <p:nvPicPr>
          <p:cNvPr id="40" name="object 13">
            <a:hlinkClick r:id="rId7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7735" y="5351800"/>
            <a:ext cx="400113" cy="4001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247" y="622526"/>
            <a:ext cx="4377057" cy="22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13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11B2AD1-7823-F796-CA51-AE86B12A76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343" b="1343"/>
          <a:stretch>
            <a:fillRect/>
          </a:stretch>
        </p:blipFill>
        <p:spPr>
          <a:xfrm>
            <a:off x="1096963" y="2163763"/>
            <a:ext cx="4662487" cy="2919412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6963" y="5257321"/>
            <a:ext cx="4662487" cy="583534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383338" y="5257321"/>
            <a:ext cx="4772342" cy="583534"/>
          </a:xfrm>
        </p:spPr>
        <p:txBody>
          <a:bodyPr/>
          <a:lstStyle/>
          <a:p>
            <a:r>
              <a:rPr lang="en-US" dirty="0"/>
              <a:t>Balance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DA59FB8-66BF-5DD5-AB8F-BF90E658F46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093" b="1093"/>
          <a:stretch>
            <a:fillRect/>
          </a:stretch>
        </p:blipFill>
        <p:spPr>
          <a:xfrm>
            <a:off x="6383338" y="2163763"/>
            <a:ext cx="4492625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6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96962" y="5257321"/>
            <a:ext cx="4662487" cy="583534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110654" y="5257321"/>
            <a:ext cx="5030422" cy="583534"/>
          </a:xfrm>
        </p:spPr>
        <p:txBody>
          <a:bodyPr/>
          <a:lstStyle/>
          <a:p>
            <a:r>
              <a:rPr lang="en-US" dirty="0"/>
              <a:t>Credit Score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3565BA06-4CF9-381C-A5E7-12D89890DF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680" r="680"/>
          <a:stretch>
            <a:fillRect/>
          </a:stretch>
        </p:blipFill>
        <p:spPr>
          <a:xfrm>
            <a:off x="1096962" y="2163763"/>
            <a:ext cx="4662487" cy="2919412"/>
          </a:xfrm>
          <a:prstGeom prst="rect">
            <a:avLst/>
          </a:prstGeo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755781-71DD-B9B6-6E0B-3B82F57B450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1085" r="1085"/>
          <a:stretch>
            <a:fillRect/>
          </a:stretch>
        </p:blipFill>
        <p:spPr>
          <a:xfrm>
            <a:off x="6110654" y="2163763"/>
            <a:ext cx="5030421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9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8DFE482-F456-EC48-F136-579B2AF8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167" y="3499341"/>
            <a:ext cx="3334154" cy="21530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722513-A32D-1011-A837-32910B33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84" y="3499340"/>
            <a:ext cx="3334155" cy="21530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5A4F57-7CCB-29A4-D9B2-C06C709F7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167" y="905611"/>
            <a:ext cx="3322161" cy="214532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CB97CDE-4004-31BF-5071-581276596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84" y="905610"/>
            <a:ext cx="3334155" cy="2145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E0332-3B50-7D07-22A7-BD536588B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349" y="3499340"/>
            <a:ext cx="3240890" cy="2153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E3C2E-C832-A475-D99A-AE1A730DBA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4356" y="905610"/>
            <a:ext cx="3270676" cy="21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07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79" y="2232175"/>
            <a:ext cx="1005840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Cleaning: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Remove unnecessary columns (</a:t>
            </a:r>
            <a:r>
              <a:rPr lang="en-US" sz="1600" dirty="0" err="1"/>
              <a:t>rownumber</a:t>
            </a:r>
            <a:r>
              <a:rPr lang="en-US" sz="1600" dirty="0"/>
              <a:t>, </a:t>
            </a:r>
            <a:r>
              <a:rPr lang="en-US" sz="1600" dirty="0" err="1"/>
              <a:t>customerid</a:t>
            </a:r>
            <a:r>
              <a:rPr lang="en-US" sz="1600" dirty="0"/>
              <a:t>, surname).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Eliminate duplicate rows.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Handle missing values.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 Preprocessing: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Apply </a:t>
            </a:r>
            <a:r>
              <a:rPr lang="en-US" sz="1600" dirty="0" err="1"/>
              <a:t>OneHot</a:t>
            </a:r>
            <a:r>
              <a:rPr lang="en-US" sz="1600" dirty="0"/>
              <a:t> encoding for gender and Label encoding for geography.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Handle high cardinality for features like </a:t>
            </a:r>
            <a:r>
              <a:rPr lang="en-US" sz="1600" dirty="0" err="1"/>
              <a:t>creditscore</a:t>
            </a:r>
            <a:r>
              <a:rPr lang="en-US" sz="1600" dirty="0"/>
              <a:t>, balance, and </a:t>
            </a:r>
            <a:r>
              <a:rPr lang="en-US" sz="1600" dirty="0" err="1"/>
              <a:t>estimatedsalary</a:t>
            </a:r>
            <a:r>
              <a:rPr lang="en-US" sz="1600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Apply transformations to skewed features like 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76448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C3971F-45D9-1197-A710-A94F9F49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942870"/>
            <a:ext cx="8913495" cy="1292750"/>
          </a:xfrm>
        </p:spPr>
        <p:txBody>
          <a:bodyPr>
            <a:normAutofit/>
          </a:bodyPr>
          <a:lstStyle/>
          <a:p>
            <a:r>
              <a:rPr lang="en-US" dirty="0"/>
              <a:t>✅ Data Cleaning &amp; ⚙️ Data Preprocessing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292E9D-D7F9-08D6-3163-13B939310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233008"/>
              </p:ext>
            </p:extLst>
          </p:nvPr>
        </p:nvGraphicFramePr>
        <p:xfrm>
          <a:off x="1097279" y="2058876"/>
          <a:ext cx="4529797" cy="139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4890">
                  <a:extLst>
                    <a:ext uri="{9D8B030D-6E8A-4147-A177-3AD203B41FA5}">
                      <a16:colId xmlns:a16="http://schemas.microsoft.com/office/drawing/2014/main" val="2393271977"/>
                    </a:ext>
                  </a:extLst>
                </a:gridCol>
                <a:gridCol w="1354895">
                  <a:extLst>
                    <a:ext uri="{9D8B030D-6E8A-4147-A177-3AD203B41FA5}">
                      <a16:colId xmlns:a16="http://schemas.microsoft.com/office/drawing/2014/main" val="4086612411"/>
                    </a:ext>
                  </a:extLst>
                </a:gridCol>
                <a:gridCol w="1233561">
                  <a:extLst>
                    <a:ext uri="{9D8B030D-6E8A-4147-A177-3AD203B41FA5}">
                      <a16:colId xmlns:a16="http://schemas.microsoft.com/office/drawing/2014/main" val="546211692"/>
                    </a:ext>
                  </a:extLst>
                </a:gridCol>
                <a:gridCol w="1496451">
                  <a:extLst>
                    <a:ext uri="{9D8B030D-6E8A-4147-A177-3AD203B41FA5}">
                      <a16:colId xmlns:a16="http://schemas.microsoft.com/office/drawing/2014/main" val="2251304430"/>
                    </a:ext>
                  </a:extLst>
                </a:gridCol>
              </a:tblGrid>
              <a:tr h="232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No.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Credit Quality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Score Range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effectLst/>
                        </a:rPr>
                        <a:t>Encoded Value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411277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Poor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300–579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6597393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Fair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580–669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9176643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670–739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3280124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740–799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9911790"/>
                  </a:ext>
                </a:extLst>
              </a:tr>
              <a:tr h="2327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800–850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02475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5FA0C5-ED6B-AF61-7A38-1EAED45A8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25425"/>
              </p:ext>
            </p:extLst>
          </p:nvPr>
        </p:nvGraphicFramePr>
        <p:xfrm>
          <a:off x="6107966" y="2058876"/>
          <a:ext cx="5084641" cy="10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174">
                  <a:extLst>
                    <a:ext uri="{9D8B030D-6E8A-4147-A177-3AD203B41FA5}">
                      <a16:colId xmlns:a16="http://schemas.microsoft.com/office/drawing/2014/main" val="3822499011"/>
                    </a:ext>
                  </a:extLst>
                </a:gridCol>
                <a:gridCol w="1265193">
                  <a:extLst>
                    <a:ext uri="{9D8B030D-6E8A-4147-A177-3AD203B41FA5}">
                      <a16:colId xmlns:a16="http://schemas.microsoft.com/office/drawing/2014/main" val="561065854"/>
                    </a:ext>
                  </a:extLst>
                </a:gridCol>
                <a:gridCol w="1527779">
                  <a:extLst>
                    <a:ext uri="{9D8B030D-6E8A-4147-A177-3AD203B41FA5}">
                      <a16:colId xmlns:a16="http://schemas.microsoft.com/office/drawing/2014/main" val="3078881282"/>
                    </a:ext>
                  </a:extLst>
                </a:gridCol>
                <a:gridCol w="1766495">
                  <a:extLst>
                    <a:ext uri="{9D8B030D-6E8A-4147-A177-3AD203B41FA5}">
                      <a16:colId xmlns:a16="http://schemas.microsoft.com/office/drawing/2014/main" val="1656848476"/>
                    </a:ext>
                  </a:extLst>
                </a:gridCol>
              </a:tblGrid>
              <a:tr h="25626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813154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Younger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18–35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2595972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35–50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205952"/>
                  </a:ext>
                </a:extLst>
              </a:tr>
              <a:tr h="25626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 and above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7894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B0B958-6247-7DBA-7B17-E50D53203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978115"/>
              </p:ext>
            </p:extLst>
          </p:nvPr>
        </p:nvGraphicFramePr>
        <p:xfrm>
          <a:off x="6107966" y="4777118"/>
          <a:ext cx="5084641" cy="100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7913">
                  <a:extLst>
                    <a:ext uri="{9D8B030D-6E8A-4147-A177-3AD203B41FA5}">
                      <a16:colId xmlns:a16="http://schemas.microsoft.com/office/drawing/2014/main" val="1332452515"/>
                    </a:ext>
                  </a:extLst>
                </a:gridCol>
                <a:gridCol w="1253982">
                  <a:extLst>
                    <a:ext uri="{9D8B030D-6E8A-4147-A177-3AD203B41FA5}">
                      <a16:colId xmlns:a16="http://schemas.microsoft.com/office/drawing/2014/main" val="2995751506"/>
                    </a:ext>
                  </a:extLst>
                </a:gridCol>
                <a:gridCol w="2181585">
                  <a:extLst>
                    <a:ext uri="{9D8B030D-6E8A-4147-A177-3AD203B41FA5}">
                      <a16:colId xmlns:a16="http://schemas.microsoft.com/office/drawing/2014/main" val="838105230"/>
                    </a:ext>
                  </a:extLst>
                </a:gridCol>
                <a:gridCol w="1271161">
                  <a:extLst>
                    <a:ext uri="{9D8B030D-6E8A-4147-A177-3AD203B41FA5}">
                      <a16:colId xmlns:a16="http://schemas.microsoft.com/office/drawing/2014/main" val="612042026"/>
                    </a:ext>
                  </a:extLst>
                </a:gridCol>
              </a:tblGrid>
              <a:tr h="252055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852903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 &lt; Balance &lt; 40,000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9847118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Middle 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40,000 ≤ Balance &lt; 120,000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9747507"/>
                  </a:ext>
                </a:extLst>
              </a:tr>
              <a:tr h="2520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High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Balance ≥ 120,000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70204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52F5040-46CC-D7EE-BFA3-4BA486AB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91056"/>
              </p:ext>
            </p:extLst>
          </p:nvPr>
        </p:nvGraphicFramePr>
        <p:xfrm>
          <a:off x="6107966" y="3455376"/>
          <a:ext cx="5084642" cy="950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258">
                  <a:extLst>
                    <a:ext uri="{9D8B030D-6E8A-4147-A177-3AD203B41FA5}">
                      <a16:colId xmlns:a16="http://schemas.microsoft.com/office/drawing/2014/main" val="1317147735"/>
                    </a:ext>
                  </a:extLst>
                </a:gridCol>
                <a:gridCol w="1196386">
                  <a:extLst>
                    <a:ext uri="{9D8B030D-6E8A-4147-A177-3AD203B41FA5}">
                      <a16:colId xmlns:a16="http://schemas.microsoft.com/office/drawing/2014/main" val="709280902"/>
                    </a:ext>
                  </a:extLst>
                </a:gridCol>
                <a:gridCol w="2093676">
                  <a:extLst>
                    <a:ext uri="{9D8B030D-6E8A-4147-A177-3AD203B41FA5}">
                      <a16:colId xmlns:a16="http://schemas.microsoft.com/office/drawing/2014/main" val="4186611631"/>
                    </a:ext>
                  </a:extLst>
                </a:gridCol>
                <a:gridCol w="1383322">
                  <a:extLst>
                    <a:ext uri="{9D8B030D-6E8A-4147-A177-3AD203B41FA5}">
                      <a16:colId xmlns:a16="http://schemas.microsoft.com/office/drawing/2014/main" val="13192415"/>
                    </a:ext>
                  </a:extLst>
                </a:gridCol>
              </a:tblGrid>
              <a:tr h="23757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700257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&lt; Salary &lt; 40,000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2680914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40,000 ≤ Salary &lt; 70,000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3149920"/>
                  </a:ext>
                </a:extLst>
              </a:tr>
              <a:tr h="23757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Salary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Salary ≥ 70,000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1185661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4E4AB90-AAB7-E490-B30E-B6D3F7EFB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448223"/>
              </p:ext>
            </p:extLst>
          </p:nvPr>
        </p:nvGraphicFramePr>
        <p:xfrm>
          <a:off x="1097278" y="4376524"/>
          <a:ext cx="4626513" cy="1408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8721">
                  <a:extLst>
                    <a:ext uri="{9D8B030D-6E8A-4147-A177-3AD203B41FA5}">
                      <a16:colId xmlns:a16="http://schemas.microsoft.com/office/drawing/2014/main" val="2854954322"/>
                    </a:ext>
                  </a:extLst>
                </a:gridCol>
                <a:gridCol w="1356047">
                  <a:extLst>
                    <a:ext uri="{9D8B030D-6E8A-4147-A177-3AD203B41FA5}">
                      <a16:colId xmlns:a16="http://schemas.microsoft.com/office/drawing/2014/main" val="3041398799"/>
                    </a:ext>
                  </a:extLst>
                </a:gridCol>
                <a:gridCol w="1356047">
                  <a:extLst>
                    <a:ext uri="{9D8B030D-6E8A-4147-A177-3AD203B41FA5}">
                      <a16:colId xmlns:a16="http://schemas.microsoft.com/office/drawing/2014/main" val="1567550388"/>
                    </a:ext>
                  </a:extLst>
                </a:gridCol>
                <a:gridCol w="1475698">
                  <a:extLst>
                    <a:ext uri="{9D8B030D-6E8A-4147-A177-3AD203B41FA5}">
                      <a16:colId xmlns:a16="http://schemas.microsoft.com/office/drawing/2014/main" val="1306350884"/>
                    </a:ext>
                  </a:extLst>
                </a:gridCol>
              </a:tblGrid>
              <a:tr h="281763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Group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Range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Encoded Value</a:t>
                      </a:r>
                    </a:p>
                  </a:txBody>
                  <a:tcPr marL="7620" marR="7620" marT="762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8744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Tenure ≤ 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0629236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&lt; Tenure ≤ 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8087849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&lt; Tenure ≤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244216"/>
                  </a:ext>
                </a:extLst>
              </a:tr>
              <a:tr h="28176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Client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Tenure &gt; 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723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78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AF2C-4749-86B3-C836-F3179102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0D8F22-BA88-B26F-BD6F-B2F80C6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Unique</a:t>
            </a:r>
            <a:r>
              <a:rPr lang="en-US" dirty="0">
                <a:solidFill>
                  <a:schemeClr val="tx1"/>
                </a:solidFill>
                <a:cs typeface="Biome" panose="020B0503030204020804" pitchFamily="34" charset="0"/>
              </a:rPr>
              <a:t> Values per Feature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5217"/>
              </p:ext>
            </p:extLst>
          </p:nvPr>
        </p:nvGraphicFramePr>
        <p:xfrm>
          <a:off x="5378816" y="832766"/>
          <a:ext cx="5866546" cy="5110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1531">
                  <a:extLst>
                    <a:ext uri="{9D8B030D-6E8A-4147-A177-3AD203B41FA5}">
                      <a16:colId xmlns:a16="http://schemas.microsoft.com/office/drawing/2014/main" val="2139885291"/>
                    </a:ext>
                  </a:extLst>
                </a:gridCol>
                <a:gridCol w="1522616">
                  <a:extLst>
                    <a:ext uri="{9D8B030D-6E8A-4147-A177-3AD203B41FA5}">
                      <a16:colId xmlns:a16="http://schemas.microsoft.com/office/drawing/2014/main" val="303053998"/>
                    </a:ext>
                  </a:extLst>
                </a:gridCol>
                <a:gridCol w="2082399">
                  <a:extLst>
                    <a:ext uri="{9D8B030D-6E8A-4147-A177-3AD203B41FA5}">
                      <a16:colId xmlns:a16="http://schemas.microsoft.com/office/drawing/2014/main" val="3375487717"/>
                    </a:ext>
                  </a:extLst>
                </a:gridCol>
              </a:tblGrid>
              <a:tr h="24337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Column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Unique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u="none" strike="noStrike" dirty="0">
                          <a:effectLst/>
                        </a:rPr>
                        <a:t>Unique Percentage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258168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isactivemember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19443962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geographyspain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303764042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gender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37901575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geographygermany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694747552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geographyfrance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0.020008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53665671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genderlabel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071607917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exited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297427599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hascrcard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0.020008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373867248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balancerange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0.030012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889747396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estimatedsalaryrange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0.030012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73659147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geography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0.030012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38643014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tenurerange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0.040016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27643723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numofproducts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0.040016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09891860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creditscorerange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0.05002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908592817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tenure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0.110044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958985525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0.730292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906222611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ageskewed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0.730292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2646171145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creditscore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4.601841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4257165046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balance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6379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63.815526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1093132904"/>
                  </a:ext>
                </a:extLst>
              </a:tr>
              <a:tr h="24337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estimatedsalary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99.989996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62" marR="7462" marT="7462" marB="0" anchor="b"/>
                </a:tc>
                <a:extLst>
                  <a:ext uri="{0D108BD9-81ED-4DB2-BD59-A6C34878D82A}">
                    <a16:rowId xmlns:a16="http://schemas.microsoft.com/office/drawing/2014/main" val="354430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836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E88D9-A265-1F83-B5E7-77C169D3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675954"/>
              </p:ext>
            </p:extLst>
          </p:nvPr>
        </p:nvGraphicFramePr>
        <p:xfrm>
          <a:off x="1097280" y="2232175"/>
          <a:ext cx="10058401" cy="30992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3855">
                  <a:extLst>
                    <a:ext uri="{9D8B030D-6E8A-4147-A177-3AD203B41FA5}">
                      <a16:colId xmlns:a16="http://schemas.microsoft.com/office/drawing/2014/main" val="3285796848"/>
                    </a:ext>
                  </a:extLst>
                </a:gridCol>
                <a:gridCol w="1078993">
                  <a:extLst>
                    <a:ext uri="{9D8B030D-6E8A-4147-A177-3AD203B41FA5}">
                      <a16:colId xmlns:a16="http://schemas.microsoft.com/office/drawing/2014/main" val="571307977"/>
                    </a:ext>
                  </a:extLst>
                </a:gridCol>
                <a:gridCol w="987551">
                  <a:extLst>
                    <a:ext uri="{9D8B030D-6E8A-4147-A177-3AD203B41FA5}">
                      <a16:colId xmlns:a16="http://schemas.microsoft.com/office/drawing/2014/main" val="674969589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614235642"/>
                    </a:ext>
                  </a:extLst>
                </a:gridCol>
                <a:gridCol w="1408175">
                  <a:extLst>
                    <a:ext uri="{9D8B030D-6E8A-4147-A177-3AD203B41FA5}">
                      <a16:colId xmlns:a16="http://schemas.microsoft.com/office/drawing/2014/main" val="3168832717"/>
                    </a:ext>
                  </a:extLst>
                </a:gridCol>
                <a:gridCol w="1408175">
                  <a:extLst>
                    <a:ext uri="{9D8B030D-6E8A-4147-A177-3AD203B41FA5}">
                      <a16:colId xmlns:a16="http://schemas.microsoft.com/office/drawing/2014/main" val="570008230"/>
                    </a:ext>
                  </a:extLst>
                </a:gridCol>
                <a:gridCol w="1298451">
                  <a:extLst>
                    <a:ext uri="{9D8B030D-6E8A-4147-A177-3AD203B41FA5}">
                      <a16:colId xmlns:a16="http://schemas.microsoft.com/office/drawing/2014/main" val="981968671"/>
                    </a:ext>
                  </a:extLst>
                </a:gridCol>
                <a:gridCol w="1554481">
                  <a:extLst>
                    <a:ext uri="{9D8B030D-6E8A-4147-A177-3AD203B41FA5}">
                      <a16:colId xmlns:a16="http://schemas.microsoft.com/office/drawing/2014/main" val="4121850521"/>
                    </a:ext>
                  </a:extLst>
                </a:gridCol>
              </a:tblGrid>
              <a:tr h="2638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creditscore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tenure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balance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numofproducts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hascrcard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isactivemember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19377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91094828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650.503301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38.921071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5.013305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76476.26322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1.530212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0.705482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0.514906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795635666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96.624668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10.488421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2.892353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62397.11882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0.581684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0.455849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0.499803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610965517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03386432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25% (Q1)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773274677"/>
                  </a:ext>
                </a:extLst>
              </a:tr>
              <a:tr h="2556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 (Q2)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652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97173.29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420976053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75% (Q3)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717.25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127639.3725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127642923"/>
                  </a:ext>
                </a:extLst>
              </a:tr>
              <a:tr h="3685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250898.09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7075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16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Descriptive Statistics (Numerical Columns)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CE88D9-A265-1F83-B5E7-77C169D39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533087"/>
              </p:ext>
            </p:extLst>
          </p:nvPr>
        </p:nvGraphicFramePr>
        <p:xfrm>
          <a:off x="1097280" y="2091498"/>
          <a:ext cx="10058399" cy="3792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1379">
                  <a:extLst>
                    <a:ext uri="{9D8B030D-6E8A-4147-A177-3AD203B41FA5}">
                      <a16:colId xmlns:a16="http://schemas.microsoft.com/office/drawing/2014/main" val="3285796848"/>
                    </a:ext>
                  </a:extLst>
                </a:gridCol>
                <a:gridCol w="1501468">
                  <a:extLst>
                    <a:ext uri="{9D8B030D-6E8A-4147-A177-3AD203B41FA5}">
                      <a16:colId xmlns:a16="http://schemas.microsoft.com/office/drawing/2014/main" val="571307977"/>
                    </a:ext>
                  </a:extLst>
                </a:gridCol>
                <a:gridCol w="667379">
                  <a:extLst>
                    <a:ext uri="{9D8B030D-6E8A-4147-A177-3AD203B41FA5}">
                      <a16:colId xmlns:a16="http://schemas.microsoft.com/office/drawing/2014/main" val="674969589"/>
                    </a:ext>
                  </a:extLst>
                </a:gridCol>
                <a:gridCol w="1162501">
                  <a:extLst>
                    <a:ext uri="{9D8B030D-6E8A-4147-A177-3AD203B41FA5}">
                      <a16:colId xmlns:a16="http://schemas.microsoft.com/office/drawing/2014/main" val="614235642"/>
                    </a:ext>
                  </a:extLst>
                </a:gridCol>
                <a:gridCol w="1604947">
                  <a:extLst>
                    <a:ext uri="{9D8B030D-6E8A-4147-A177-3AD203B41FA5}">
                      <a16:colId xmlns:a16="http://schemas.microsoft.com/office/drawing/2014/main" val="3168832717"/>
                    </a:ext>
                  </a:extLst>
                </a:gridCol>
                <a:gridCol w="1856533">
                  <a:extLst>
                    <a:ext uri="{9D8B030D-6E8A-4147-A177-3AD203B41FA5}">
                      <a16:colId xmlns:a16="http://schemas.microsoft.com/office/drawing/2014/main" val="570008230"/>
                    </a:ext>
                  </a:extLst>
                </a:gridCol>
                <a:gridCol w="1474816">
                  <a:extLst>
                    <a:ext uri="{9D8B030D-6E8A-4147-A177-3AD203B41FA5}">
                      <a16:colId xmlns:a16="http://schemas.microsoft.com/office/drawing/2014/main" val="981968671"/>
                    </a:ext>
                  </a:extLst>
                </a:gridCol>
                <a:gridCol w="1079376">
                  <a:extLst>
                    <a:ext uri="{9D8B030D-6E8A-4147-A177-3AD203B41FA5}">
                      <a16:colId xmlns:a16="http://schemas.microsoft.com/office/drawing/2014/main" val="4121850521"/>
                    </a:ext>
                  </a:extLst>
                </a:gridCol>
              </a:tblGrid>
              <a:tr h="317594"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estimatedsalary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exited</a:t>
                      </a: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genderlabel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geographyfrance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geographygermany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geographyspain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fontAlgn="b" latinLnBrk="0" hangingPunct="1"/>
                      <a:r>
                        <a:rPr lang="en-US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ageskewed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16" marR="5516" marT="5516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519377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9996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91094828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100106.7012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0.203782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0.545618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0.501301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0.247699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3.65468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795635666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Std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57513.3144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0.402829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0.49794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0.500023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0.43361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0.431698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0.251657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3610965517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Min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2.944439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03386432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25% (Q1)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51002.11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3.496508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773274677"/>
                  </a:ext>
                </a:extLst>
              </a:tr>
              <a:tr h="3076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Median (Q2)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100238.11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3.637586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420976053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75% (Q3)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149400.1075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3.806662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1127642923"/>
                  </a:ext>
                </a:extLst>
              </a:tr>
              <a:tr h="4433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Max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199992.48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4.532599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16" marR="5516" marT="5516" marB="0" anchor="b"/>
                </a:tc>
                <a:extLst>
                  <a:ext uri="{0D108BD9-81ED-4DB2-BD59-A6C34878D82A}">
                    <a16:rowId xmlns:a16="http://schemas.microsoft.com/office/drawing/2014/main" val="2070753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534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AF2C-4749-86B3-C836-F3179102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0D8F22-BA88-B26F-BD6F-B2F80C6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09770"/>
            <a:ext cx="4157296" cy="129275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cs typeface="Biome" panose="020B0503030204020804" pitchFamily="34" charset="0"/>
              </a:rPr>
              <a:t>Final</a:t>
            </a:r>
            <a:r>
              <a:rPr lang="en-US" dirty="0">
                <a:cs typeface="Biome" panose="020B0503030204020804" pitchFamily="34" charset="0"/>
              </a:rPr>
              <a:t> Summary Check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7BCE-45E0-8B0A-8656-B30AD4A5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055" y="766354"/>
            <a:ext cx="5156177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8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Eda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071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3812" y="643812"/>
            <a:ext cx="5505061" cy="55890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Problem Statement &amp; Objectives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Data Sources &amp; Description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Preprocessing &amp; Feature Engineering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Exploratory Data Analysis (EDA)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Power BI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Machine Learning Model </a:t>
            </a:r>
          </a:p>
          <a:p>
            <a:pPr marL="285750" indent="-285750">
              <a:buClrTx/>
              <a:buFont typeface="Wingdings" panose="05000000000000000000" pitchFamily="2" charset="2"/>
              <a:buChar char="Ø"/>
            </a:pPr>
            <a:r>
              <a:rPr lang="en-US" dirty="0"/>
              <a:t>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5" y="4163363"/>
            <a:ext cx="5393094" cy="2080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6155947" y="648340"/>
            <a:ext cx="5395352" cy="27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1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Age Skewed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" r="1921"/>
          <a:stretch>
            <a:fillRect/>
          </a:stretch>
        </p:blipFill>
        <p:spPr>
          <a:xfrm>
            <a:off x="6846888" y="2163763"/>
            <a:ext cx="4308475" cy="2919412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Balance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" r="2771"/>
          <a:stretch>
            <a:fillRect/>
          </a:stretch>
        </p:blipFill>
        <p:spPr>
          <a:xfrm>
            <a:off x="1096963" y="2163763"/>
            <a:ext cx="4310062" cy="2919412"/>
          </a:xfrm>
        </p:spPr>
      </p:pic>
    </p:spTree>
    <p:extLst>
      <p:ext uri="{BB962C8B-B14F-4D97-AF65-F5344CB8AC3E}">
        <p14:creationId xmlns:p14="http://schemas.microsoft.com/office/powerpoint/2010/main" val="409170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Credit Score Range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8" y="2219837"/>
            <a:ext cx="4308475" cy="280726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481028" y="5264677"/>
            <a:ext cx="3040194" cy="583534"/>
          </a:xfrm>
        </p:spPr>
        <p:txBody>
          <a:bodyPr>
            <a:normAutofit fontScale="92500"/>
          </a:bodyPr>
          <a:lstStyle/>
          <a:p>
            <a:r>
              <a:rPr lang="en-US" dirty="0"/>
              <a:t>Estimated Salary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294742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Age Skewed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8" y="2232347"/>
            <a:ext cx="4308475" cy="278224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Gender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155493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Has Credit Card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9" y="2232347"/>
            <a:ext cx="4308473" cy="278224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Active </a:t>
            </a:r>
            <a:r>
              <a:rPr lang="en-US" dirty="0" err="1"/>
              <a:t>Memeber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231835"/>
            <a:ext cx="4310062" cy="2783268"/>
          </a:xfrm>
        </p:spPr>
      </p:pic>
    </p:spTree>
    <p:extLst>
      <p:ext uri="{BB962C8B-B14F-4D97-AF65-F5344CB8AC3E}">
        <p14:creationId xmlns:p14="http://schemas.microsoft.com/office/powerpoint/2010/main" val="2529879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2056" y="5248050"/>
            <a:ext cx="2919413" cy="583534"/>
          </a:xfrm>
        </p:spPr>
        <p:txBody>
          <a:bodyPr/>
          <a:lstStyle/>
          <a:p>
            <a:r>
              <a:rPr lang="en-US" dirty="0"/>
              <a:t>Number Of Products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889" y="2232347"/>
            <a:ext cx="4308473" cy="2782242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541489" y="5257321"/>
            <a:ext cx="2919413" cy="583534"/>
          </a:xfrm>
        </p:spPr>
        <p:txBody>
          <a:bodyPr/>
          <a:lstStyle/>
          <a:p>
            <a:r>
              <a:rPr lang="en-US" dirty="0"/>
              <a:t>Tenure Range</a:t>
            </a: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4" y="2231835"/>
            <a:ext cx="4310060" cy="2783268"/>
          </a:xfrm>
        </p:spPr>
      </p:pic>
    </p:spTree>
    <p:extLst>
      <p:ext uri="{BB962C8B-B14F-4D97-AF65-F5344CB8AC3E}">
        <p14:creationId xmlns:p14="http://schemas.microsoft.com/office/powerpoint/2010/main" val="4182002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26212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IsActiveMember</a:t>
            </a:r>
            <a:r>
              <a:rPr lang="en-US" dirty="0"/>
              <a:t> →</a:t>
            </a:r>
            <a:br>
              <a:rPr lang="en-US" dirty="0"/>
            </a:br>
            <a:r>
              <a:rPr lang="en-US" dirty="0"/>
              <a:t>moderate negative correlation (0.16): active members are less likely to exit.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AgeSkewed</a:t>
            </a:r>
            <a:r>
              <a:rPr lang="en-US" dirty="0"/>
              <a:t> → </a:t>
            </a:r>
            <a:br>
              <a:rPr lang="en-US" dirty="0"/>
            </a:br>
            <a:r>
              <a:rPr lang="en-US" dirty="0"/>
              <a:t>moderate positive correlation (0.29): older customers are more likely to exit.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3F146C-D693-AF47-C497-1AE03C071C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66" b="36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2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E0A6612-995C-55F1-BCDE-A443423A5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72188"/>
              </p:ext>
            </p:extLst>
          </p:nvPr>
        </p:nvGraphicFramePr>
        <p:xfrm>
          <a:off x="1097281" y="2232175"/>
          <a:ext cx="10297549" cy="34292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3305">
                  <a:extLst>
                    <a:ext uri="{9D8B030D-6E8A-4147-A177-3AD203B41FA5}">
                      <a16:colId xmlns:a16="http://schemas.microsoft.com/office/drawing/2014/main" val="139612687"/>
                    </a:ext>
                  </a:extLst>
                </a:gridCol>
                <a:gridCol w="837819">
                  <a:extLst>
                    <a:ext uri="{9D8B030D-6E8A-4147-A177-3AD203B41FA5}">
                      <a16:colId xmlns:a16="http://schemas.microsoft.com/office/drawing/2014/main" val="52488050"/>
                    </a:ext>
                  </a:extLst>
                </a:gridCol>
                <a:gridCol w="1503326">
                  <a:extLst>
                    <a:ext uri="{9D8B030D-6E8A-4147-A177-3AD203B41FA5}">
                      <a16:colId xmlns:a16="http://schemas.microsoft.com/office/drawing/2014/main" val="779770449"/>
                    </a:ext>
                  </a:extLst>
                </a:gridCol>
                <a:gridCol w="6433099">
                  <a:extLst>
                    <a:ext uri="{9D8B030D-6E8A-4147-A177-3AD203B41FA5}">
                      <a16:colId xmlns:a16="http://schemas.microsoft.com/office/drawing/2014/main" val="1063531499"/>
                    </a:ext>
                  </a:extLst>
                </a:gridCol>
              </a:tblGrid>
              <a:tr h="254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Feature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Recommendation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Reason for Inclusion/Exclusion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18337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age_skewed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Older customers show significantly higher churn </a:t>
                      </a:r>
                      <a:r>
                        <a:rPr lang="en-US" sz="1100" b="1" u="none" strike="noStrike" dirty="0">
                          <a:effectLst/>
                        </a:rPr>
                        <a:t>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0.29); </a:t>
                      </a:r>
                      <a:r>
                        <a:rPr lang="en-US" sz="1100" u="none" strike="noStrike" dirty="0">
                          <a:effectLst/>
                        </a:rPr>
                        <a:t>strong behavioral indicator.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355018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isactivemember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Active customers are less likely to churn 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−0.16</a:t>
                      </a:r>
                      <a:r>
                        <a:rPr lang="en-US" sz="1100" u="none" strike="noStrike" dirty="0">
                          <a:effectLst/>
                        </a:rPr>
                        <a:t>); crucial behavioral flag.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343128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geography_germany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✅ Keep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Customers from Germany churn more frequently (</a:t>
                      </a:r>
                      <a:r>
                        <a:rPr lang="en-US" sz="1100" b="1" u="none" strike="noStrike" dirty="0" err="1">
                          <a:effectLst/>
                        </a:rPr>
                        <a:t>corr</a:t>
                      </a:r>
                      <a:r>
                        <a:rPr lang="en-US" sz="1100" b="1" u="none" strike="noStrike" dirty="0">
                          <a:effectLst/>
                        </a:rPr>
                        <a:t> ≈ 0.17</a:t>
                      </a:r>
                      <a:r>
                        <a:rPr lang="en-US" sz="1100" u="none" strike="noStrike" dirty="0">
                          <a:effectLst/>
                        </a:rPr>
                        <a:t>); useful regional feature.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27097850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geography_spain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Contrasts with Germany; adds diversity and comparative signal.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3965897"/>
                  </a:ext>
                </a:extLst>
              </a:tr>
              <a:tr h="220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geography_france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Used as base category to avoid dummy variable trap in one-hot encoding.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7981715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balancerange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Financial indicator; shows bimodal pattern, possibly linked with churn behavior.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2543899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creditscorerange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🔹 Optional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Weak or no correlation</a:t>
                      </a:r>
                      <a:r>
                        <a:rPr lang="en-US" sz="1100" u="none" strike="noStrike" dirty="0">
                          <a:effectLst/>
                        </a:rPr>
                        <a:t>, but valuable in risk-based financial modeling. Useful for trees.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8050523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tenurerange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Loyalty indicator; bimodal pattern could be informative for churn prediction.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09628805"/>
                  </a:ext>
                </a:extLst>
              </a:tr>
              <a:tr h="1478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numofproducts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✅ Keep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Discrete but meaningful; customers with more products behave differently. Helps trees.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7519926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estimatedsalaryrange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Numerical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🔹 Optional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Flat distribution</a:t>
                      </a:r>
                      <a:r>
                        <a:rPr lang="en-US" sz="1100" u="none" strike="noStrike" dirty="0">
                          <a:effectLst/>
                        </a:rPr>
                        <a:t>; weak predictor, but might support tree models after feature importance check.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6700828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gender_label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🔹 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Slight imbalance</a:t>
                      </a:r>
                      <a:r>
                        <a:rPr lang="en-US" sz="1100" u="none" strike="noStrike" dirty="0">
                          <a:effectLst/>
                        </a:rPr>
                        <a:t>; </a:t>
                      </a:r>
                      <a:r>
                        <a:rPr lang="en-US" sz="1100" b="1" u="none" strike="noStrike" dirty="0">
                          <a:effectLst/>
                        </a:rPr>
                        <a:t>very weak churn correlation </a:t>
                      </a:r>
                      <a:r>
                        <a:rPr lang="en-US" sz="1100" u="none" strike="noStrike" dirty="0">
                          <a:effectLst/>
                        </a:rPr>
                        <a:t>(−0.10); could be tested but not critical.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6058557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hascrcard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🔹 Optional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Almost zero correlation </a:t>
                      </a:r>
                      <a:r>
                        <a:rPr lang="en-US" sz="1100" u="none" strike="noStrike" dirty="0">
                          <a:effectLst/>
                        </a:rPr>
                        <a:t>with churn; keep for testing, drop if model doesn’t improve.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0149321"/>
                  </a:ext>
                </a:extLst>
              </a:tr>
              <a:tr h="2891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exited</a:t>
                      </a:r>
                      <a:r>
                        <a:rPr lang="en-US" sz="1100" u="none" strike="noStrike">
                          <a:effectLst/>
                        </a:rPr>
                        <a:t> (target)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Categorical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🎯 Target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Target variable (imbalanced); apply class balancing methods during training.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5351993"/>
                  </a:ext>
                </a:extLst>
              </a:tr>
            </a:tbl>
          </a:graphicData>
        </a:graphic>
      </p:graphicFrame>
      <p:sp>
        <p:nvSpPr>
          <p:cNvPr id="4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 txBox="1">
            <a:spLocks/>
          </p:cNvSpPr>
          <p:nvPr/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99018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980717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02" y="639114"/>
            <a:ext cx="9679475" cy="5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769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Factors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97279" y="2232175"/>
            <a:ext cx="100584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Geography </a:t>
            </a:r>
            <a:r>
              <a:rPr lang="en-US" sz="1600" dirty="0"/>
              <a:t>France, Germany, Spain </a:t>
            </a:r>
          </a:p>
          <a:p>
            <a:pPr>
              <a:lnSpc>
                <a:spcPct val="250000"/>
              </a:lnSpc>
            </a:pPr>
            <a:r>
              <a:rPr lang="en-US" b="1" dirty="0"/>
              <a:t>Age </a:t>
            </a:r>
            <a:r>
              <a:rPr lang="en-US" sz="1600" dirty="0"/>
              <a:t>Younger, Middle, Older</a:t>
            </a:r>
          </a:p>
          <a:p>
            <a:pPr>
              <a:lnSpc>
                <a:spcPct val="250000"/>
              </a:lnSpc>
            </a:pPr>
            <a:r>
              <a:rPr lang="en-US" sz="1600" b="1" dirty="0"/>
              <a:t>Gender </a:t>
            </a:r>
            <a:r>
              <a:rPr lang="en-US" sz="1600" dirty="0"/>
              <a:t>Male, Female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Credit Score </a:t>
            </a:r>
            <a:r>
              <a:rPr lang="en-US" sz="1600" dirty="0"/>
              <a:t>Poor, Fair, Good, Very Good, Excellent 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Credit Card Ownership </a:t>
            </a:r>
            <a:r>
              <a:rPr lang="en-US" sz="1600" dirty="0"/>
              <a:t>Yes, 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174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36539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Factors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78" y="2197805"/>
            <a:ext cx="100584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Bank Balance </a:t>
            </a:r>
            <a:r>
              <a:rPr lang="en-US" sz="1600" dirty="0"/>
              <a:t>Low, Middle, High</a:t>
            </a:r>
          </a:p>
          <a:p>
            <a:pPr>
              <a:lnSpc>
                <a:spcPct val="250000"/>
              </a:lnSpc>
            </a:pPr>
            <a:r>
              <a:rPr lang="en-US" b="1" dirty="0"/>
              <a:t>Estimated Salary </a:t>
            </a:r>
            <a:r>
              <a:rPr lang="en-US" sz="1600" dirty="0"/>
              <a:t>Low, Middle, High</a:t>
            </a:r>
          </a:p>
          <a:p>
            <a:pPr>
              <a:lnSpc>
                <a:spcPct val="250000"/>
              </a:lnSpc>
            </a:pPr>
            <a:r>
              <a:rPr lang="en-US" b="1" dirty="0"/>
              <a:t>Banking Products </a:t>
            </a:r>
            <a:r>
              <a:rPr lang="en-US" sz="1600" dirty="0"/>
              <a:t>1 Product, 2 Product, 3 Product, 4 Product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Customer Activity </a:t>
            </a:r>
            <a:r>
              <a:rPr lang="en-US" sz="1600" dirty="0"/>
              <a:t>Active, Inactive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9082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 – </a:t>
            </a:r>
            <a:r>
              <a:rPr lang="en-US" dirty="0">
                <a:solidFill>
                  <a:srgbClr val="FF0000"/>
                </a:solidFill>
              </a:rPr>
              <a:t>Power 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1033" r="17185"/>
          <a:stretch/>
        </p:blipFill>
        <p:spPr>
          <a:xfrm>
            <a:off x="976656" y="2232175"/>
            <a:ext cx="10299647" cy="15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58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Geography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" t="6696" r="4409" b="16649"/>
          <a:stretch/>
        </p:blipFill>
        <p:spPr>
          <a:xfrm>
            <a:off x="6008914" y="1175657"/>
            <a:ext cx="5122506" cy="4534677"/>
          </a:xfr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47667"/>
              </p:ext>
            </p:extLst>
          </p:nvPr>
        </p:nvGraphicFramePr>
        <p:xfrm>
          <a:off x="1097278" y="2281657"/>
          <a:ext cx="4529799" cy="1666088"/>
        </p:xfrm>
        <a:graphic>
          <a:graphicData uri="http://schemas.openxmlformats.org/drawingml/2006/table">
            <a:tbl>
              <a:tblPr firstRow="1" firstCol="1" bandRow="1"/>
              <a:tblGrid>
                <a:gridCol w="2362730">
                  <a:extLst>
                    <a:ext uri="{9D8B030D-6E8A-4147-A177-3AD203B41FA5}">
                      <a16:colId xmlns:a16="http://schemas.microsoft.com/office/drawing/2014/main" val="2768285655"/>
                    </a:ext>
                  </a:extLst>
                </a:gridCol>
                <a:gridCol w="640500">
                  <a:extLst>
                    <a:ext uri="{9D8B030D-6E8A-4147-A177-3AD203B41FA5}">
                      <a16:colId xmlns:a16="http://schemas.microsoft.com/office/drawing/2014/main" val="3310224531"/>
                    </a:ext>
                  </a:extLst>
                </a:gridCol>
                <a:gridCol w="731999">
                  <a:extLst>
                    <a:ext uri="{9D8B030D-6E8A-4147-A177-3AD203B41FA5}">
                      <a16:colId xmlns:a16="http://schemas.microsoft.com/office/drawing/2014/main" val="1913758779"/>
                    </a:ext>
                  </a:extLst>
                </a:gridCol>
                <a:gridCol w="794570">
                  <a:extLst>
                    <a:ext uri="{9D8B030D-6E8A-4147-A177-3AD203B41FA5}">
                      <a16:colId xmlns:a16="http://schemas.microsoft.com/office/drawing/2014/main" val="2944792981"/>
                    </a:ext>
                  </a:extLst>
                </a:gridCol>
              </a:tblGrid>
              <a:tr h="416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France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Spain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Germany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7842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498183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38825"/>
                  </a:ext>
                </a:extLst>
              </a:tr>
              <a:tr h="4165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95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145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214037"/>
              </p:ext>
            </p:extLst>
          </p:nvPr>
        </p:nvGraphicFramePr>
        <p:xfrm>
          <a:off x="1097279" y="2281657"/>
          <a:ext cx="4503421" cy="1560581"/>
        </p:xfrm>
        <a:graphic>
          <a:graphicData uri="http://schemas.openxmlformats.org/drawingml/2006/table">
            <a:tbl>
              <a:tblPr firstRow="1" firstCol="1" bandRow="1"/>
              <a:tblGrid>
                <a:gridCol w="2144881">
                  <a:extLst>
                    <a:ext uri="{9D8B030D-6E8A-4147-A177-3AD203B41FA5}">
                      <a16:colId xmlns:a16="http://schemas.microsoft.com/office/drawing/2014/main" val="2414562866"/>
                    </a:ext>
                  </a:extLst>
                </a:gridCol>
                <a:gridCol w="847665">
                  <a:extLst>
                    <a:ext uri="{9D8B030D-6E8A-4147-A177-3AD203B41FA5}">
                      <a16:colId xmlns:a16="http://schemas.microsoft.com/office/drawing/2014/main" val="1682009597"/>
                    </a:ext>
                  </a:extLst>
                </a:gridCol>
                <a:gridCol w="771471">
                  <a:extLst>
                    <a:ext uri="{9D8B030D-6E8A-4147-A177-3AD203B41FA5}">
                      <a16:colId xmlns:a16="http://schemas.microsoft.com/office/drawing/2014/main" val="2518496909"/>
                    </a:ext>
                  </a:extLst>
                </a:gridCol>
                <a:gridCol w="739404">
                  <a:extLst>
                    <a:ext uri="{9D8B030D-6E8A-4147-A177-3AD203B41FA5}">
                      <a16:colId xmlns:a16="http://schemas.microsoft.com/office/drawing/2014/main" val="3919437188"/>
                    </a:ext>
                  </a:extLst>
                </a:gridCol>
              </a:tblGrid>
              <a:tr h="3568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Young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62362"/>
                  </a:ext>
                </a:extLst>
              </a:tr>
              <a:tr h="3568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3678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4924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179155"/>
                  </a:ext>
                </a:extLst>
              </a:tr>
              <a:tr h="423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961092"/>
                  </a:ext>
                </a:extLst>
              </a:tr>
              <a:tr h="4235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47996"/>
                  </a:ext>
                </a:extLst>
              </a:tr>
            </a:tbl>
          </a:graphicData>
        </a:graphic>
      </p:graphicFrame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" t="14099" r="4905" b="21019"/>
          <a:stretch/>
        </p:blipFill>
        <p:spPr>
          <a:xfrm>
            <a:off x="6074228" y="1101012"/>
            <a:ext cx="5206481" cy="4208106"/>
          </a:xfrm>
        </p:spPr>
      </p:pic>
    </p:spTree>
    <p:extLst>
      <p:ext uri="{BB962C8B-B14F-4D97-AF65-F5344CB8AC3E}">
        <p14:creationId xmlns:p14="http://schemas.microsoft.com/office/powerpoint/2010/main" val="1422997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Gender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09230"/>
              </p:ext>
            </p:extLst>
          </p:nvPr>
        </p:nvGraphicFramePr>
        <p:xfrm>
          <a:off x="1097280" y="2281657"/>
          <a:ext cx="4837528" cy="1586960"/>
        </p:xfrm>
        <a:graphic>
          <a:graphicData uri="http://schemas.openxmlformats.org/drawingml/2006/table">
            <a:tbl>
              <a:tblPr firstRow="1" firstCol="1" bandRow="1"/>
              <a:tblGrid>
                <a:gridCol w="2930575">
                  <a:extLst>
                    <a:ext uri="{9D8B030D-6E8A-4147-A177-3AD203B41FA5}">
                      <a16:colId xmlns:a16="http://schemas.microsoft.com/office/drawing/2014/main" val="3140630039"/>
                    </a:ext>
                  </a:extLst>
                </a:gridCol>
                <a:gridCol w="884300">
                  <a:extLst>
                    <a:ext uri="{9D8B030D-6E8A-4147-A177-3AD203B41FA5}">
                      <a16:colId xmlns:a16="http://schemas.microsoft.com/office/drawing/2014/main" val="3168202192"/>
                    </a:ext>
                  </a:extLst>
                </a:gridCol>
                <a:gridCol w="1022653">
                  <a:extLst>
                    <a:ext uri="{9D8B030D-6E8A-4147-A177-3AD203B41FA5}">
                      <a16:colId xmlns:a16="http://schemas.microsoft.com/office/drawing/2014/main" val="1307631101"/>
                    </a:ext>
                  </a:extLst>
                </a:gridCol>
              </a:tblGrid>
              <a:tr h="396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167032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043571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81761"/>
                  </a:ext>
                </a:extLst>
              </a:tr>
              <a:tr h="3967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16.5%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25.1%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55620"/>
                  </a:ext>
                </a:extLst>
              </a:tr>
            </a:tbl>
          </a:graphicData>
        </a:graphic>
      </p:graphicFrame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2" t="14408" r="15176" b="8146"/>
          <a:stretch/>
        </p:blipFill>
        <p:spPr>
          <a:xfrm>
            <a:off x="7100596" y="848605"/>
            <a:ext cx="3844212" cy="5066523"/>
          </a:xfrm>
        </p:spPr>
      </p:pic>
    </p:spTree>
    <p:extLst>
      <p:ext uri="{BB962C8B-B14F-4D97-AF65-F5344CB8AC3E}">
        <p14:creationId xmlns:p14="http://schemas.microsoft.com/office/powerpoint/2010/main" val="10927769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Credit Score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498797"/>
              </p:ext>
            </p:extLst>
          </p:nvPr>
        </p:nvGraphicFramePr>
        <p:xfrm>
          <a:off x="1097280" y="2289690"/>
          <a:ext cx="5368834" cy="2554871"/>
        </p:xfrm>
        <a:graphic>
          <a:graphicData uri="http://schemas.openxmlformats.org/drawingml/2006/table">
            <a:tbl>
              <a:tblPr firstRow="1" firstCol="1" bandRow="1"/>
              <a:tblGrid>
                <a:gridCol w="1797484">
                  <a:extLst>
                    <a:ext uri="{9D8B030D-6E8A-4147-A177-3AD203B41FA5}">
                      <a16:colId xmlns:a16="http://schemas.microsoft.com/office/drawing/2014/main" val="3639357183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653795729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3544692424"/>
                    </a:ext>
                  </a:extLst>
                </a:gridCol>
                <a:gridCol w="668957">
                  <a:extLst>
                    <a:ext uri="{9D8B030D-6E8A-4147-A177-3AD203B41FA5}">
                      <a16:colId xmlns:a16="http://schemas.microsoft.com/office/drawing/2014/main" val="322354694"/>
                    </a:ext>
                  </a:extLst>
                </a:gridCol>
                <a:gridCol w="833244">
                  <a:extLst>
                    <a:ext uri="{9D8B030D-6E8A-4147-A177-3AD203B41FA5}">
                      <a16:colId xmlns:a16="http://schemas.microsoft.com/office/drawing/2014/main" val="764811073"/>
                    </a:ext>
                  </a:extLst>
                </a:gridCol>
                <a:gridCol w="731235">
                  <a:extLst>
                    <a:ext uri="{9D8B030D-6E8A-4147-A177-3AD203B41FA5}">
                      <a16:colId xmlns:a16="http://schemas.microsoft.com/office/drawing/2014/main" val="1225689889"/>
                    </a:ext>
                  </a:extLst>
                </a:gridCol>
              </a:tblGrid>
              <a:tr h="5008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Very Good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Excellent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750932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Score Range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300-579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580-669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670-739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740-799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800-850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5603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3331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2427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494901"/>
                  </a:ext>
                </a:extLst>
              </a:tr>
              <a:tr h="5008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1069"/>
                  </a:ext>
                </a:extLst>
              </a:tr>
              <a:tr h="5513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19.6%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523265"/>
                  </a:ext>
                </a:extLst>
              </a:tr>
            </a:tbl>
          </a:graphicData>
        </a:graphic>
      </p:graphicFrame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" t="22598" r="5403" b="25279"/>
          <a:stretch/>
        </p:blipFill>
        <p:spPr>
          <a:xfrm>
            <a:off x="6901962" y="2290899"/>
            <a:ext cx="4256196" cy="2553662"/>
          </a:xfrm>
        </p:spPr>
      </p:pic>
    </p:spTree>
    <p:extLst>
      <p:ext uri="{BB962C8B-B14F-4D97-AF65-F5344CB8AC3E}">
        <p14:creationId xmlns:p14="http://schemas.microsoft.com/office/powerpoint/2010/main" val="21195072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 Balance </a:t>
            </a:r>
            <a:br>
              <a:rPr lang="en-US" b="1" dirty="0"/>
            </a:br>
            <a:r>
              <a:rPr lang="en-US" b="1" dirty="0"/>
              <a:t>&amp; </a:t>
            </a:r>
            <a:br>
              <a:rPr lang="en-US" b="1" dirty="0"/>
            </a:br>
            <a:r>
              <a:rPr lang="en-US" b="1" dirty="0"/>
              <a:t>Estimated Salary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9" t="15865" r="7875" b="6036"/>
          <a:stretch/>
        </p:blipFill>
        <p:spPr>
          <a:xfrm>
            <a:off x="5659022" y="938484"/>
            <a:ext cx="4112061" cy="3358542"/>
          </a:xfr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43120"/>
              </p:ext>
            </p:extLst>
          </p:nvPr>
        </p:nvGraphicFramePr>
        <p:xfrm>
          <a:off x="1097280" y="4574250"/>
          <a:ext cx="9770016" cy="1325387"/>
        </p:xfrm>
        <a:graphic>
          <a:graphicData uri="http://schemas.openxmlformats.org/drawingml/2006/table">
            <a:tbl>
              <a:tblPr firstRow="1" firstCol="1" bandRow="1"/>
              <a:tblGrid>
                <a:gridCol w="2841120">
                  <a:extLst>
                    <a:ext uri="{9D8B030D-6E8A-4147-A177-3AD203B41FA5}">
                      <a16:colId xmlns:a16="http://schemas.microsoft.com/office/drawing/2014/main" val="337258137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4070048854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1901103799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2630741051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3267373003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273620710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3714783214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2423885021"/>
                    </a:ext>
                  </a:extLst>
                </a:gridCol>
                <a:gridCol w="836314">
                  <a:extLst>
                    <a:ext uri="{9D8B030D-6E8A-4147-A177-3AD203B41FA5}">
                      <a16:colId xmlns:a16="http://schemas.microsoft.com/office/drawing/2014/main" val="3503817090"/>
                    </a:ext>
                  </a:extLst>
                </a:gridCol>
                <a:gridCol w="736659">
                  <a:extLst>
                    <a:ext uri="{9D8B030D-6E8A-4147-A177-3AD203B41FA5}">
                      <a16:colId xmlns:a16="http://schemas.microsoft.com/office/drawing/2014/main" val="1473282577"/>
                    </a:ext>
                  </a:extLst>
                </a:gridCol>
              </a:tblGrid>
              <a:tr h="3313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Salary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24156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Balance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Middle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3845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239224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59421"/>
                  </a:ext>
                </a:extLst>
              </a:tr>
              <a:tr h="2485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25.7%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24.6%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23.2%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1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17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Banking Products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26835"/>
              </p:ext>
            </p:extLst>
          </p:nvPr>
        </p:nvGraphicFramePr>
        <p:xfrm>
          <a:off x="1097280" y="2284031"/>
          <a:ext cx="5066129" cy="1707677"/>
        </p:xfrm>
        <a:graphic>
          <a:graphicData uri="http://schemas.openxmlformats.org/drawingml/2006/table">
            <a:tbl>
              <a:tblPr firstRow="1" firstCol="1" bandRow="1"/>
              <a:tblGrid>
                <a:gridCol w="2157158">
                  <a:extLst>
                    <a:ext uri="{9D8B030D-6E8A-4147-A177-3AD203B41FA5}">
                      <a16:colId xmlns:a16="http://schemas.microsoft.com/office/drawing/2014/main" val="2766277728"/>
                    </a:ext>
                  </a:extLst>
                </a:gridCol>
                <a:gridCol w="650490">
                  <a:extLst>
                    <a:ext uri="{9D8B030D-6E8A-4147-A177-3AD203B41FA5}">
                      <a16:colId xmlns:a16="http://schemas.microsoft.com/office/drawing/2014/main" val="3379693617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3398521212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2799641006"/>
                    </a:ext>
                  </a:extLst>
                </a:gridCol>
                <a:gridCol w="752827">
                  <a:extLst>
                    <a:ext uri="{9D8B030D-6E8A-4147-A177-3AD203B41FA5}">
                      <a16:colId xmlns:a16="http://schemas.microsoft.com/office/drawing/2014/main" val="2800903641"/>
                    </a:ext>
                  </a:extLst>
                </a:gridCol>
              </a:tblGrid>
              <a:tr h="4312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606989"/>
                  </a:ext>
                </a:extLst>
              </a:tr>
              <a:tr h="431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4588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887545"/>
                  </a:ext>
                </a:extLst>
              </a:tr>
              <a:tr h="431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650409"/>
                  </a:ext>
                </a:extLst>
              </a:tr>
              <a:tr h="4140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27.7%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82.3%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852675"/>
                  </a:ext>
                </a:extLst>
              </a:tr>
            </a:tbl>
          </a:graphicData>
        </a:graphic>
      </p:graphicFrame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" t="4517" r="1768" b="8344"/>
          <a:stretch/>
        </p:blipFill>
        <p:spPr>
          <a:xfrm>
            <a:off x="6364181" y="1356108"/>
            <a:ext cx="4795190" cy="4147876"/>
          </a:xfrm>
        </p:spPr>
      </p:pic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4220308"/>
            <a:ext cx="4157296" cy="16948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1700" b="1" dirty="0"/>
              <a:t>Example of Banking Products: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Deposit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Loan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Credit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Investment Products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8997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79" y="942870"/>
            <a:ext cx="4582551" cy="1292750"/>
          </a:xfrm>
        </p:spPr>
        <p:txBody>
          <a:bodyPr/>
          <a:lstStyle/>
          <a:p>
            <a:r>
              <a:rPr lang="en-US" b="1" dirty="0"/>
              <a:t>Credit Card Ownership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17818"/>
              </p:ext>
            </p:extLst>
          </p:nvPr>
        </p:nvGraphicFramePr>
        <p:xfrm>
          <a:off x="1097279" y="2281655"/>
          <a:ext cx="5039752" cy="1727636"/>
        </p:xfrm>
        <a:graphic>
          <a:graphicData uri="http://schemas.openxmlformats.org/drawingml/2006/table">
            <a:tbl>
              <a:tblPr firstRow="1" firstCol="1" bandRow="1"/>
              <a:tblGrid>
                <a:gridCol w="3053082">
                  <a:extLst>
                    <a:ext uri="{9D8B030D-6E8A-4147-A177-3AD203B41FA5}">
                      <a16:colId xmlns:a16="http://schemas.microsoft.com/office/drawing/2014/main" val="92190830"/>
                    </a:ext>
                  </a:extLst>
                </a:gridCol>
                <a:gridCol w="921267">
                  <a:extLst>
                    <a:ext uri="{9D8B030D-6E8A-4147-A177-3AD203B41FA5}">
                      <a16:colId xmlns:a16="http://schemas.microsoft.com/office/drawing/2014/main" val="91022062"/>
                    </a:ext>
                  </a:extLst>
                </a:gridCol>
                <a:gridCol w="1065403">
                  <a:extLst>
                    <a:ext uri="{9D8B030D-6E8A-4147-A177-3AD203B41FA5}">
                      <a16:colId xmlns:a16="http://schemas.microsoft.com/office/drawing/2014/main" val="2748883733"/>
                    </a:ext>
                  </a:extLst>
                </a:gridCol>
              </a:tblGrid>
              <a:tr h="4319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006796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7052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87842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76790"/>
                  </a:ext>
                </a:extLst>
              </a:tr>
              <a:tr h="43190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325645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2588" t="3698" r="2907" b="2723"/>
          <a:stretch/>
        </p:blipFill>
        <p:spPr>
          <a:xfrm>
            <a:off x="7324927" y="942870"/>
            <a:ext cx="3266599" cy="4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30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Activity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487541"/>
              </p:ext>
            </p:extLst>
          </p:nvPr>
        </p:nvGraphicFramePr>
        <p:xfrm>
          <a:off x="1096963" y="2281655"/>
          <a:ext cx="4767505" cy="1595752"/>
        </p:xfrm>
        <a:graphic>
          <a:graphicData uri="http://schemas.openxmlformats.org/drawingml/2006/table">
            <a:tbl>
              <a:tblPr firstRow="1" firstCol="1" bandRow="1"/>
              <a:tblGrid>
                <a:gridCol w="2888155">
                  <a:extLst>
                    <a:ext uri="{9D8B030D-6E8A-4147-A177-3AD203B41FA5}">
                      <a16:colId xmlns:a16="http://schemas.microsoft.com/office/drawing/2014/main" val="1133598743"/>
                    </a:ext>
                  </a:extLst>
                </a:gridCol>
                <a:gridCol w="871500">
                  <a:extLst>
                    <a:ext uri="{9D8B030D-6E8A-4147-A177-3AD203B41FA5}">
                      <a16:colId xmlns:a16="http://schemas.microsoft.com/office/drawing/2014/main" val="3378607610"/>
                    </a:ext>
                  </a:extLst>
                </a:gridCol>
                <a:gridCol w="1007850">
                  <a:extLst>
                    <a:ext uri="{9D8B030D-6E8A-4147-A177-3AD203B41FA5}">
                      <a16:colId xmlns:a16="http://schemas.microsoft.com/office/drawing/2014/main" val="4003640810"/>
                    </a:ext>
                  </a:extLst>
                </a:gridCol>
              </a:tblGrid>
              <a:tr h="398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Inactive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242688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Customers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5147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4849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9859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Churned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735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269350"/>
                  </a:ext>
                </a:extLst>
              </a:tr>
              <a:tr h="3989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75285" algn="l"/>
                          <a:tab pos="1618615" algn="ctr"/>
                        </a:tabLs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Churn Rate Per Total Customers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14.3%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26.9%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00473"/>
                  </a:ext>
                </a:extLst>
              </a:tr>
            </a:tbl>
          </a:graphicData>
        </a:graphic>
      </p:graphicFrame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3" t="17640" r="7225" b="26435"/>
          <a:stretch/>
        </p:blipFill>
        <p:spPr>
          <a:xfrm>
            <a:off x="6876661" y="1091682"/>
            <a:ext cx="4273422" cy="4040155"/>
          </a:xfrm>
        </p:spPr>
      </p:pic>
    </p:spTree>
    <p:extLst>
      <p:ext uri="{BB962C8B-B14F-4D97-AF65-F5344CB8AC3E}">
        <p14:creationId xmlns:p14="http://schemas.microsoft.com/office/powerpoint/2010/main" val="352833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Dataset overview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Dataset Purpose:</a:t>
            </a:r>
          </a:p>
          <a:p>
            <a:pPr lvl="1">
              <a:buNone/>
            </a:pPr>
            <a:r>
              <a:rPr lang="en-US" sz="1500" dirty="0"/>
              <a:t>This dataset contains information about bank customers and their account activities. It is primarily used for customer churn analysis — predicting whether a customer will leave the bank.</a:t>
            </a:r>
          </a:p>
          <a:p>
            <a:pPr>
              <a:buNone/>
            </a:pPr>
            <a:r>
              <a:rPr lang="en-US" b="1" dirty="0"/>
              <a:t>Number of Attributes:</a:t>
            </a:r>
          </a:p>
          <a:p>
            <a:pPr lvl="1">
              <a:buNone/>
            </a:pPr>
            <a:r>
              <a:rPr lang="en-US" sz="1500" dirty="0"/>
              <a:t>14 columns describing customer demographics, account status, and banking activity.</a:t>
            </a:r>
          </a:p>
          <a:p>
            <a:pPr>
              <a:buNone/>
            </a:pPr>
            <a:r>
              <a:rPr lang="en-US" b="1" dirty="0"/>
              <a:t>Key Features:</a:t>
            </a:r>
          </a:p>
          <a:p>
            <a:pPr lvl="1">
              <a:buNone/>
            </a:pPr>
            <a:r>
              <a:rPr lang="en-US" sz="1500" b="1" dirty="0"/>
              <a:t>Customer Information: </a:t>
            </a:r>
            <a:r>
              <a:rPr lang="en-US" sz="1500" dirty="0"/>
              <a:t>Customer ID, Surname, Age, Gender, Geography.</a:t>
            </a:r>
          </a:p>
          <a:p>
            <a:pPr lvl="1">
              <a:buNone/>
            </a:pPr>
            <a:r>
              <a:rPr lang="en-US" sz="1500" b="1" dirty="0"/>
              <a:t>Banking Behavior: </a:t>
            </a:r>
            <a:r>
              <a:rPr lang="en-US" sz="1500" dirty="0"/>
              <a:t>Credit Score, Tenure, Balance, Number of Products, Has Credit Card, Is Active Member.</a:t>
            </a:r>
          </a:p>
          <a:p>
            <a:pPr lvl="1">
              <a:buNone/>
            </a:pPr>
            <a:r>
              <a:rPr lang="en-US" sz="1500" b="1" dirty="0"/>
              <a:t>Financial Data: </a:t>
            </a:r>
            <a:r>
              <a:rPr lang="en-US" sz="1500" dirty="0"/>
              <a:t>Estimated Salary.</a:t>
            </a:r>
          </a:p>
          <a:p>
            <a:pPr marL="201168" lvl="1" indent="0">
              <a:buNone/>
            </a:pPr>
            <a:r>
              <a:rPr lang="en-US" sz="1500" b="1" dirty="0"/>
              <a:t>Target Variable: </a:t>
            </a:r>
            <a:r>
              <a:rPr lang="en-US" sz="1500" dirty="0"/>
              <a:t>Exited (1 = Customer left, 0 = Customer stayed).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Model Building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355689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232175"/>
            <a:ext cx="8723727" cy="363801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22517232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7844497" cy="364010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 Over </a:t>
            </a:r>
            <a:r>
              <a:rPr lang="en-US" dirty="0">
                <a:solidFill>
                  <a:srgbClr val="FF0000"/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98834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5" y="1900989"/>
            <a:ext cx="9240938" cy="39044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>
                <a:solidFill>
                  <a:srgbClr val="FF0000"/>
                </a:solidFill>
              </a:rPr>
              <a:t>Scaling</a:t>
            </a:r>
          </a:p>
        </p:txBody>
      </p:sp>
    </p:spTree>
    <p:extLst>
      <p:ext uri="{BB962C8B-B14F-4D97-AF65-F5344CB8AC3E}">
        <p14:creationId xmlns:p14="http://schemas.microsoft.com/office/powerpoint/2010/main" val="1630742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Version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K-Nearest Neighbors (KNN)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Support Vector Classifier (SVC)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Logistic Regression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Decision Tree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 Optimized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606782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</a:t>
            </a:r>
            <a:r>
              <a:rPr lang="en-US" dirty="0">
                <a:solidFill>
                  <a:srgbClr val="FF0000"/>
                </a:solidFill>
              </a:rPr>
              <a:t>(KNN)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n_neighbors</a:t>
            </a:r>
            <a:r>
              <a:rPr lang="en-US" sz="1500" dirty="0"/>
              <a:t>: 9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weights: Distance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metric: Manhattan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 99.99%: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b="1" dirty="0"/>
              <a:t>Validation Accuracy: 83.80%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en-US" sz="1600" b="1" dirty="0"/>
              <a:t>Test Accuracy: 83.26%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67895" y="1905968"/>
            <a:ext cx="4945760" cy="289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model shows signs of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Generalization is not ideal.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Performance on unseen data is lower than expected based on training accuracy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78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Classifier </a:t>
            </a:r>
            <a:r>
              <a:rPr lang="en-US" dirty="0">
                <a:solidFill>
                  <a:srgbClr val="FF0000"/>
                </a:solidFill>
              </a:rPr>
              <a:t>(SVC)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C: 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kernel: RBF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gamma: Scale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99.99%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82.08%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81.71%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The model is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High training accuracy but much lower validation/test accuracy.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Needs better regularization or tuning.</a:t>
            </a:r>
          </a:p>
        </p:txBody>
      </p:sp>
    </p:spTree>
    <p:extLst>
      <p:ext uri="{BB962C8B-B14F-4D97-AF65-F5344CB8AC3E}">
        <p14:creationId xmlns:p14="http://schemas.microsoft.com/office/powerpoint/2010/main" val="994365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C: 0.1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penalty: L1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solver: SAGA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83.16%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74.30%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73.38%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Moderate overfitting is present.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Generalization is acceptable, but performance could be improved.</a:t>
            </a:r>
          </a:p>
        </p:txBody>
      </p:sp>
    </p:spTree>
    <p:extLst>
      <p:ext uri="{BB962C8B-B14F-4D97-AF65-F5344CB8AC3E}">
        <p14:creationId xmlns:p14="http://schemas.microsoft.com/office/powerpoint/2010/main" val="1686214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</a:t>
            </a:r>
            <a:r>
              <a:rPr lang="en-US" dirty="0">
                <a:solidFill>
                  <a:srgbClr val="FF0000"/>
                </a:solidFill>
              </a:rPr>
              <a:t>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criterion: Entropy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10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75.66%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81.53%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81.36%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Good generalization capability.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No overfitting — model generalizes well to new data.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Training performance could be slightly improved, but validation/test performance is strong.</a:t>
            </a:r>
          </a:p>
        </p:txBody>
      </p:sp>
    </p:spTree>
    <p:extLst>
      <p:ext uri="{BB962C8B-B14F-4D97-AF65-F5344CB8AC3E}">
        <p14:creationId xmlns:p14="http://schemas.microsoft.com/office/powerpoint/2010/main" val="20369513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n_estimators: 200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20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94.01%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85.80%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86.09%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Strong generalization with minimal overfitting.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Excellent performance on both validation and test sets.</a:t>
            </a:r>
          </a:p>
        </p:txBody>
      </p:sp>
    </p:spTree>
    <p:extLst>
      <p:ext uri="{BB962C8B-B14F-4D97-AF65-F5344CB8AC3E}">
        <p14:creationId xmlns:p14="http://schemas.microsoft.com/office/powerpoint/2010/main" val="355712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96699"/>
            <a:ext cx="10058400" cy="239158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 churn demographic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32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Random </a:t>
            </a:r>
            <a:r>
              <a:rPr lang="en-US" dirty="0">
                <a:solidFill>
                  <a:srgbClr val="FF0000"/>
                </a:solidFill>
              </a:rPr>
              <a:t>Forest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</a:t>
            </a:r>
            <a:r>
              <a:rPr lang="en-US" b="1" dirty="0" err="1"/>
              <a:t>Hyperparameters</a:t>
            </a:r>
            <a:r>
              <a:rPr lang="en-US" b="1" dirty="0"/>
              <a:t>: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n_estimators: 300</a:t>
            </a:r>
          </a:p>
          <a:p>
            <a:pPr marL="486918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/>
              <a:t>max_depth</a:t>
            </a:r>
            <a:r>
              <a:rPr lang="en-US" sz="1500" dirty="0"/>
              <a:t>: 12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Accuracy: 90.55%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Validation Accuracy: 85.80%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Test Accuracy: 85.52%</a:t>
            </a:r>
          </a:p>
          <a:p>
            <a:pPr lvl="1">
              <a:lnSpc>
                <a:spcPct val="150000"/>
              </a:lnSpc>
            </a:pPr>
            <a:endParaRPr lang="en-US" sz="15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24550" y="633875"/>
            <a:ext cx="5632450" cy="5591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67895" y="1905968"/>
            <a:ext cx="494576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Conclusion: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Excellent generalization.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Best performing model overall.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Minimal overfitting, strong and stable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95582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Conclusion - </a:t>
            </a:r>
            <a:r>
              <a:rPr lang="en-US" dirty="0"/>
              <a:t>Model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2312"/>
            <a:ext cx="6894928" cy="2654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5124697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Optimized Random Forest demonstrated best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32480564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Version 2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Before tuning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Logistic Regression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Decision Tree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KNN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SVC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cs typeface="Biome" panose="020B0503030204020804" pitchFamily="34" charset="0"/>
              </a:rPr>
              <a:t>XGBoost</a:t>
            </a:r>
            <a:endParaRPr lang="en-US" sz="2000" b="1" dirty="0">
              <a:solidFill>
                <a:srgbClr val="FF0000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1417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5439877" cy="35209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tx1"/>
                </a:solidFill>
              </a:rPr>
              <a:t>Evaluation</a:t>
            </a:r>
            <a:r>
              <a:rPr lang="en-US" dirty="0">
                <a:solidFill>
                  <a:srgbClr val="FF0000"/>
                </a:solidFill>
              </a:rPr>
              <a:t> Before Tuning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7" y="2189747"/>
            <a:ext cx="4887905" cy="35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6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78" y="2281658"/>
            <a:ext cx="9995837" cy="295609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Performance Analysis (</a:t>
            </a:r>
            <a:r>
              <a:rPr lang="en-US" b="1" dirty="0">
                <a:solidFill>
                  <a:srgbClr val="FF0000"/>
                </a:solidFill>
              </a:rPr>
              <a:t>Before Tuning</a:t>
            </a:r>
            <a:r>
              <a:rPr lang="en-US" b="1" dirty="0"/>
              <a:t>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XGBoost</a:t>
            </a:r>
            <a:r>
              <a:rPr lang="en-US" sz="1400" dirty="0"/>
              <a:t> achieved the highest Test Accuracy (85.35%) and AUC (0.8537), indicating strong predictive performance.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Decision Tree and Random Forest models showed signs of overfitting due to very high training accuracy.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 SVC and </a:t>
            </a:r>
            <a:r>
              <a:rPr lang="en-US" sz="1400" dirty="0" err="1"/>
              <a:t>XGBoost</a:t>
            </a:r>
            <a:r>
              <a:rPr lang="en-US" sz="1400" dirty="0"/>
              <a:t> provided the most balanced results in terms of both Precision and Recall.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And with best AUC </a:t>
            </a:r>
            <a:r>
              <a:rPr lang="en-US" sz="1400" dirty="0" err="1"/>
              <a:t>xgboost</a:t>
            </a:r>
            <a:r>
              <a:rPr lang="en-US" sz="1400" dirty="0"/>
              <a:t> 0.85, random forest 0.84, and SVC 0.83.</a:t>
            </a:r>
          </a:p>
        </p:txBody>
      </p:sp>
    </p:spTree>
    <p:extLst>
      <p:ext uri="{BB962C8B-B14F-4D97-AF65-F5344CB8AC3E}">
        <p14:creationId xmlns:p14="http://schemas.microsoft.com/office/powerpoint/2010/main" val="2934619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Tuning The Best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Models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Random Forest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0000"/>
                </a:solidFill>
                <a:cs typeface="Biome" panose="020B0503030204020804" pitchFamily="34" charset="0"/>
              </a:rPr>
              <a:t>SVC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rgbClr val="FF0000"/>
                </a:solidFill>
                <a:cs typeface="Biome" panose="020B0503030204020804" pitchFamily="34" charset="0"/>
              </a:rPr>
              <a:t>XGBoost</a:t>
            </a:r>
            <a:endParaRPr lang="en-US" sz="2000" b="1" dirty="0">
              <a:solidFill>
                <a:srgbClr val="FF0000"/>
              </a:solidFill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628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>
                <a:solidFill>
                  <a:schemeClr val="tx1"/>
                </a:solidFill>
              </a:rPr>
              <a:t>Evaluation</a:t>
            </a:r>
            <a:r>
              <a:rPr lang="en-US" dirty="0">
                <a:solidFill>
                  <a:srgbClr val="FF0000"/>
                </a:solidFill>
              </a:rPr>
              <a:t> After Tuning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5214868" cy="315007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r="2337"/>
          <a:stretch>
            <a:fillRect/>
          </a:stretch>
        </p:blipFill>
        <p:spPr>
          <a:xfrm>
            <a:off x="6440907" y="2232175"/>
            <a:ext cx="4726824" cy="315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77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12" y="866738"/>
            <a:ext cx="5711810" cy="587584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31" y="3245228"/>
            <a:ext cx="4216908" cy="2702608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31" y="765548"/>
            <a:ext cx="4216908" cy="2395229"/>
          </a:xfrm>
        </p:spPr>
      </p:pic>
      <p:sp>
        <p:nvSpPr>
          <p:cNvPr id="7" name="Rectangle 6"/>
          <p:cNvSpPr/>
          <p:nvPr/>
        </p:nvSpPr>
        <p:spPr>
          <a:xfrm>
            <a:off x="794085" y="1600840"/>
            <a:ext cx="4756484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</a:pPr>
            <a:r>
              <a:rPr lang="en-US" sz="1600" b="1" dirty="0">
                <a:solidFill>
                  <a:srgbClr val="000000"/>
                </a:solidFill>
              </a:rPr>
              <a:t>Final Conclusion and </a:t>
            </a:r>
            <a:r>
              <a:rPr lang="en-US" sz="1600" b="1" dirty="0">
                <a:solidFill>
                  <a:srgbClr val="FF0000"/>
                </a:solidFill>
              </a:rPr>
              <a:t>Selected Mode</a:t>
            </a:r>
            <a:r>
              <a:rPr lang="en-US" sz="1600" b="1" dirty="0">
                <a:solidFill>
                  <a:srgbClr val="000000"/>
                </a:solidFill>
              </a:rPr>
              <a:t>:</a:t>
            </a:r>
          </a:p>
          <a:p>
            <a:pPr marL="285750" lvl="0" indent="-28575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0000"/>
                </a:solidFill>
              </a:rPr>
              <a:t>Based on the evaluation after tuning, </a:t>
            </a:r>
            <a:r>
              <a:rPr lang="en-US" sz="1500" b="1" dirty="0" err="1">
                <a:solidFill>
                  <a:srgbClr val="FF0000"/>
                </a:solidFill>
              </a:rPr>
              <a:t>XGBoost</a:t>
            </a:r>
            <a:r>
              <a:rPr lang="en-US" sz="1500" dirty="0">
                <a:solidFill>
                  <a:srgbClr val="000000"/>
                </a:solidFill>
              </a:rPr>
              <a:t> remains the best-performing model with the highest AUC (0.8625) and a well-balanced Precision and Recall. Hence, it is selected as the final model for deployment.</a:t>
            </a:r>
          </a:p>
          <a:p>
            <a:pPr marL="285750" lvl="0" indent="-285750" algn="just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00"/>
                </a:solidFill>
              </a:rPr>
              <a:t>The best </a:t>
            </a:r>
            <a:r>
              <a:rPr lang="en-US" sz="1500" b="1" dirty="0" err="1">
                <a:solidFill>
                  <a:srgbClr val="000000"/>
                </a:solidFill>
              </a:rPr>
              <a:t>hyperparameters</a:t>
            </a:r>
            <a:r>
              <a:rPr lang="en-US" sz="1500" b="1" dirty="0">
                <a:solidFill>
                  <a:srgbClr val="000000"/>
                </a:solidFill>
              </a:rPr>
              <a:t> for </a:t>
            </a:r>
            <a:r>
              <a:rPr lang="en-US" sz="1500" b="1" dirty="0" err="1">
                <a:solidFill>
                  <a:srgbClr val="000000"/>
                </a:solidFill>
              </a:rPr>
              <a:t>XGBoost</a:t>
            </a:r>
            <a:r>
              <a:rPr lang="en-US" sz="1500" b="1" dirty="0">
                <a:solidFill>
                  <a:srgbClr val="000000"/>
                </a:solidFill>
              </a:rPr>
              <a:t> are:- </a:t>
            </a:r>
          </a:p>
          <a:p>
            <a:pPr marL="486918" lvl="1" indent="-285750" algn="just">
              <a:spcBef>
                <a:spcPts val="200"/>
              </a:spcBef>
              <a:spcAft>
                <a:spcPts val="40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rgbClr val="000000"/>
                </a:solidFill>
              </a:rPr>
              <a:t>colsample_bytree</a:t>
            </a:r>
            <a:r>
              <a:rPr lang="en-US" sz="1400" dirty="0">
                <a:solidFill>
                  <a:srgbClr val="000000"/>
                </a:solidFill>
              </a:rPr>
              <a:t> = 0.8 - gamma = 0.1 - </a:t>
            </a:r>
            <a:r>
              <a:rPr lang="en-US" sz="1400" dirty="0" err="1">
                <a:solidFill>
                  <a:srgbClr val="000000"/>
                </a:solidFill>
              </a:rPr>
              <a:t>learning_rate</a:t>
            </a:r>
            <a:r>
              <a:rPr lang="en-US" sz="1400" dirty="0">
                <a:solidFill>
                  <a:srgbClr val="000000"/>
                </a:solidFill>
              </a:rPr>
              <a:t> = 0.05 - </a:t>
            </a:r>
            <a:r>
              <a:rPr lang="en-US" sz="1400" dirty="0" err="1">
                <a:solidFill>
                  <a:srgbClr val="000000"/>
                </a:solidFill>
              </a:rPr>
              <a:t>max_depth</a:t>
            </a:r>
            <a:r>
              <a:rPr lang="en-US" sz="1400" dirty="0">
                <a:solidFill>
                  <a:srgbClr val="000000"/>
                </a:solidFill>
              </a:rPr>
              <a:t> = 6 - </a:t>
            </a:r>
            <a:r>
              <a:rPr lang="en-US" sz="1400" dirty="0" err="1">
                <a:solidFill>
                  <a:srgbClr val="000000"/>
                </a:solidFill>
              </a:rPr>
              <a:t>n_estimators</a:t>
            </a:r>
            <a:r>
              <a:rPr lang="en-US" sz="1400" dirty="0">
                <a:solidFill>
                  <a:srgbClr val="000000"/>
                </a:solidFill>
              </a:rPr>
              <a:t> = 300 - </a:t>
            </a:r>
            <a:r>
              <a:rPr lang="en-US" sz="1400" dirty="0" err="1">
                <a:solidFill>
                  <a:srgbClr val="000000"/>
                </a:solidFill>
              </a:rPr>
              <a:t>scale_pos_weight</a:t>
            </a:r>
            <a:r>
              <a:rPr lang="en-US" sz="1400" dirty="0">
                <a:solidFill>
                  <a:srgbClr val="000000"/>
                </a:solidFill>
              </a:rPr>
              <a:t> = 5 - subsample = 0.8 - </a:t>
            </a:r>
            <a:r>
              <a:rPr lang="en-US" sz="1400" dirty="0" err="1">
                <a:solidFill>
                  <a:srgbClr val="000000"/>
                </a:solidFill>
              </a:rPr>
              <a:t>random_state</a:t>
            </a:r>
            <a:r>
              <a:rPr lang="en-US" sz="1400" dirty="0">
                <a:solidFill>
                  <a:srgbClr val="000000"/>
                </a:solidFill>
              </a:rPr>
              <a:t> = 60</a:t>
            </a:r>
          </a:p>
        </p:txBody>
      </p:sp>
    </p:spTree>
    <p:extLst>
      <p:ext uri="{BB962C8B-B14F-4D97-AF65-F5344CB8AC3E}">
        <p14:creationId xmlns:p14="http://schemas.microsoft.com/office/powerpoint/2010/main" val="35350810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1116062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2175"/>
            <a:ext cx="8943535" cy="335534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 weights</a:t>
            </a:r>
          </a:p>
        </p:txBody>
      </p:sp>
    </p:spTree>
    <p:extLst>
      <p:ext uri="{BB962C8B-B14F-4D97-AF65-F5344CB8AC3E}">
        <p14:creationId xmlns:p14="http://schemas.microsoft.com/office/powerpoint/2010/main" val="2494047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39755" y="758952"/>
            <a:ext cx="10468947" cy="3566160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918837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&amp; </a:t>
            </a:r>
            <a:r>
              <a:rPr lang="en-US" dirty="0" err="1"/>
              <a:t>GUi</a:t>
            </a:r>
            <a:endParaRPr lang="en-US" b="1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235620"/>
            <a:ext cx="3007493" cy="3620057"/>
          </a:xfrm>
        </p:spPr>
      </p:pic>
      <p:pic>
        <p:nvPicPr>
          <p:cNvPr id="8" name="Picture Placehold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9" t="11622" r="29668" b="5034"/>
          <a:stretch/>
        </p:blipFill>
        <p:spPr>
          <a:xfrm>
            <a:off x="6047350" y="633045"/>
            <a:ext cx="5496951" cy="5591909"/>
          </a:xfrm>
          <a:prstGeom prst="rect">
            <a:avLst/>
          </a:prstGeom>
          <a:solidFill>
            <a:srgbClr val="EDEFF7"/>
          </a:solidFill>
        </p:spPr>
      </p:pic>
    </p:spTree>
    <p:extLst>
      <p:ext uri="{BB962C8B-B14F-4D97-AF65-F5344CB8AC3E}">
        <p14:creationId xmlns:p14="http://schemas.microsoft.com/office/powerpoint/2010/main" val="25273006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/>
              <a:t> Cloud  real time Requirements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353" y="1309518"/>
            <a:ext cx="4958862" cy="4399302"/>
          </a:xfrm>
        </p:spPr>
      </p:pic>
    </p:spTree>
    <p:extLst>
      <p:ext uri="{BB962C8B-B14F-4D97-AF65-F5344CB8AC3E}">
        <p14:creationId xmlns:p14="http://schemas.microsoft.com/office/powerpoint/2010/main" val="913985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1256"/>
          <a:stretch>
            <a:fillRect/>
          </a:stretch>
        </p:blipFill>
        <p:spPr>
          <a:xfrm>
            <a:off x="6236525" y="1722120"/>
            <a:ext cx="3882835" cy="3703319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089659" y="5447820"/>
            <a:ext cx="9951721" cy="7015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And you can visit and use our project through</a:t>
            </a:r>
          </a:p>
          <a:p>
            <a:r>
              <a:rPr lang="en-US" dirty="0"/>
              <a:t> Link : </a:t>
            </a:r>
            <a:r>
              <a:rPr lang="en-US" sz="1300" dirty="0" err="1">
                <a:hlinkClick r:id="rId3"/>
              </a:rPr>
              <a:t>Bank_Cuatomer_Churn_Prediction</a:t>
            </a:r>
            <a:endParaRPr lang="en-US" sz="13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792481"/>
            <a:ext cx="10058400" cy="937260"/>
          </a:xfrm>
        </p:spPr>
        <p:txBody>
          <a:bodyPr/>
          <a:lstStyle/>
          <a:p>
            <a:r>
              <a:rPr lang="en-US" dirty="0"/>
              <a:t>4- REAL TIME </a:t>
            </a:r>
            <a:r>
              <a:rPr lang="en-US" dirty="0" err="1"/>
              <a:t>Streamlit</a:t>
            </a:r>
            <a:r>
              <a:rPr lang="en-US" dirty="0"/>
              <a:t> Cloud </a:t>
            </a:r>
            <a:br>
              <a:rPr lang="en-US" dirty="0"/>
            </a:br>
            <a:r>
              <a:rPr lang="en-US" dirty="0"/>
              <a:t>	 &amp; </a:t>
            </a:r>
            <a:r>
              <a:rPr lang="en-US" sz="1800" dirty="0"/>
              <a:t>Test Model with real data</a:t>
            </a:r>
            <a:endParaRPr 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2735"/>
          <a:stretch>
            <a:fillRect/>
          </a:stretch>
        </p:blipFill>
        <p:spPr>
          <a:xfrm>
            <a:off x="1790602" y="1706880"/>
            <a:ext cx="4137758" cy="3688080"/>
          </a:xfrm>
        </p:spPr>
      </p:pic>
    </p:spTree>
    <p:extLst>
      <p:ext uri="{BB962C8B-B14F-4D97-AF65-F5344CB8AC3E}">
        <p14:creationId xmlns:p14="http://schemas.microsoft.com/office/powerpoint/2010/main" val="9456025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157448" y="5390154"/>
            <a:ext cx="2919413" cy="583534"/>
          </a:xfrm>
        </p:spPr>
        <p:txBody>
          <a:bodyPr/>
          <a:lstStyle/>
          <a:p>
            <a:r>
              <a:rPr lang="en-US" dirty="0"/>
              <a:t>Customer Stay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6308623" y="5389046"/>
            <a:ext cx="2919413" cy="583534"/>
          </a:xfrm>
        </p:spPr>
        <p:txBody>
          <a:bodyPr/>
          <a:lstStyle/>
          <a:p>
            <a:r>
              <a:rPr lang="en-US" dirty="0"/>
              <a:t>Customer Exit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</a:t>
            </a:r>
            <a:r>
              <a:rPr lang="en-US" dirty="0" err="1">
                <a:solidFill>
                  <a:srgbClr val="FF0000"/>
                </a:solidFill>
              </a:rPr>
              <a:t>StreamLit</a:t>
            </a:r>
            <a:r>
              <a:rPr lang="en-US" dirty="0"/>
              <a:t> &amp; Model </a:t>
            </a:r>
            <a:r>
              <a:rPr lang="en-US" dirty="0">
                <a:solidFill>
                  <a:srgbClr val="FF0000"/>
                </a:solidFill>
              </a:rPr>
              <a:t>Testing</a:t>
            </a:r>
            <a:r>
              <a:rPr lang="en-US" dirty="0"/>
              <a:t> With Real Data</a:t>
            </a:r>
          </a:p>
        </p:txBody>
      </p:sp>
      <p:pic>
        <p:nvPicPr>
          <p:cNvPr id="9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2735"/>
          <a:stretch>
            <a:fillRect/>
          </a:stretch>
        </p:blipFill>
        <p:spPr>
          <a:xfrm>
            <a:off x="1923756" y="2003356"/>
            <a:ext cx="3386798" cy="3386798"/>
          </a:xfrm>
        </p:spPr>
      </p:pic>
      <p:pic>
        <p:nvPicPr>
          <p:cNvPr id="11" name="Picture Placeholder 12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" b="3517"/>
          <a:stretch/>
        </p:blipFill>
        <p:spPr>
          <a:xfrm>
            <a:off x="5995130" y="2003356"/>
            <a:ext cx="3466045" cy="3385690"/>
          </a:xfrm>
        </p:spPr>
      </p:pic>
    </p:spTree>
    <p:extLst>
      <p:ext uri="{BB962C8B-B14F-4D97-AF65-F5344CB8AC3E}">
        <p14:creationId xmlns:p14="http://schemas.microsoft.com/office/powerpoint/2010/main" val="32482721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129FD9-8935-3E02-73E8-5BF7F447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Improve data preprocessing by adding and exploring more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Collect and prepare data for model training and make it recurring training.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Utilize an ensemble model for better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additional functions to enhance </a:t>
            </a:r>
            <a:r>
              <a:rPr lang="en-US" dirty="0" err="1"/>
              <a:t>AutoML</a:t>
            </a:r>
            <a:r>
              <a:rPr lang="en-US" dirty="0"/>
              <a:t> capabilities.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A920F6-C6B0-6602-DB4C-F4F9C67F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enhancements/Improvements </a:t>
            </a:r>
          </a:p>
        </p:txBody>
      </p:sp>
    </p:spTree>
    <p:extLst>
      <p:ext uri="{BB962C8B-B14F-4D97-AF65-F5344CB8AC3E}">
        <p14:creationId xmlns:p14="http://schemas.microsoft.com/office/powerpoint/2010/main" val="33599720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62692" y="675624"/>
            <a:ext cx="10905728" cy="5567985"/>
          </a:xfrm>
          <a:prstGeom prst="rect">
            <a:avLst/>
          </a:prstGeom>
          <a:solidFill>
            <a:srgbClr val="EF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124269"/>
            <a:ext cx="10113645" cy="74368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20" b="8436"/>
          <a:stretch/>
        </p:blipFill>
        <p:spPr>
          <a:xfrm>
            <a:off x="4697969" y="2691338"/>
            <a:ext cx="6858000" cy="35522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7279" y="4788486"/>
            <a:ext cx="332494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Customer </a:t>
            </a:r>
            <a:r>
              <a:rPr lang="en-US" b="1" dirty="0"/>
              <a:t>churn</a:t>
            </a:r>
            <a:r>
              <a:rPr lang="en-US" dirty="0"/>
              <a:t> poses a significant threat to banks by reducing </a:t>
            </a:r>
            <a:r>
              <a:rPr lang="en-US" b="1" dirty="0"/>
              <a:t>revenues</a:t>
            </a:r>
            <a:r>
              <a:rPr lang="en-US" dirty="0"/>
              <a:t> and increasing </a:t>
            </a:r>
            <a:r>
              <a:rPr lang="en-US" b="1" dirty="0"/>
              <a:t>customer acquisition costs</a:t>
            </a:r>
            <a:r>
              <a:rPr lang="en-US" dirty="0"/>
              <a:t>. Despite having access to extensive </a:t>
            </a:r>
            <a:r>
              <a:rPr lang="en-US" b="1" dirty="0"/>
              <a:t>demographic</a:t>
            </a:r>
            <a:r>
              <a:rPr lang="en-US" dirty="0"/>
              <a:t>, </a:t>
            </a:r>
            <a:r>
              <a:rPr lang="en-US" b="1" dirty="0"/>
              <a:t>financial</a:t>
            </a:r>
            <a:r>
              <a:rPr lang="en-US" dirty="0"/>
              <a:t>, and </a:t>
            </a:r>
            <a:r>
              <a:rPr lang="en-US" b="1" dirty="0"/>
              <a:t>behavioral data</a:t>
            </a:r>
            <a:r>
              <a:rPr lang="en-US" dirty="0"/>
              <a:t>, identifying customers at risk of leaving remains a challenge.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This project addresses the need to analyze </a:t>
            </a:r>
            <a:r>
              <a:rPr lang="en-US" b="1" dirty="0"/>
              <a:t>customer data</a:t>
            </a:r>
            <a:r>
              <a:rPr lang="en-US" dirty="0"/>
              <a:t> to accurately </a:t>
            </a:r>
            <a:r>
              <a:rPr lang="en-US" b="1" dirty="0"/>
              <a:t>predict churn</a:t>
            </a:r>
            <a:r>
              <a:rPr lang="en-US" dirty="0"/>
              <a:t> and develop effective </a:t>
            </a:r>
            <a:r>
              <a:rPr lang="en-US" b="1" dirty="0"/>
              <a:t>retention strategies</a:t>
            </a:r>
            <a:r>
              <a:rPr lang="en-US" dirty="0"/>
              <a:t> that enhance </a:t>
            </a:r>
            <a:r>
              <a:rPr lang="en-US" b="1" dirty="0"/>
              <a:t>customer loyalty</a:t>
            </a:r>
            <a:r>
              <a:rPr lang="en-US" dirty="0"/>
              <a:t> and improve overall </a:t>
            </a:r>
            <a:r>
              <a:rPr lang="en-US" b="1" dirty="0"/>
              <a:t>bank performance</a:t>
            </a:r>
            <a:r>
              <a:rPr lang="en-US" dirty="0"/>
              <a:t>.</a:t>
            </a:r>
            <a:endParaRPr lang="en-US" dirty="0"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6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Metadata</a:t>
            </a:r>
            <a:endParaRPr lang="en-US" dirty="0"/>
          </a:p>
        </p:txBody>
      </p:sp>
      <p:pic>
        <p:nvPicPr>
          <p:cNvPr id="1026" name="Picture 2" descr="Output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62064"/>
            <a:ext cx="10058400" cy="35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20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4A24C-CCE9-4740-BAFA-219F1C86C7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D056C4-A927-4BAC-8BD5-4F73ED8EF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DE7DE8-0743-4BE4-AE4C-DC7F07012C0F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Copy version (1)</Template>
  <TotalTime>0</TotalTime>
  <Words>2458</Words>
  <Application>Microsoft Office PowerPoint</Application>
  <PresentationFormat>Widescreen</PresentationFormat>
  <Paragraphs>979</Paragraphs>
  <Slides>75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Arial Unicode MS</vt:lpstr>
      <vt:lpstr>Biome</vt:lpstr>
      <vt:lpstr>Calibri</vt:lpstr>
      <vt:lpstr>Century Gothic</vt:lpstr>
      <vt:lpstr>Wingdings</vt:lpstr>
      <vt:lpstr>RetrospectVTI</vt:lpstr>
      <vt:lpstr>Bank Customer Churn</vt:lpstr>
      <vt:lpstr>MEET Our team </vt:lpstr>
      <vt:lpstr>Agenda</vt:lpstr>
      <vt:lpstr>Introduction</vt:lpstr>
      <vt:lpstr>Dataset overview</vt:lpstr>
      <vt:lpstr>Customer churn demographic table</vt:lpstr>
      <vt:lpstr>Problem statement</vt:lpstr>
      <vt:lpstr>Problem statement</vt:lpstr>
      <vt:lpstr>Metadata</vt:lpstr>
      <vt:lpstr>PowerPoint Presentation</vt:lpstr>
      <vt:lpstr>Data Collection</vt:lpstr>
      <vt:lpstr>Data Collection</vt:lpstr>
      <vt:lpstr>Data Understanding</vt:lpstr>
      <vt:lpstr>Features</vt:lpstr>
      <vt:lpstr>Features</vt:lpstr>
      <vt:lpstr>Initial Summary Check</vt:lpstr>
      <vt:lpstr>Descriptive Statistics (Numerical Columns)</vt:lpstr>
      <vt:lpstr>Descriptive Statistics (Numerical Columns)</vt:lpstr>
      <vt:lpstr>Box Plot</vt:lpstr>
      <vt:lpstr>Histogram</vt:lpstr>
      <vt:lpstr>Histogram</vt:lpstr>
      <vt:lpstr>PowerPoint Presentation</vt:lpstr>
      <vt:lpstr>Conclusion</vt:lpstr>
      <vt:lpstr>✅ Data Cleaning &amp; ⚙️ Data Preprocessing </vt:lpstr>
      <vt:lpstr>Unique Values per Feature</vt:lpstr>
      <vt:lpstr>Descriptive Statistics (Numerical Columns)</vt:lpstr>
      <vt:lpstr>Descriptive Statistics (Numerical Columns)</vt:lpstr>
      <vt:lpstr>Final Summary Check</vt:lpstr>
      <vt:lpstr>Eda</vt:lpstr>
      <vt:lpstr>Histograms</vt:lpstr>
      <vt:lpstr>Histograms</vt:lpstr>
      <vt:lpstr>Histograms</vt:lpstr>
      <vt:lpstr>Histograms</vt:lpstr>
      <vt:lpstr>Histograms</vt:lpstr>
      <vt:lpstr>Heat Map</vt:lpstr>
      <vt:lpstr>PowerPoint Presentation</vt:lpstr>
      <vt:lpstr>Dashboard</vt:lpstr>
      <vt:lpstr>PowerPoint Presentation</vt:lpstr>
      <vt:lpstr>Data Visualization Factors – Power Bi</vt:lpstr>
      <vt:lpstr>Data Visualization Factors – Power Bi</vt:lpstr>
      <vt:lpstr>Demographics – Power Bi</vt:lpstr>
      <vt:lpstr>Geography</vt:lpstr>
      <vt:lpstr>Age</vt:lpstr>
      <vt:lpstr>Gender</vt:lpstr>
      <vt:lpstr>Credit Score</vt:lpstr>
      <vt:lpstr>Bank Balance  &amp;  Estimated Salary</vt:lpstr>
      <vt:lpstr>Banking Products</vt:lpstr>
      <vt:lpstr>Credit Card Ownership</vt:lpstr>
      <vt:lpstr>Customer Activity</vt:lpstr>
      <vt:lpstr>Model Building</vt:lpstr>
      <vt:lpstr>Data Splitting</vt:lpstr>
      <vt:lpstr>Smote Over sample</vt:lpstr>
      <vt:lpstr>data Scaling</vt:lpstr>
      <vt:lpstr>Model Version 1</vt:lpstr>
      <vt:lpstr>K-Nearest Neighbors (KNN)</vt:lpstr>
      <vt:lpstr>Support Vector Classifier (SVC)</vt:lpstr>
      <vt:lpstr>Logistic Regression</vt:lpstr>
      <vt:lpstr>Decision Tree</vt:lpstr>
      <vt:lpstr>Random Forest</vt:lpstr>
      <vt:lpstr>Optimized Random Forest</vt:lpstr>
      <vt:lpstr>Conclusion - Model Comparison</vt:lpstr>
      <vt:lpstr>Model Version 2  Before tuning</vt:lpstr>
      <vt:lpstr>Model Evaluation Before Tuning</vt:lpstr>
      <vt:lpstr>Conclusion</vt:lpstr>
      <vt:lpstr>Tuning The Best Models</vt:lpstr>
      <vt:lpstr>Model Evaluation After Tuning</vt:lpstr>
      <vt:lpstr>Conclusion</vt:lpstr>
      <vt:lpstr>Deployment</vt:lpstr>
      <vt:lpstr>Saving model weights</vt:lpstr>
      <vt:lpstr>Streamlit Api &amp; GUi</vt:lpstr>
      <vt:lpstr>Streamlit Cloud  real time Requirements</vt:lpstr>
      <vt:lpstr>4- REAL TIME Streamlit Cloud    &amp; Test Model with real data</vt:lpstr>
      <vt:lpstr>Real Time StreamLit &amp; Model Testing With Real Data</vt:lpstr>
      <vt:lpstr>Future enhancements/Improvements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2020-09-22T16:52:13Z</dcterms:created>
  <dcterms:modified xsi:type="dcterms:W3CDTF">2025-04-29T14:48:51Z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