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82" r:id="rId15"/>
    <p:sldId id="283" r:id="rId16"/>
    <p:sldId id="269" r:id="rId17"/>
    <p:sldId id="270" r:id="rId18"/>
    <p:sldId id="271" r:id="rId19"/>
    <p:sldId id="272" r:id="rId20"/>
    <p:sldId id="273" r:id="rId21"/>
    <p:sldId id="280" r:id="rId22"/>
    <p:sldId id="281"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ad pishdar" initials="Mp" lastIdx="1" clrIdx="0">
    <p:extLst>
      <p:ext uri="{19B8F6BF-5375-455C-9EA6-DF929625EA0E}">
        <p15:presenceInfo xmlns:p15="http://schemas.microsoft.com/office/powerpoint/2012/main" userId="f874c10f012b1d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12T10:18:41.855" idx="1">
    <p:pos x="3293" y="2390"/>
    <p:text/>
    <p:extLst>
      <p:ext uri="{C676402C-5697-4E1C-873F-D02D1690AC5C}">
        <p15:threadingInfo xmlns:p15="http://schemas.microsoft.com/office/powerpoint/2012/main" timeZoneBias="-27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639E5C-CB09-4F22-957F-DA4B0B9B02BF}"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413704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39E5C-CB09-4F22-957F-DA4B0B9B02BF}"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189126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39E5C-CB09-4F22-957F-DA4B0B9B02BF}"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134369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39E5C-CB09-4F22-957F-DA4B0B9B02BF}"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131616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39E5C-CB09-4F22-957F-DA4B0B9B02BF}"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310156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639E5C-CB09-4F22-957F-DA4B0B9B02BF}"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294696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639E5C-CB09-4F22-957F-DA4B0B9B02BF}"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385171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39E5C-CB09-4F22-957F-DA4B0B9B02BF}"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365903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39E5C-CB09-4F22-957F-DA4B0B9B02BF}"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242582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39E5C-CB09-4F22-957F-DA4B0B9B02BF}"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322226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39E5C-CB09-4F22-957F-DA4B0B9B02BF}"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C2E9D-6775-4D40-BEF3-90DC0F004C79}" type="slidenum">
              <a:rPr lang="en-US" smtClean="0"/>
              <a:t>‹#›</a:t>
            </a:fld>
            <a:endParaRPr lang="en-US"/>
          </a:p>
        </p:txBody>
      </p:sp>
    </p:spTree>
    <p:extLst>
      <p:ext uri="{BB962C8B-B14F-4D97-AF65-F5344CB8AC3E}">
        <p14:creationId xmlns:p14="http://schemas.microsoft.com/office/powerpoint/2010/main" val="179493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39E5C-CB09-4F22-957F-DA4B0B9B02BF}" type="datetimeFigureOut">
              <a:rPr lang="en-US" smtClean="0"/>
              <a:t>8/30/2016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C2E9D-6775-4D40-BEF3-90DC0F004C79}" type="slidenum">
              <a:rPr lang="en-US" smtClean="0"/>
              <a:t>‹#›</a:t>
            </a:fld>
            <a:endParaRPr lang="en-US"/>
          </a:p>
        </p:txBody>
      </p:sp>
    </p:spTree>
    <p:extLst>
      <p:ext uri="{BB962C8B-B14F-4D97-AF65-F5344CB8AC3E}">
        <p14:creationId xmlns:p14="http://schemas.microsoft.com/office/powerpoint/2010/main" val="1053090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87104"/>
            <a:ext cx="9144000" cy="5650174"/>
          </a:xfrm>
        </p:spPr>
        <p:txBody>
          <a:bodyPr/>
          <a:lstStyle/>
          <a:p>
            <a:r>
              <a:rPr lang="fa-IR" dirty="0" smtClean="0">
                <a:cs typeface="B Nazanin" panose="00000400000000000000" pitchFamily="2" charset="-78"/>
              </a:rPr>
              <a:t>به نام خدا </a:t>
            </a:r>
          </a:p>
          <a:p>
            <a:endParaRPr lang="fa-IR" dirty="0">
              <a:cs typeface="B Nazanin" panose="00000400000000000000" pitchFamily="2" charset="-78"/>
            </a:endParaRPr>
          </a:p>
          <a:p>
            <a:r>
              <a:rPr lang="fa-IR" dirty="0" smtClean="0">
                <a:cs typeface="B Nazanin" panose="00000400000000000000" pitchFamily="2" charset="-78"/>
              </a:rPr>
              <a:t>عنوان تمرین :</a:t>
            </a:r>
          </a:p>
          <a:p>
            <a:r>
              <a:rPr lang="fa-IR" dirty="0" smtClean="0">
                <a:cs typeface="B Nazanin" panose="00000400000000000000" pitchFamily="2" charset="-78"/>
              </a:rPr>
              <a:t>پیاده سازی و بررسی چالش های چت روم با قابلیت چت خصوصی </a:t>
            </a:r>
          </a:p>
          <a:p>
            <a:endParaRPr lang="fa-IR" dirty="0">
              <a:cs typeface="B Nazanin" panose="00000400000000000000" pitchFamily="2" charset="-78"/>
            </a:endParaRPr>
          </a:p>
          <a:p>
            <a:r>
              <a:rPr lang="fa-IR" dirty="0" smtClean="0">
                <a:cs typeface="B Nazanin" panose="00000400000000000000" pitchFamily="2" charset="-78"/>
              </a:rPr>
              <a:t>محمد پیشدار </a:t>
            </a:r>
          </a:p>
          <a:p>
            <a:r>
              <a:rPr lang="fa-IR" dirty="0" smtClean="0">
                <a:cs typeface="B Nazanin" panose="00000400000000000000" pitchFamily="2" charset="-78"/>
              </a:rPr>
              <a:t>نرگس رضایی</a:t>
            </a:r>
          </a:p>
          <a:p>
            <a:endParaRPr lang="fa-IR" dirty="0">
              <a:cs typeface="B Nazanin" panose="00000400000000000000" pitchFamily="2" charset="-78"/>
            </a:endParaRPr>
          </a:p>
          <a:p>
            <a:r>
              <a:rPr lang="fa-IR" dirty="0" smtClean="0">
                <a:cs typeface="B Nazanin" panose="00000400000000000000" pitchFamily="2" charset="-78"/>
              </a:rPr>
              <a:t>استاد مربوطه : دکتر مهدی سخایی نیا</a:t>
            </a:r>
          </a:p>
          <a:p>
            <a:endParaRPr lang="fa-IR" dirty="0">
              <a:cs typeface="B Nazanin" panose="00000400000000000000" pitchFamily="2" charset="-78"/>
            </a:endParaRPr>
          </a:p>
          <a:p>
            <a:endParaRPr lang="fa-IR" dirty="0" smtClean="0">
              <a:cs typeface="B Nazanin" panose="00000400000000000000" pitchFamily="2" charset="-78"/>
            </a:endParaRPr>
          </a:p>
          <a:p>
            <a:r>
              <a:rPr lang="fa-IR" dirty="0" smtClean="0">
                <a:cs typeface="B Nazanin" panose="00000400000000000000" pitchFamily="2" charset="-78"/>
              </a:rPr>
              <a:t>دانشگاه بو علی سینا  </a:t>
            </a:r>
          </a:p>
          <a:p>
            <a:endParaRPr lang="fa-IR" dirty="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2654239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245660"/>
            <a:ext cx="11423175" cy="6318913"/>
          </a:xfrm>
        </p:spPr>
        <p:txBody>
          <a:bodyPr>
            <a:normAutofit/>
          </a:bodyPr>
          <a:lstStyle/>
          <a:p>
            <a:pPr algn="r" rtl="1"/>
            <a:r>
              <a:rPr lang="fa-IR" sz="1600" dirty="0" smtClean="0">
                <a:cs typeface="B Nazanin" panose="00000400000000000000" pitchFamily="2" charset="-78"/>
              </a:rPr>
              <a:t>تابع زیر را در </a:t>
            </a:r>
            <a:r>
              <a:rPr lang="en-US" sz="1600" dirty="0" err="1" smtClean="0">
                <a:cs typeface="B Nazanin" panose="00000400000000000000" pitchFamily="2" charset="-78"/>
              </a:rPr>
              <a:t>inteface</a:t>
            </a:r>
            <a:r>
              <a:rPr lang="fa-IR" sz="1600" dirty="0" smtClean="0">
                <a:cs typeface="B Nazanin" panose="00000400000000000000" pitchFamily="2" charset="-78"/>
              </a:rPr>
              <a:t> کلاینت تعریف می نماییم </a:t>
            </a:r>
          </a:p>
          <a:p>
            <a:pPr algn="r" rtl="1"/>
            <a:r>
              <a:rPr lang="en-US" sz="1600" dirty="0">
                <a:cs typeface="B Nazanin" panose="00000400000000000000" pitchFamily="2" charset="-78"/>
              </a:rPr>
              <a:t> </a:t>
            </a:r>
            <a:r>
              <a:rPr lang="en-US" sz="1600" b="1" dirty="0">
                <a:cs typeface="B Nazanin" panose="00000400000000000000" pitchFamily="2" charset="-78"/>
              </a:rPr>
              <a:t>public </a:t>
            </a:r>
            <a:r>
              <a:rPr lang="en-US" sz="1600" b="1" dirty="0" err="1">
                <a:cs typeface="B Nazanin" panose="00000400000000000000" pitchFamily="2" charset="-78"/>
              </a:rPr>
              <a:t>InetAddress</a:t>
            </a:r>
            <a:r>
              <a:rPr lang="en-US" sz="1600" b="1" dirty="0">
                <a:cs typeface="B Nazanin" panose="00000400000000000000" pitchFamily="2" charset="-78"/>
              </a:rPr>
              <a:t> </a:t>
            </a:r>
            <a:r>
              <a:rPr lang="en-US" sz="1600" b="1" dirty="0" err="1">
                <a:cs typeface="B Nazanin" panose="00000400000000000000" pitchFamily="2" charset="-78"/>
              </a:rPr>
              <a:t>getip</a:t>
            </a:r>
            <a:r>
              <a:rPr lang="en-US" sz="1600" b="1" dirty="0">
                <a:cs typeface="B Nazanin" panose="00000400000000000000" pitchFamily="2" charset="-78"/>
              </a:rPr>
              <a:t>()throws </a:t>
            </a:r>
            <a:r>
              <a:rPr lang="en-US" sz="1600" b="1" dirty="0" err="1">
                <a:cs typeface="B Nazanin" panose="00000400000000000000" pitchFamily="2" charset="-78"/>
              </a:rPr>
              <a:t>RemoteException</a:t>
            </a:r>
            <a:r>
              <a:rPr lang="en-US" sz="1600" b="1" dirty="0">
                <a:cs typeface="B Nazanin" panose="00000400000000000000" pitchFamily="2" charset="-78"/>
              </a:rPr>
              <a:t> </a:t>
            </a:r>
            <a:r>
              <a:rPr lang="en-US" sz="1600" b="1" dirty="0" smtClean="0">
                <a:cs typeface="B Nazanin" panose="00000400000000000000" pitchFamily="2" charset="-78"/>
              </a:rPr>
              <a:t>;</a:t>
            </a:r>
            <a:endParaRPr lang="fa-IR" sz="1600" b="1" dirty="0" smtClean="0">
              <a:cs typeface="B Nazanin" panose="00000400000000000000" pitchFamily="2" charset="-78"/>
            </a:endParaRPr>
          </a:p>
          <a:p>
            <a:pPr marL="0" indent="0" algn="r" rtl="1">
              <a:buNone/>
            </a:pPr>
            <a:endParaRPr lang="fa-IR" sz="1600" b="1" dirty="0">
              <a:cs typeface="B Nazanin" panose="00000400000000000000" pitchFamily="2" charset="-78"/>
            </a:endParaRPr>
          </a:p>
          <a:p>
            <a:pPr marL="0" indent="0" algn="r" rtl="1">
              <a:buNone/>
            </a:pPr>
            <a:r>
              <a:rPr lang="fa-IR" sz="1600" b="1" dirty="0" smtClean="0">
                <a:cs typeface="B Nazanin" panose="00000400000000000000" pitchFamily="2" charset="-78"/>
              </a:rPr>
              <a:t>در کلاس کلاینت نیز این تابع را اضافه می نماییم . </a:t>
            </a:r>
          </a:p>
          <a:p>
            <a:pPr marL="0" indent="0" algn="r" rtl="1">
              <a:buNone/>
            </a:pPr>
            <a:r>
              <a:rPr lang="en-US" sz="1600" b="1" dirty="0" smtClean="0">
                <a:cs typeface="B Nazanin" panose="00000400000000000000" pitchFamily="2" charset="-78"/>
              </a:rPr>
              <a:t>public </a:t>
            </a:r>
            <a:r>
              <a:rPr lang="en-US" sz="1600" b="1" dirty="0" err="1" smtClean="0">
                <a:cs typeface="B Nazanin" panose="00000400000000000000" pitchFamily="2" charset="-78"/>
              </a:rPr>
              <a:t>InetAddress</a:t>
            </a:r>
            <a:r>
              <a:rPr lang="en-US" sz="1600" b="1" dirty="0" smtClean="0">
                <a:cs typeface="B Nazanin" panose="00000400000000000000" pitchFamily="2" charset="-78"/>
              </a:rPr>
              <a:t> </a:t>
            </a:r>
            <a:r>
              <a:rPr lang="en-US" sz="1600" b="1" dirty="0" err="1">
                <a:cs typeface="B Nazanin" panose="00000400000000000000" pitchFamily="2" charset="-78"/>
              </a:rPr>
              <a:t>ip</a:t>
            </a:r>
            <a:r>
              <a:rPr lang="en-US" sz="1600" b="1" dirty="0" smtClean="0">
                <a:cs typeface="B Nazanin" panose="00000400000000000000" pitchFamily="2" charset="-78"/>
              </a:rPr>
              <a:t>;     </a:t>
            </a:r>
            <a:r>
              <a:rPr lang="fa-IR" sz="1600" b="1" dirty="0" smtClean="0">
                <a:cs typeface="B Nazanin" panose="00000400000000000000" pitchFamily="2" charset="-78"/>
              </a:rPr>
              <a:t>  تعریف به صورت متغییر سراسری </a:t>
            </a:r>
            <a:endParaRPr lang="en-US" sz="1600" b="1" dirty="0" smtClean="0">
              <a:cs typeface="B Nazanin" panose="00000400000000000000" pitchFamily="2" charset="-78"/>
            </a:endParaRPr>
          </a:p>
          <a:p>
            <a:r>
              <a:rPr lang="en-US" sz="1600" b="1" dirty="0">
                <a:cs typeface="B Nazanin" panose="00000400000000000000" pitchFamily="2" charset="-78"/>
              </a:rPr>
              <a:t>public </a:t>
            </a:r>
            <a:r>
              <a:rPr lang="en-US" sz="1600" b="1" dirty="0" err="1">
                <a:cs typeface="B Nazanin" panose="00000400000000000000" pitchFamily="2" charset="-78"/>
              </a:rPr>
              <a:t>InetAddress</a:t>
            </a:r>
            <a:r>
              <a:rPr lang="en-US" sz="1600" b="1" dirty="0">
                <a:cs typeface="B Nazanin" panose="00000400000000000000" pitchFamily="2" charset="-78"/>
              </a:rPr>
              <a:t> </a:t>
            </a:r>
            <a:r>
              <a:rPr lang="en-US" sz="1600" b="1" dirty="0" err="1">
                <a:cs typeface="B Nazanin" panose="00000400000000000000" pitchFamily="2" charset="-78"/>
              </a:rPr>
              <a:t>getip</a:t>
            </a:r>
            <a:r>
              <a:rPr lang="en-US" sz="1600" b="1" dirty="0">
                <a:cs typeface="B Nazanin" panose="00000400000000000000" pitchFamily="2" charset="-78"/>
              </a:rPr>
              <a:t>() throws </a:t>
            </a:r>
            <a:r>
              <a:rPr lang="en-US" sz="1600" b="1" dirty="0" err="1">
                <a:cs typeface="B Nazanin" panose="00000400000000000000" pitchFamily="2" charset="-78"/>
              </a:rPr>
              <a:t>RemoteException</a:t>
            </a:r>
            <a:r>
              <a:rPr lang="en-US" sz="1600" b="1" dirty="0">
                <a:cs typeface="B Nazanin" panose="00000400000000000000" pitchFamily="2" charset="-78"/>
              </a:rPr>
              <a:t>{</a:t>
            </a:r>
          </a:p>
          <a:p>
            <a:r>
              <a:rPr lang="en-US" sz="1600" dirty="0">
                <a:cs typeface="B Nazanin" panose="00000400000000000000" pitchFamily="2" charset="-78"/>
              </a:rPr>
              <a:t>    </a:t>
            </a:r>
            <a:r>
              <a:rPr lang="en-US" sz="1600" b="1" dirty="0">
                <a:cs typeface="B Nazanin" panose="00000400000000000000" pitchFamily="2" charset="-78"/>
              </a:rPr>
              <a:t>return </a:t>
            </a:r>
            <a:r>
              <a:rPr lang="en-US" sz="1600" b="1" dirty="0" err="1">
                <a:cs typeface="B Nazanin" panose="00000400000000000000" pitchFamily="2" charset="-78"/>
              </a:rPr>
              <a:t>ip</a:t>
            </a:r>
            <a:r>
              <a:rPr lang="en-US" sz="1600" b="1" dirty="0">
                <a:cs typeface="B Nazanin" panose="00000400000000000000" pitchFamily="2" charset="-78"/>
              </a:rPr>
              <a:t>;</a:t>
            </a:r>
          </a:p>
          <a:p>
            <a:r>
              <a:rPr lang="en-US" sz="1600" dirty="0">
                <a:cs typeface="B Nazanin" panose="00000400000000000000" pitchFamily="2" charset="-78"/>
              </a:rPr>
              <a:t>    </a:t>
            </a:r>
            <a:r>
              <a:rPr lang="en-US" sz="1600" dirty="0" smtClean="0">
                <a:cs typeface="B Nazanin" panose="00000400000000000000" pitchFamily="2" charset="-78"/>
              </a:rPr>
              <a:t>}</a:t>
            </a:r>
            <a:endParaRPr lang="fa-IR" sz="1600" dirty="0" smtClean="0">
              <a:cs typeface="B Nazanin" panose="00000400000000000000" pitchFamily="2" charset="-78"/>
            </a:endParaRPr>
          </a:p>
          <a:p>
            <a:pPr marL="0" indent="0" algn="r" rtl="1">
              <a:buNone/>
            </a:pPr>
            <a:r>
              <a:rPr lang="fa-IR" sz="1600" b="1" dirty="0" smtClean="0">
                <a:cs typeface="B Nazanin" panose="00000400000000000000" pitchFamily="2" charset="-78"/>
              </a:rPr>
              <a:t>مقدار </a:t>
            </a:r>
            <a:r>
              <a:rPr lang="en-US" sz="1600" b="1" dirty="0" err="1" smtClean="0">
                <a:cs typeface="B Nazanin" panose="00000400000000000000" pitchFamily="2" charset="-78"/>
              </a:rPr>
              <a:t>ip</a:t>
            </a:r>
            <a:r>
              <a:rPr lang="fa-IR" sz="1600" b="1" dirty="0" smtClean="0">
                <a:cs typeface="B Nazanin" panose="00000400000000000000" pitchFamily="2" charset="-78"/>
              </a:rPr>
              <a:t> از طریق دستور زیر و هنگام ورود فرد به چت روم زیر با اضافه کردن دستور زیر در کلاس </a:t>
            </a:r>
            <a:r>
              <a:rPr lang="en-US" sz="1600" b="1" dirty="0" smtClean="0">
                <a:cs typeface="B Nazanin" panose="00000400000000000000" pitchFamily="2" charset="-78"/>
              </a:rPr>
              <a:t>user </a:t>
            </a:r>
            <a:r>
              <a:rPr lang="en-US" sz="1600" b="1" dirty="0" err="1" smtClean="0">
                <a:cs typeface="B Nazanin" panose="00000400000000000000" pitchFamily="2" charset="-78"/>
              </a:rPr>
              <a:t>interfavce</a:t>
            </a:r>
            <a:r>
              <a:rPr lang="en-US" sz="1600" b="1" dirty="0" smtClean="0">
                <a:cs typeface="B Nazanin" panose="00000400000000000000" pitchFamily="2" charset="-78"/>
              </a:rPr>
              <a:t> </a:t>
            </a:r>
            <a:r>
              <a:rPr lang="fa-IR" sz="1600" b="1" dirty="0" smtClean="0">
                <a:cs typeface="B Nazanin" panose="00000400000000000000" pitchFamily="2" charset="-78"/>
              </a:rPr>
              <a:t> ودر تابع </a:t>
            </a:r>
            <a:r>
              <a:rPr lang="en-US" sz="1600" b="1" dirty="0" smtClean="0">
                <a:cs typeface="B Nazanin" panose="00000400000000000000" pitchFamily="2" charset="-78"/>
              </a:rPr>
              <a:t>do connect</a:t>
            </a:r>
            <a:r>
              <a:rPr lang="fa-IR" sz="1600" b="1" dirty="0" smtClean="0">
                <a:cs typeface="B Nazanin" panose="00000400000000000000" pitchFamily="2" charset="-78"/>
              </a:rPr>
              <a:t> صورت میگیرد .</a:t>
            </a:r>
          </a:p>
          <a:p>
            <a:pPr marL="0" indent="0" algn="r" rtl="1">
              <a:buNone/>
            </a:pPr>
            <a:r>
              <a:rPr lang="en-US" sz="1600" dirty="0">
                <a:cs typeface="B Nazanin" panose="00000400000000000000" pitchFamily="2" charset="-78"/>
              </a:rPr>
              <a:t> </a:t>
            </a:r>
            <a:r>
              <a:rPr lang="en-US" sz="1600" dirty="0" err="1">
                <a:cs typeface="B Nazanin" panose="00000400000000000000" pitchFamily="2" charset="-78"/>
              </a:rPr>
              <a:t>InetAddress</a:t>
            </a:r>
            <a:r>
              <a:rPr lang="en-US" sz="1600" dirty="0">
                <a:cs typeface="B Nazanin" panose="00000400000000000000" pitchFamily="2" charset="-78"/>
              </a:rPr>
              <a:t> </a:t>
            </a:r>
            <a:r>
              <a:rPr lang="en-US" sz="1600" dirty="0" err="1">
                <a:cs typeface="B Nazanin" panose="00000400000000000000" pitchFamily="2" charset="-78"/>
              </a:rPr>
              <a:t>myip</a:t>
            </a:r>
            <a:r>
              <a:rPr lang="en-US" sz="1600" dirty="0">
                <a:cs typeface="B Nazanin" panose="00000400000000000000" pitchFamily="2" charset="-78"/>
              </a:rPr>
              <a:t>; </a:t>
            </a:r>
            <a:r>
              <a:rPr lang="fa-IR" sz="1600" dirty="0" smtClean="0">
                <a:cs typeface="B Nazanin" panose="00000400000000000000" pitchFamily="2" charset="-78"/>
              </a:rPr>
              <a:t> تعریف به صورت متغییر محلی در کلاس </a:t>
            </a:r>
            <a:r>
              <a:rPr lang="en-US" sz="1600" dirty="0" smtClean="0">
                <a:cs typeface="B Nazanin" panose="00000400000000000000" pitchFamily="2" charset="-78"/>
              </a:rPr>
              <a:t>user interface</a:t>
            </a:r>
            <a:endParaRPr lang="fa-IR" sz="1600" dirty="0" smtClean="0">
              <a:cs typeface="B Nazanin" panose="00000400000000000000" pitchFamily="2" charset="-78"/>
            </a:endParaRPr>
          </a:p>
          <a:p>
            <a:pPr marL="0" indent="0" algn="r" rtl="1">
              <a:buNone/>
            </a:pPr>
            <a:r>
              <a:rPr lang="en-US" sz="1600" dirty="0">
                <a:cs typeface="B Nazanin" panose="00000400000000000000" pitchFamily="2" charset="-78"/>
              </a:rPr>
              <a:t> </a:t>
            </a:r>
            <a:r>
              <a:rPr lang="en-US" sz="1600" dirty="0" err="1">
                <a:cs typeface="B Nazanin" panose="00000400000000000000" pitchFamily="2" charset="-78"/>
              </a:rPr>
              <a:t>myip</a:t>
            </a:r>
            <a:r>
              <a:rPr lang="en-US" sz="1600" dirty="0">
                <a:cs typeface="B Nazanin" panose="00000400000000000000" pitchFamily="2" charset="-78"/>
              </a:rPr>
              <a:t>=Inet4Address.</a:t>
            </a:r>
            <a:r>
              <a:rPr lang="en-US" sz="1600" i="1" dirty="0">
                <a:cs typeface="B Nazanin" panose="00000400000000000000" pitchFamily="2" charset="-78"/>
              </a:rPr>
              <a:t>getLocalHost</a:t>
            </a:r>
            <a:r>
              <a:rPr lang="en-US" sz="1600" i="1" dirty="0" smtClean="0">
                <a:cs typeface="B Nazanin" panose="00000400000000000000" pitchFamily="2" charset="-78"/>
              </a:rPr>
              <a:t>();</a:t>
            </a:r>
            <a:r>
              <a:rPr lang="fa-IR" sz="1600" i="1" dirty="0" smtClean="0">
                <a:cs typeface="B Nazanin" panose="00000400000000000000" pitchFamily="2" charset="-78"/>
              </a:rPr>
              <a:t> تعریف در تابع </a:t>
            </a:r>
            <a:r>
              <a:rPr lang="en-US" sz="1600" i="1" dirty="0" smtClean="0">
                <a:cs typeface="B Nazanin" panose="00000400000000000000" pitchFamily="2" charset="-78"/>
              </a:rPr>
              <a:t>do connect</a:t>
            </a:r>
            <a:endParaRPr lang="fa-IR" sz="1600" b="1" dirty="0" smtClean="0">
              <a:cs typeface="B Nazanin" panose="00000400000000000000" pitchFamily="2" charset="-78"/>
            </a:endParaRPr>
          </a:p>
          <a:p>
            <a:pPr algn="r" rtl="1"/>
            <a:endParaRPr lang="en-US" sz="1600" dirty="0" smtClean="0">
              <a:cs typeface="B Nazanin" panose="00000400000000000000" pitchFamily="2" charset="-78"/>
            </a:endParaRPr>
          </a:p>
          <a:p>
            <a:pPr algn="r" rtl="1"/>
            <a:r>
              <a:rPr lang="fa-IR" sz="1600" dirty="0" smtClean="0">
                <a:cs typeface="B Nazanin" panose="00000400000000000000" pitchFamily="2" charset="-78"/>
              </a:rPr>
              <a:t>رابط کاربری خصوصی در تصویر مقابل مشاهده می گردد و اجرا می گردد.</a:t>
            </a:r>
          </a:p>
          <a:p>
            <a:pPr algn="r" rtl="1"/>
            <a:endParaRPr lang="en-US" sz="16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3544727"/>
            <a:ext cx="4255804" cy="3019846"/>
          </a:xfrm>
          <a:prstGeom prst="rect">
            <a:avLst/>
          </a:prstGeom>
        </p:spPr>
      </p:pic>
    </p:spTree>
    <p:extLst>
      <p:ext uri="{BB962C8B-B14F-4D97-AF65-F5344CB8AC3E}">
        <p14:creationId xmlns:p14="http://schemas.microsoft.com/office/powerpoint/2010/main" val="136462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pPr algn="r" rtl="1"/>
            <a:r>
              <a:rPr lang="fa-IR" dirty="0" smtClean="0">
                <a:cs typeface="B Nazanin" panose="00000400000000000000" pitchFamily="2" charset="-78"/>
              </a:rPr>
              <a:t>کلاس رابط کاربری چت خصوصی </a:t>
            </a:r>
            <a:endParaRPr lang="en-US" dirty="0">
              <a:cs typeface="B Nazanin" panose="00000400000000000000" pitchFamily="2" charset="-78"/>
            </a:endParaRPr>
          </a:p>
        </p:txBody>
      </p:sp>
      <p:sp>
        <p:nvSpPr>
          <p:cNvPr id="3" name="Content Placeholder 2"/>
          <p:cNvSpPr>
            <a:spLocks noGrp="1"/>
          </p:cNvSpPr>
          <p:nvPr>
            <p:ph idx="1"/>
          </p:nvPr>
        </p:nvSpPr>
        <p:spPr>
          <a:xfrm>
            <a:off x="518615" y="1255594"/>
            <a:ext cx="11313994" cy="5295331"/>
          </a:xfrm>
        </p:spPr>
        <p:txBody>
          <a:bodyPr/>
          <a:lstStyle/>
          <a:p>
            <a:pPr algn="r" rtl="1"/>
            <a:r>
              <a:rPr lang="fa-IR" dirty="0" smtClean="0">
                <a:cs typeface="B Nazanin" panose="00000400000000000000" pitchFamily="2" charset="-78"/>
              </a:rPr>
              <a:t>در این کلاس که طراحی آن را دیدین . </a:t>
            </a:r>
          </a:p>
          <a:p>
            <a:pPr algn="r" rtl="1"/>
            <a:r>
              <a:rPr lang="fa-IR" dirty="0" smtClean="0">
                <a:cs typeface="B Nazanin" panose="00000400000000000000" pitchFamily="2" charset="-78"/>
              </a:rPr>
              <a:t>پس از اجرا با استفاده از مقدار</a:t>
            </a:r>
            <a:r>
              <a:rPr lang="en-US" dirty="0" smtClean="0">
                <a:cs typeface="B Nazanin" panose="00000400000000000000" pitchFamily="2" charset="-78"/>
              </a:rPr>
              <a:t> </a:t>
            </a:r>
            <a:r>
              <a:rPr lang="fa-IR" dirty="0" smtClean="0">
                <a:cs typeface="B Nazanin" panose="00000400000000000000" pitchFamily="2" charset="-78"/>
              </a:rPr>
              <a:t> عبارت </a:t>
            </a:r>
            <a:r>
              <a:rPr lang="en-US" dirty="0" err="1" smtClean="0">
                <a:cs typeface="B Nazanin" panose="00000400000000000000" pitchFamily="2" charset="-78"/>
              </a:rPr>
              <a:t>boolean</a:t>
            </a:r>
            <a:r>
              <a:rPr lang="fa-IR" dirty="0" smtClean="0">
                <a:cs typeface="B Nazanin" panose="00000400000000000000" pitchFamily="2" charset="-78"/>
              </a:rPr>
              <a:t> ارسال شده در سازنده که مقدار اولیه آن</a:t>
            </a:r>
            <a:r>
              <a:rPr lang="en-US" dirty="0" smtClean="0">
                <a:cs typeface="B Nazanin" panose="00000400000000000000" pitchFamily="2" charset="-78"/>
              </a:rPr>
              <a:t>true </a:t>
            </a:r>
            <a:r>
              <a:rPr lang="fa-IR" dirty="0" smtClean="0">
                <a:cs typeface="B Nazanin" panose="00000400000000000000" pitchFamily="2" charset="-78"/>
              </a:rPr>
              <a:t>  می باشد و این مقدار نشان دهنده این است که هنوز پنجره رابط کاربری چت خصوصی در گیرنده اجرا نشده است . درخواست این کار از طریق تابع زیر که به سرور  </a:t>
            </a:r>
            <a:r>
              <a:rPr lang="en-US" dirty="0" err="1" smtClean="0">
                <a:cs typeface="B Nazanin" panose="00000400000000000000" pitchFamily="2" charset="-78"/>
              </a:rPr>
              <a:t>Rmi</a:t>
            </a:r>
            <a:r>
              <a:rPr lang="fa-IR" dirty="0" smtClean="0">
                <a:cs typeface="B Nazanin" panose="00000400000000000000" pitchFamily="2" charset="-78"/>
              </a:rPr>
              <a:t> اضافه شده است به صورت زیر انجام می گردد . </a:t>
            </a:r>
          </a:p>
          <a:p>
            <a:pPr algn="r" rtl="1"/>
            <a:r>
              <a:rPr lang="en-US" dirty="0" err="1">
                <a:cs typeface="B Nazanin" panose="00000400000000000000" pitchFamily="2" charset="-78"/>
              </a:rPr>
              <a:t>server.privateChat</a:t>
            </a:r>
            <a:r>
              <a:rPr lang="en-US" dirty="0">
                <a:cs typeface="B Nazanin" panose="00000400000000000000" pitchFamily="2" charset="-78"/>
              </a:rPr>
              <a:t>(ip1,ip2,p1,p2,name1,name2,count</a:t>
            </a:r>
            <a:r>
              <a:rPr lang="en-US" dirty="0" smtClean="0">
                <a:cs typeface="B Nazanin" panose="00000400000000000000" pitchFamily="2" charset="-78"/>
              </a:rPr>
              <a:t>);</a:t>
            </a:r>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fa-IR" dirty="0" smtClean="0">
                <a:cs typeface="B Nazanin" panose="00000400000000000000" pitchFamily="2" charset="-78"/>
              </a:rPr>
              <a:t>این تابع در</a:t>
            </a:r>
            <a:r>
              <a:rPr lang="en-US" dirty="0" smtClean="0">
                <a:cs typeface="B Nazanin" panose="00000400000000000000" pitchFamily="2" charset="-78"/>
              </a:rPr>
              <a:t>interface </a:t>
            </a:r>
            <a:r>
              <a:rPr lang="fa-IR" dirty="0" smtClean="0">
                <a:cs typeface="B Nazanin" panose="00000400000000000000" pitchFamily="2" charset="-78"/>
              </a:rPr>
              <a:t> به صورت زیر </a:t>
            </a:r>
          </a:p>
          <a:p>
            <a:pPr algn="r" rtl="1"/>
            <a:r>
              <a:rPr lang="en-US" dirty="0">
                <a:cs typeface="B Nazanin" panose="00000400000000000000" pitchFamily="2" charset="-78"/>
              </a:rPr>
              <a:t> </a:t>
            </a:r>
            <a:r>
              <a:rPr lang="en-US" b="1" dirty="0">
                <a:cs typeface="B Nazanin" panose="00000400000000000000" pitchFamily="2" charset="-78"/>
              </a:rPr>
              <a:t>public void </a:t>
            </a:r>
            <a:r>
              <a:rPr lang="en-US" b="1" dirty="0" err="1">
                <a:cs typeface="B Nazanin" panose="00000400000000000000" pitchFamily="2" charset="-78"/>
              </a:rPr>
              <a:t>privateChat</a:t>
            </a:r>
            <a:r>
              <a:rPr lang="en-US" b="1" dirty="0">
                <a:cs typeface="B Nazanin" panose="00000400000000000000" pitchFamily="2" charset="-78"/>
              </a:rPr>
              <a:t> (</a:t>
            </a:r>
            <a:r>
              <a:rPr lang="en-US" b="1" dirty="0" err="1">
                <a:cs typeface="B Nazanin" panose="00000400000000000000" pitchFamily="2" charset="-78"/>
              </a:rPr>
              <a:t>InetAddress</a:t>
            </a:r>
            <a:r>
              <a:rPr lang="en-US" b="1" dirty="0">
                <a:cs typeface="B Nazanin" panose="00000400000000000000" pitchFamily="2" charset="-78"/>
              </a:rPr>
              <a:t> ip1 ,</a:t>
            </a:r>
            <a:r>
              <a:rPr lang="en-US" b="1" dirty="0" err="1">
                <a:cs typeface="B Nazanin" panose="00000400000000000000" pitchFamily="2" charset="-78"/>
              </a:rPr>
              <a:t>InetAddress</a:t>
            </a:r>
            <a:r>
              <a:rPr lang="en-US" b="1" dirty="0">
                <a:cs typeface="B Nazanin" panose="00000400000000000000" pitchFamily="2" charset="-78"/>
              </a:rPr>
              <a:t> ip2 , </a:t>
            </a:r>
            <a:r>
              <a:rPr lang="en-US" b="1" dirty="0" err="1">
                <a:cs typeface="B Nazanin" panose="00000400000000000000" pitchFamily="2" charset="-78"/>
              </a:rPr>
              <a:t>int</a:t>
            </a:r>
            <a:r>
              <a:rPr lang="en-US" b="1" dirty="0">
                <a:cs typeface="B Nazanin" panose="00000400000000000000" pitchFamily="2" charset="-78"/>
              </a:rPr>
              <a:t> </a:t>
            </a:r>
            <a:r>
              <a:rPr lang="en-US" b="1" dirty="0" err="1">
                <a:cs typeface="B Nazanin" panose="00000400000000000000" pitchFamily="2" charset="-78"/>
              </a:rPr>
              <a:t>i</a:t>
            </a:r>
            <a:r>
              <a:rPr lang="en-US" b="1" dirty="0">
                <a:cs typeface="B Nazanin" panose="00000400000000000000" pitchFamily="2" charset="-78"/>
              </a:rPr>
              <a:t> ,</a:t>
            </a:r>
            <a:r>
              <a:rPr lang="en-US" b="1" dirty="0" err="1">
                <a:cs typeface="B Nazanin" panose="00000400000000000000" pitchFamily="2" charset="-78"/>
              </a:rPr>
              <a:t>int</a:t>
            </a:r>
            <a:r>
              <a:rPr lang="en-US" b="1" dirty="0">
                <a:cs typeface="B Nazanin" panose="00000400000000000000" pitchFamily="2" charset="-78"/>
              </a:rPr>
              <a:t> p2,String name1 , String name2,int count) throws </a:t>
            </a:r>
            <a:r>
              <a:rPr lang="en-US" b="1" dirty="0" err="1">
                <a:cs typeface="B Nazanin" panose="00000400000000000000" pitchFamily="2" charset="-78"/>
              </a:rPr>
              <a:t>RemoteException</a:t>
            </a:r>
            <a:r>
              <a:rPr lang="en-US" b="1" dirty="0">
                <a:cs typeface="B Nazanin" panose="00000400000000000000" pitchFamily="2" charset="-78"/>
              </a:rPr>
              <a:t> ;</a:t>
            </a:r>
            <a:endParaRPr lang="fa-IR" dirty="0" smtClean="0">
              <a:cs typeface="B Nazanin" panose="00000400000000000000" pitchFamily="2" charset="-78"/>
            </a:endParaRPr>
          </a:p>
          <a:p>
            <a:pPr algn="r" rtl="1"/>
            <a:endParaRPr lang="fa-IR" dirty="0" smtClean="0">
              <a:cs typeface="B Nazanin" panose="00000400000000000000" pitchFamily="2" charset="-78"/>
            </a:endParaRPr>
          </a:p>
          <a:p>
            <a:pPr marL="0" indent="0" algn="r" rtl="1">
              <a:buNone/>
            </a:pPr>
            <a:endParaRPr lang="fa-IR" dirty="0" smtClean="0">
              <a:cs typeface="B Nazanin" panose="00000400000000000000" pitchFamily="2" charset="-78"/>
            </a:endParaRPr>
          </a:p>
        </p:txBody>
      </p:sp>
    </p:spTree>
    <p:extLst>
      <p:ext uri="{BB962C8B-B14F-4D97-AF65-F5344CB8AC3E}">
        <p14:creationId xmlns:p14="http://schemas.microsoft.com/office/powerpoint/2010/main" val="279021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300251"/>
            <a:ext cx="11641539" cy="6141492"/>
          </a:xfrm>
        </p:spPr>
        <p:txBody>
          <a:bodyPr>
            <a:normAutofit fontScale="92500" lnSpcReduction="20000"/>
          </a:bodyPr>
          <a:lstStyle/>
          <a:p>
            <a:pPr algn="r" rtl="1"/>
            <a:r>
              <a:rPr lang="fa-IR" sz="1600" dirty="0" smtClean="0">
                <a:cs typeface="B Nazanin" panose="00000400000000000000" pitchFamily="2" charset="-78"/>
              </a:rPr>
              <a:t>و در کلاس اصلی نیز به شکل زیر اضافه می گردد </a:t>
            </a:r>
            <a:endParaRPr lang="en-US" sz="1600" dirty="0" smtClean="0">
              <a:cs typeface="B Nazanin" panose="00000400000000000000" pitchFamily="2" charset="-78"/>
            </a:endParaRPr>
          </a:p>
          <a:p>
            <a:pPr algn="r" rtl="1"/>
            <a:endParaRPr lang="en-US" sz="1600" dirty="0" smtClean="0">
              <a:cs typeface="B Nazanin" panose="00000400000000000000" pitchFamily="2" charset="-78"/>
            </a:endParaRPr>
          </a:p>
          <a:p>
            <a:r>
              <a:rPr lang="en-US" sz="1600" b="1" dirty="0">
                <a:cs typeface="B Nazanin" panose="00000400000000000000" pitchFamily="2" charset="-78"/>
              </a:rPr>
              <a:t>public </a:t>
            </a:r>
            <a:r>
              <a:rPr lang="en-US" sz="1600" b="1" dirty="0" err="1">
                <a:cs typeface="B Nazanin" panose="00000400000000000000" pitchFamily="2" charset="-78"/>
              </a:rPr>
              <a:t>voidprivateChat</a:t>
            </a:r>
            <a:r>
              <a:rPr lang="en-US" sz="1600" b="1" dirty="0">
                <a:cs typeface="B Nazanin" panose="00000400000000000000" pitchFamily="2" charset="-78"/>
              </a:rPr>
              <a:t> (</a:t>
            </a:r>
            <a:r>
              <a:rPr lang="en-US" sz="1600" b="1" dirty="0" err="1">
                <a:cs typeface="B Nazanin" panose="00000400000000000000" pitchFamily="2" charset="-78"/>
              </a:rPr>
              <a:t>InetAddress</a:t>
            </a:r>
            <a:r>
              <a:rPr lang="en-US" sz="1600" b="1" dirty="0">
                <a:cs typeface="B Nazanin" panose="00000400000000000000" pitchFamily="2" charset="-78"/>
              </a:rPr>
              <a:t> ip1 ,</a:t>
            </a:r>
            <a:r>
              <a:rPr lang="en-US" sz="1600" b="1" dirty="0" err="1">
                <a:cs typeface="B Nazanin" panose="00000400000000000000" pitchFamily="2" charset="-78"/>
              </a:rPr>
              <a:t>InetAddress</a:t>
            </a:r>
            <a:r>
              <a:rPr lang="en-US" sz="1600" b="1" dirty="0">
                <a:cs typeface="B Nazanin" panose="00000400000000000000" pitchFamily="2" charset="-78"/>
              </a:rPr>
              <a:t> ip2 , </a:t>
            </a:r>
            <a:r>
              <a:rPr lang="en-US" sz="1600" b="1" dirty="0" err="1">
                <a:cs typeface="B Nazanin" panose="00000400000000000000" pitchFamily="2" charset="-78"/>
              </a:rPr>
              <a:t>int</a:t>
            </a:r>
            <a:r>
              <a:rPr lang="en-US" sz="1600" b="1" dirty="0">
                <a:cs typeface="B Nazanin" panose="00000400000000000000" pitchFamily="2" charset="-78"/>
              </a:rPr>
              <a:t> </a:t>
            </a:r>
            <a:r>
              <a:rPr lang="en-US" sz="1600" b="1" dirty="0" err="1">
                <a:cs typeface="B Nazanin" panose="00000400000000000000" pitchFamily="2" charset="-78"/>
              </a:rPr>
              <a:t>i</a:t>
            </a:r>
            <a:r>
              <a:rPr lang="en-US" sz="1600" b="1" dirty="0">
                <a:cs typeface="B Nazanin" panose="00000400000000000000" pitchFamily="2" charset="-78"/>
              </a:rPr>
              <a:t> ,</a:t>
            </a:r>
            <a:r>
              <a:rPr lang="en-US" sz="1600" b="1" dirty="0" err="1">
                <a:cs typeface="B Nazanin" panose="00000400000000000000" pitchFamily="2" charset="-78"/>
              </a:rPr>
              <a:t>int</a:t>
            </a:r>
            <a:r>
              <a:rPr lang="en-US" sz="1600" b="1" dirty="0">
                <a:cs typeface="B Nazanin" panose="00000400000000000000" pitchFamily="2" charset="-78"/>
              </a:rPr>
              <a:t> p2,String name1 , String name2,int count){</a:t>
            </a:r>
          </a:p>
          <a:p>
            <a:r>
              <a:rPr lang="en-US" sz="1600" dirty="0">
                <a:cs typeface="B Nazanin" panose="00000400000000000000" pitchFamily="2" charset="-78"/>
              </a:rPr>
              <a:t>    </a:t>
            </a:r>
            <a:r>
              <a:rPr lang="en-US" sz="1600" dirty="0" err="1">
                <a:cs typeface="B Nazanin" panose="00000400000000000000" pitchFamily="2" charset="-78"/>
              </a:rPr>
              <a:t>ChatClientInt</a:t>
            </a:r>
            <a:r>
              <a:rPr lang="en-US" sz="1600" dirty="0">
                <a:cs typeface="B Nazanin" panose="00000400000000000000" pitchFamily="2" charset="-78"/>
              </a:rPr>
              <a:t> tmp1=(</a:t>
            </a:r>
            <a:r>
              <a:rPr lang="en-US" sz="1600" dirty="0" err="1">
                <a:cs typeface="B Nazanin" panose="00000400000000000000" pitchFamily="2" charset="-78"/>
              </a:rPr>
              <a:t>ChatClientInt</a:t>
            </a:r>
            <a:r>
              <a:rPr lang="en-US" sz="1600" dirty="0">
                <a:cs typeface="B Nazanin" panose="00000400000000000000" pitchFamily="2" charset="-78"/>
              </a:rPr>
              <a:t>)</a:t>
            </a:r>
            <a:r>
              <a:rPr lang="en-US" sz="1600" dirty="0" err="1">
                <a:cs typeface="B Nazanin" panose="00000400000000000000" pitchFamily="2" charset="-78"/>
              </a:rPr>
              <a:t>v.get</a:t>
            </a:r>
            <a:r>
              <a:rPr lang="en-US" sz="1600" dirty="0">
                <a:cs typeface="B Nazanin" panose="00000400000000000000" pitchFamily="2" charset="-78"/>
              </a:rPr>
              <a:t>(</a:t>
            </a:r>
            <a:r>
              <a:rPr lang="en-US" sz="1600" dirty="0" err="1">
                <a:cs typeface="B Nazanin" panose="00000400000000000000" pitchFamily="2" charset="-78"/>
              </a:rPr>
              <a:t>i</a:t>
            </a:r>
            <a:r>
              <a:rPr lang="en-US" sz="1600" dirty="0">
                <a:cs typeface="B Nazanin" panose="00000400000000000000" pitchFamily="2" charset="-78"/>
              </a:rPr>
              <a:t>);</a:t>
            </a:r>
          </a:p>
          <a:p>
            <a:r>
              <a:rPr lang="en-US" sz="1600" b="1" dirty="0">
                <a:cs typeface="B Nazanin" panose="00000400000000000000" pitchFamily="2" charset="-78"/>
              </a:rPr>
              <a:t>try {</a:t>
            </a:r>
          </a:p>
          <a:p>
            <a:r>
              <a:rPr lang="en-US" sz="1600" dirty="0">
                <a:cs typeface="B Nazanin" panose="00000400000000000000" pitchFamily="2" charset="-78"/>
              </a:rPr>
              <a:t>tmp1.ptell(ip1,ip2,name1,name2,i,p2,count );</a:t>
            </a:r>
          </a:p>
          <a:p>
            <a:r>
              <a:rPr lang="en-US" sz="1600" dirty="0">
                <a:cs typeface="B Nazanin" panose="00000400000000000000" pitchFamily="2" charset="-78"/>
              </a:rPr>
              <a:t>} </a:t>
            </a:r>
            <a:r>
              <a:rPr lang="en-US" sz="1600" b="1" dirty="0">
                <a:cs typeface="B Nazanin" panose="00000400000000000000" pitchFamily="2" charset="-78"/>
              </a:rPr>
              <a:t>catch (</a:t>
            </a:r>
            <a:r>
              <a:rPr lang="en-US" sz="1600" b="1" dirty="0" err="1">
                <a:cs typeface="B Nazanin" panose="00000400000000000000" pitchFamily="2" charset="-78"/>
              </a:rPr>
              <a:t>RemoteException</a:t>
            </a:r>
            <a:r>
              <a:rPr lang="en-US" sz="1600" b="1" dirty="0">
                <a:cs typeface="B Nazanin" panose="00000400000000000000" pitchFamily="2" charset="-78"/>
              </a:rPr>
              <a:t> e) {</a:t>
            </a:r>
          </a:p>
          <a:p>
            <a:r>
              <a:rPr lang="en-US" sz="1600" dirty="0">
                <a:cs typeface="B Nazanin" panose="00000400000000000000" pitchFamily="2" charset="-78"/>
              </a:rPr>
              <a:t>// </a:t>
            </a:r>
            <a:r>
              <a:rPr lang="en-US" sz="1600" b="1" dirty="0">
                <a:cs typeface="B Nazanin" panose="00000400000000000000" pitchFamily="2" charset="-78"/>
              </a:rPr>
              <a:t>TODO Auto-generated catch block</a:t>
            </a:r>
          </a:p>
          <a:p>
            <a:r>
              <a:rPr lang="en-US" sz="1600" dirty="0" err="1">
                <a:cs typeface="B Nazanin" panose="00000400000000000000" pitchFamily="2" charset="-78"/>
              </a:rPr>
              <a:t>e.printStackTrace</a:t>
            </a:r>
            <a:r>
              <a:rPr lang="en-US" sz="1600" dirty="0">
                <a:cs typeface="B Nazanin" panose="00000400000000000000" pitchFamily="2" charset="-78"/>
              </a:rPr>
              <a:t>();</a:t>
            </a:r>
          </a:p>
          <a:p>
            <a:r>
              <a:rPr lang="en-US" sz="1600" dirty="0" smtClean="0">
                <a:cs typeface="B Nazanin" panose="00000400000000000000" pitchFamily="2" charset="-78"/>
              </a:rPr>
              <a:t>}  }</a:t>
            </a:r>
          </a:p>
          <a:p>
            <a:pPr algn="r" rtl="1"/>
            <a:r>
              <a:rPr lang="fa-IR" sz="1600" dirty="0" smtClean="0">
                <a:cs typeface="B Nazanin" panose="00000400000000000000" pitchFamily="2" charset="-78"/>
              </a:rPr>
              <a:t>در این تابع از طریق تابع </a:t>
            </a:r>
            <a:r>
              <a:rPr lang="en-US" sz="1600" dirty="0" err="1" smtClean="0">
                <a:cs typeface="B Nazanin" panose="00000400000000000000" pitchFamily="2" charset="-78"/>
              </a:rPr>
              <a:t>ptell</a:t>
            </a:r>
            <a:r>
              <a:rPr lang="en-US" sz="1600" dirty="0" smtClean="0">
                <a:cs typeface="B Nazanin" panose="00000400000000000000" pitchFamily="2" charset="-78"/>
              </a:rPr>
              <a:t> </a:t>
            </a:r>
            <a:r>
              <a:rPr lang="fa-IR" sz="1600" dirty="0" smtClean="0">
                <a:cs typeface="B Nazanin" panose="00000400000000000000" pitchFamily="2" charset="-78"/>
              </a:rPr>
              <a:t> طریف شده در </a:t>
            </a:r>
            <a:r>
              <a:rPr lang="en-US" sz="1600" dirty="0" smtClean="0">
                <a:cs typeface="B Nazanin" panose="00000400000000000000" pitchFamily="2" charset="-78"/>
              </a:rPr>
              <a:t>interface </a:t>
            </a:r>
            <a:r>
              <a:rPr lang="fa-IR" sz="1600" dirty="0" smtClean="0">
                <a:cs typeface="B Nazanin" panose="00000400000000000000" pitchFamily="2" charset="-78"/>
              </a:rPr>
              <a:t> کلاینت به شکل زیر : </a:t>
            </a:r>
          </a:p>
          <a:p>
            <a:pPr algn="r" rtl="1"/>
            <a:r>
              <a:rPr lang="en-US" sz="1600" b="1" dirty="0" smtClean="0">
                <a:cs typeface="B Nazanin" panose="00000400000000000000" pitchFamily="2" charset="-78"/>
              </a:rPr>
              <a:t>public </a:t>
            </a:r>
            <a:r>
              <a:rPr lang="en-US" sz="1600" b="1" dirty="0">
                <a:cs typeface="B Nazanin" panose="00000400000000000000" pitchFamily="2" charset="-78"/>
              </a:rPr>
              <a:t>void </a:t>
            </a:r>
            <a:r>
              <a:rPr lang="en-US" sz="1600" b="1" dirty="0" err="1">
                <a:cs typeface="B Nazanin" panose="00000400000000000000" pitchFamily="2" charset="-78"/>
              </a:rPr>
              <a:t>ptell</a:t>
            </a:r>
            <a:r>
              <a:rPr lang="en-US" sz="1600" b="1" dirty="0">
                <a:cs typeface="B Nazanin" panose="00000400000000000000" pitchFamily="2" charset="-78"/>
              </a:rPr>
              <a:t> (</a:t>
            </a:r>
            <a:r>
              <a:rPr lang="en-US" sz="1600" b="1" dirty="0" err="1">
                <a:cs typeface="B Nazanin" panose="00000400000000000000" pitchFamily="2" charset="-78"/>
              </a:rPr>
              <a:t>InetAddress</a:t>
            </a:r>
            <a:r>
              <a:rPr lang="en-US" sz="1600" b="1" dirty="0">
                <a:cs typeface="B Nazanin" panose="00000400000000000000" pitchFamily="2" charset="-78"/>
              </a:rPr>
              <a:t> ip1,InetAddress ip2, String name1, String name2,int </a:t>
            </a:r>
            <a:r>
              <a:rPr lang="en-US" sz="1600" b="1" dirty="0" err="1">
                <a:cs typeface="B Nazanin" panose="00000400000000000000" pitchFamily="2" charset="-78"/>
              </a:rPr>
              <a:t>nn,int</a:t>
            </a:r>
            <a:r>
              <a:rPr lang="en-US" sz="1600" b="1" dirty="0">
                <a:cs typeface="B Nazanin" panose="00000400000000000000" pitchFamily="2" charset="-78"/>
              </a:rPr>
              <a:t> p2,int </a:t>
            </a:r>
            <a:r>
              <a:rPr lang="en-US" sz="1600" b="1" dirty="0" smtClean="0">
                <a:cs typeface="B Nazanin" panose="00000400000000000000" pitchFamily="2" charset="-78"/>
              </a:rPr>
              <a:t>count  )throws </a:t>
            </a:r>
            <a:r>
              <a:rPr lang="en-US" sz="1600" b="1" dirty="0" err="1" smtClean="0">
                <a:cs typeface="B Nazanin" panose="00000400000000000000" pitchFamily="2" charset="-78"/>
              </a:rPr>
              <a:t>RemoteException</a:t>
            </a:r>
            <a:r>
              <a:rPr lang="en-US" sz="1600" b="1" dirty="0" smtClean="0">
                <a:cs typeface="B Nazanin" panose="00000400000000000000" pitchFamily="2" charset="-78"/>
              </a:rPr>
              <a:t> ;</a:t>
            </a:r>
            <a:endParaRPr lang="en-US" sz="1600" dirty="0" smtClean="0">
              <a:cs typeface="B Nazanin" panose="00000400000000000000" pitchFamily="2" charset="-78"/>
            </a:endParaRPr>
          </a:p>
          <a:p>
            <a:pPr algn="r" rtl="1"/>
            <a:r>
              <a:rPr lang="fa-IR" sz="1600" b="1" dirty="0" smtClean="0">
                <a:cs typeface="B Nazanin" panose="00000400000000000000" pitchFamily="2" charset="-78"/>
              </a:rPr>
              <a:t>به کلاینت می گوید که فردی با این  اسم و آیپی که به عنوان ورودی به این تابع داده می شود . قصد ارتباط با تو را دارد . </a:t>
            </a:r>
          </a:p>
          <a:p>
            <a:pPr algn="r" rtl="1"/>
            <a:endParaRPr lang="fa-IR" sz="1600" b="1" dirty="0">
              <a:cs typeface="B Nazanin" panose="00000400000000000000" pitchFamily="2" charset="-78"/>
            </a:endParaRPr>
          </a:p>
          <a:p>
            <a:pPr algn="r" rtl="1"/>
            <a:r>
              <a:rPr lang="fa-IR" sz="1600" b="1" dirty="0" smtClean="0">
                <a:cs typeface="B Nazanin" panose="00000400000000000000" pitchFamily="2" charset="-78"/>
              </a:rPr>
              <a:t>در ادامه پیاده سازی این تابع در کلاینت را می بینیم . </a:t>
            </a:r>
          </a:p>
          <a:p>
            <a:r>
              <a:rPr lang="en-US" sz="1600" b="1" dirty="0">
                <a:cs typeface="B Nazanin" panose="00000400000000000000" pitchFamily="2" charset="-78"/>
              </a:rPr>
              <a:t>public void </a:t>
            </a:r>
            <a:r>
              <a:rPr lang="en-US" sz="1600" b="1" dirty="0" err="1">
                <a:cs typeface="B Nazanin" panose="00000400000000000000" pitchFamily="2" charset="-78"/>
              </a:rPr>
              <a:t>ptell</a:t>
            </a:r>
            <a:r>
              <a:rPr lang="en-US" sz="1600" b="1" dirty="0">
                <a:cs typeface="B Nazanin" panose="00000400000000000000" pitchFamily="2" charset="-78"/>
              </a:rPr>
              <a:t> (</a:t>
            </a:r>
            <a:r>
              <a:rPr lang="en-US" sz="1600" b="1" dirty="0" err="1">
                <a:cs typeface="B Nazanin" panose="00000400000000000000" pitchFamily="2" charset="-78"/>
              </a:rPr>
              <a:t>InetAddress</a:t>
            </a:r>
            <a:r>
              <a:rPr lang="en-US" sz="1600" b="1" dirty="0">
                <a:cs typeface="B Nazanin" panose="00000400000000000000" pitchFamily="2" charset="-78"/>
              </a:rPr>
              <a:t> ip1,InetAddress ip2, String name1, String name2,int </a:t>
            </a:r>
            <a:r>
              <a:rPr lang="en-US" sz="1600" b="1" dirty="0" err="1">
                <a:cs typeface="B Nazanin" panose="00000400000000000000" pitchFamily="2" charset="-78"/>
              </a:rPr>
              <a:t>nn,int</a:t>
            </a:r>
            <a:r>
              <a:rPr lang="en-US" sz="1600" b="1" dirty="0">
                <a:cs typeface="B Nazanin" panose="00000400000000000000" pitchFamily="2" charset="-78"/>
              </a:rPr>
              <a:t> p2,int count )throws </a:t>
            </a:r>
            <a:r>
              <a:rPr lang="en-US" sz="1600" b="1" dirty="0" err="1">
                <a:cs typeface="B Nazanin" panose="00000400000000000000" pitchFamily="2" charset="-78"/>
              </a:rPr>
              <a:t>RemoteException</a:t>
            </a:r>
            <a:r>
              <a:rPr lang="en-US" sz="1600" b="1" dirty="0">
                <a:cs typeface="B Nazanin" panose="00000400000000000000" pitchFamily="2" charset="-78"/>
              </a:rPr>
              <a:t> {</a:t>
            </a:r>
          </a:p>
          <a:p>
            <a:endParaRPr lang="en-US" sz="1600" dirty="0">
              <a:cs typeface="B Nazanin" panose="00000400000000000000" pitchFamily="2" charset="-78"/>
            </a:endParaRPr>
          </a:p>
          <a:p>
            <a:r>
              <a:rPr lang="en-US" sz="1600" dirty="0">
                <a:cs typeface="B Nazanin" panose="00000400000000000000" pitchFamily="2" charset="-78"/>
              </a:rPr>
              <a:t>    Client1  man =</a:t>
            </a:r>
            <a:r>
              <a:rPr lang="en-US" sz="1600" b="1" dirty="0">
                <a:cs typeface="B Nazanin" panose="00000400000000000000" pitchFamily="2" charset="-78"/>
              </a:rPr>
              <a:t>new Client1() ;   </a:t>
            </a:r>
          </a:p>
          <a:p>
            <a:r>
              <a:rPr lang="en-US" sz="1600" dirty="0">
                <a:cs typeface="B Nazanin" panose="00000400000000000000" pitchFamily="2" charset="-78"/>
              </a:rPr>
              <a:t>     </a:t>
            </a:r>
            <a:r>
              <a:rPr lang="en-US" sz="1600" dirty="0" err="1">
                <a:cs typeface="B Nazanin" panose="00000400000000000000" pitchFamily="2" charset="-78"/>
              </a:rPr>
              <a:t>pui</a:t>
            </a:r>
            <a:r>
              <a:rPr lang="en-US" sz="1600" dirty="0">
                <a:cs typeface="B Nazanin" panose="00000400000000000000" pitchFamily="2" charset="-78"/>
              </a:rPr>
              <a:t> = </a:t>
            </a:r>
            <a:r>
              <a:rPr lang="en-US" sz="1600" b="1" dirty="0">
                <a:cs typeface="B Nazanin" panose="00000400000000000000" pitchFamily="2" charset="-78"/>
              </a:rPr>
              <a:t>new </a:t>
            </a:r>
            <a:r>
              <a:rPr lang="en-US" sz="1600" b="1" dirty="0" err="1">
                <a:cs typeface="B Nazanin" panose="00000400000000000000" pitchFamily="2" charset="-78"/>
              </a:rPr>
              <a:t>PrivateUi</a:t>
            </a:r>
            <a:r>
              <a:rPr lang="en-US" sz="1600" b="1" dirty="0">
                <a:cs typeface="B Nazanin" panose="00000400000000000000" pitchFamily="2" charset="-78"/>
              </a:rPr>
              <a:t>(nn,p2,ip2,ip1,ui.server,name2,name1,false,man) ;</a:t>
            </a:r>
          </a:p>
          <a:p>
            <a:r>
              <a:rPr lang="en-US" sz="1600" dirty="0">
                <a:cs typeface="B Nazanin" panose="00000400000000000000" pitchFamily="2" charset="-78"/>
              </a:rPr>
              <a:t>            </a:t>
            </a:r>
            <a:r>
              <a:rPr lang="en-US" sz="1600" dirty="0" err="1">
                <a:cs typeface="B Nazanin" panose="00000400000000000000" pitchFamily="2" charset="-78"/>
              </a:rPr>
              <a:t>man.start</a:t>
            </a:r>
            <a:r>
              <a:rPr lang="en-US" sz="1600" dirty="0">
                <a:cs typeface="B Nazanin" panose="00000400000000000000" pitchFamily="2" charset="-78"/>
              </a:rPr>
              <a:t>(</a:t>
            </a:r>
            <a:r>
              <a:rPr lang="en-US" sz="1600" dirty="0" err="1">
                <a:cs typeface="B Nazanin" panose="00000400000000000000" pitchFamily="2" charset="-78"/>
              </a:rPr>
              <a:t>pui</a:t>
            </a:r>
            <a:r>
              <a:rPr lang="en-US" sz="1600" dirty="0" smtClean="0">
                <a:cs typeface="B Nazanin" panose="00000400000000000000" pitchFamily="2" charset="-78"/>
              </a:rPr>
              <a:t>); }</a:t>
            </a:r>
            <a:endParaRPr lang="fa-IR" sz="1600" b="1" dirty="0" smtClean="0">
              <a:cs typeface="B Nazanin" panose="00000400000000000000" pitchFamily="2" charset="-78"/>
            </a:endParaRPr>
          </a:p>
        </p:txBody>
      </p:sp>
    </p:spTree>
    <p:extLst>
      <p:ext uri="{BB962C8B-B14F-4D97-AF65-F5344CB8AC3E}">
        <p14:creationId xmlns:p14="http://schemas.microsoft.com/office/powerpoint/2010/main" val="33425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673755"/>
          </a:xfrm>
        </p:spPr>
        <p:txBody>
          <a:bodyPr>
            <a:noAutofit/>
          </a:bodyPr>
          <a:lstStyle/>
          <a:p>
            <a:endParaRPr lang="en-US" sz="1400" dirty="0" smtClean="0">
              <a:cs typeface="B Nazanin" panose="00000400000000000000" pitchFamily="2" charset="-78"/>
            </a:endParaRPr>
          </a:p>
          <a:p>
            <a:pPr algn="r" rtl="1"/>
            <a:r>
              <a:rPr lang="fa-IR" sz="1400" b="1" dirty="0" smtClean="0">
                <a:cs typeface="B Nazanin" panose="00000400000000000000" pitchFamily="2" charset="-78"/>
              </a:rPr>
              <a:t>در این تابع ابتدا رابط کاربری چت خصوصی این بار با  مقدار </a:t>
            </a:r>
            <a:r>
              <a:rPr lang="en-US" sz="1400" b="1" dirty="0" smtClean="0">
                <a:cs typeface="B Nazanin" panose="00000400000000000000" pitchFamily="2" charset="-78"/>
              </a:rPr>
              <a:t>Boolean </a:t>
            </a:r>
            <a:r>
              <a:rPr lang="fa-IR" sz="1400" b="1" dirty="0" smtClean="0">
                <a:cs typeface="B Nazanin" panose="00000400000000000000" pitchFamily="2" charset="-78"/>
              </a:rPr>
              <a:t> </a:t>
            </a:r>
            <a:r>
              <a:rPr lang="en-US" sz="1400" b="1" dirty="0" smtClean="0">
                <a:cs typeface="B Nazanin" panose="00000400000000000000" pitchFamily="2" charset="-78"/>
              </a:rPr>
              <a:t>false </a:t>
            </a:r>
            <a:r>
              <a:rPr lang="fa-IR" sz="1400" b="1" dirty="0" smtClean="0">
                <a:cs typeface="B Nazanin" panose="00000400000000000000" pitchFamily="2" charset="-78"/>
              </a:rPr>
              <a:t> ایجاد و در سیستم گیرنده اجرا می گردد و همچنین کلاس دریافت پیام در ارتباط از طریق سوکت برای در یافت پیام ها برای این کلاینت نیز ایجاد و اجرا می گردد .</a:t>
            </a:r>
          </a:p>
          <a:p>
            <a:pPr marL="0" indent="0" algn="r" rtl="1">
              <a:buNone/>
            </a:pPr>
            <a:r>
              <a:rPr lang="fa-IR" sz="1400" b="1" dirty="0" smtClean="0">
                <a:cs typeface="B Nazanin" panose="00000400000000000000" pitchFamily="2" charset="-78"/>
              </a:rPr>
              <a:t>دو باره به کلاس رابط کاربری چت خصوصی بر می گردیم : </a:t>
            </a:r>
          </a:p>
          <a:p>
            <a:pPr marL="0" indent="0" algn="r" rtl="1">
              <a:buNone/>
            </a:pPr>
            <a:r>
              <a:rPr lang="fa-IR" sz="1400" b="1" dirty="0" smtClean="0">
                <a:cs typeface="B Nazanin" panose="00000400000000000000" pitchFamily="2" charset="-78"/>
              </a:rPr>
              <a:t>حال تفاوت دو روش مطرح شده در اینجا مشخص می شود . برای ارتباط خصوصی از چه روشی استفاده کنیم . آیا همچنان از سرور </a:t>
            </a:r>
            <a:r>
              <a:rPr lang="en-US" sz="1400" b="1" dirty="0" err="1" smtClean="0">
                <a:cs typeface="B Nazanin" panose="00000400000000000000" pitchFamily="2" charset="-78"/>
              </a:rPr>
              <a:t>Rmi</a:t>
            </a:r>
            <a:r>
              <a:rPr lang="fa-IR" sz="1400" b="1" dirty="0" smtClean="0">
                <a:cs typeface="B Nazanin" panose="00000400000000000000" pitchFamily="2" charset="-78"/>
              </a:rPr>
              <a:t> کمک بگیریم و یا به صورت مستقیم و از طریق سوکت ارتباط برقرار کنیم . که در ادامه هر دو روش را بیان کرده و آنها را مقایسه می نماییم . </a:t>
            </a:r>
          </a:p>
          <a:p>
            <a:pPr marL="0" indent="0">
              <a:buNone/>
            </a:pPr>
            <a:r>
              <a:rPr lang="en-US" sz="1400" dirty="0" err="1" smtClean="0"/>
              <a:t>bt.addActionListener</a:t>
            </a:r>
            <a:r>
              <a:rPr lang="en-US" sz="1400" dirty="0" smtClean="0"/>
              <a:t>(</a:t>
            </a:r>
            <a:r>
              <a:rPr lang="en-US" sz="1400" b="1" dirty="0" smtClean="0"/>
              <a:t>new </a:t>
            </a:r>
            <a:r>
              <a:rPr lang="en-US" sz="1400" b="1" dirty="0" err="1" smtClean="0"/>
              <a:t>ActionListener</a:t>
            </a:r>
            <a:r>
              <a:rPr lang="en-US" sz="1400" b="1" dirty="0" smtClean="0"/>
              <a:t>() {</a:t>
            </a:r>
          </a:p>
          <a:p>
            <a:pPr marL="0" indent="0">
              <a:buNone/>
            </a:pPr>
            <a:r>
              <a:rPr lang="en-US" sz="1400" b="1" dirty="0" smtClean="0"/>
              <a:t>public </a:t>
            </a:r>
            <a:r>
              <a:rPr lang="en-US" sz="1400" b="1" dirty="0"/>
              <a:t>void </a:t>
            </a:r>
            <a:r>
              <a:rPr lang="en-US" sz="1400" b="1" dirty="0" err="1"/>
              <a:t>actionPerformed</a:t>
            </a:r>
            <a:r>
              <a:rPr lang="en-US" sz="1400" b="1" dirty="0"/>
              <a:t>(</a:t>
            </a:r>
            <a:r>
              <a:rPr lang="en-US" sz="1400" b="1" dirty="0" err="1"/>
              <a:t>ActionEvent</a:t>
            </a:r>
            <a:r>
              <a:rPr lang="en-US" sz="1400" b="1" dirty="0"/>
              <a:t> arg0) </a:t>
            </a:r>
            <a:r>
              <a:rPr lang="en-US" sz="1400" b="1" dirty="0" smtClean="0"/>
              <a:t>{</a:t>
            </a:r>
          </a:p>
          <a:p>
            <a:r>
              <a:rPr lang="en-US" sz="1400" dirty="0" smtClean="0"/>
              <a:t>String </a:t>
            </a:r>
            <a:r>
              <a:rPr lang="en-US" sz="1400" dirty="0" err="1"/>
              <a:t>st</a:t>
            </a:r>
            <a:r>
              <a:rPr lang="en-US" sz="1400" dirty="0"/>
              <a:t>=</a:t>
            </a:r>
            <a:r>
              <a:rPr lang="en-US" sz="1400" dirty="0" err="1"/>
              <a:t>tf.getText</a:t>
            </a:r>
            <a:r>
              <a:rPr lang="en-US" sz="1400" dirty="0"/>
              <a:t>();</a:t>
            </a:r>
          </a:p>
          <a:p>
            <a:r>
              <a:rPr lang="en-US" sz="1400" dirty="0"/>
              <a:t>          </a:t>
            </a:r>
            <a:r>
              <a:rPr lang="en-US" sz="1400" dirty="0" err="1"/>
              <a:t>st</a:t>
            </a:r>
            <a:r>
              <a:rPr lang="en-US" sz="1400" dirty="0"/>
              <a:t>="["+name1+"] "+</a:t>
            </a:r>
            <a:r>
              <a:rPr lang="en-US" sz="1400" dirty="0" err="1"/>
              <a:t>st</a:t>
            </a:r>
            <a:r>
              <a:rPr lang="en-US" sz="1400" dirty="0"/>
              <a:t>;</a:t>
            </a:r>
          </a:p>
          <a:p>
            <a:r>
              <a:rPr lang="en-US" sz="1400" dirty="0"/>
              <a:t>          </a:t>
            </a:r>
            <a:r>
              <a:rPr lang="en-US" sz="1400" dirty="0" err="1" smtClean="0"/>
              <a:t>tf.setText</a:t>
            </a:r>
            <a:r>
              <a:rPr lang="en-US" sz="1400" dirty="0" smtClean="0"/>
              <a:t>(""); String sentence ="";</a:t>
            </a:r>
          </a:p>
          <a:p>
            <a:r>
              <a:rPr lang="en-US" sz="1400" b="1" dirty="0" smtClean="0"/>
              <a:t>try </a:t>
            </a:r>
            <a:r>
              <a:rPr lang="en-US" sz="1400" b="1" dirty="0"/>
              <a:t>{</a:t>
            </a:r>
          </a:p>
          <a:p>
            <a:r>
              <a:rPr lang="en-US" sz="1400" dirty="0"/>
              <a:t>sentence = </a:t>
            </a:r>
            <a:r>
              <a:rPr lang="en-US" sz="1400" dirty="0" err="1"/>
              <a:t>st</a:t>
            </a:r>
            <a:r>
              <a:rPr lang="en-US" sz="1400" dirty="0"/>
              <a:t>;</a:t>
            </a:r>
          </a:p>
          <a:p>
            <a:r>
              <a:rPr lang="en-US" sz="1400" b="1" dirty="0"/>
              <a:t>if (sentence!="" &amp;&amp; </a:t>
            </a:r>
            <a:r>
              <a:rPr lang="en-US" sz="1400" b="1" dirty="0" err="1"/>
              <a:t>ch.</a:t>
            </a:r>
            <a:r>
              <a:rPr lang="en-US" sz="1400" b="1" i="1" u="sng" dirty="0" err="1"/>
              <a:t>isfirst</a:t>
            </a:r>
            <a:r>
              <a:rPr lang="en-US" sz="1400" b="1" i="1" u="sng" dirty="0"/>
              <a:t>==true){</a:t>
            </a:r>
          </a:p>
          <a:p>
            <a:r>
              <a:rPr lang="en-US" sz="1400" dirty="0" err="1"/>
              <a:t>ch.start</a:t>
            </a:r>
            <a:r>
              <a:rPr lang="en-US" sz="1400" dirty="0"/>
              <a:t>(pp);</a:t>
            </a:r>
          </a:p>
          <a:p>
            <a:r>
              <a:rPr lang="en-US" sz="1400" dirty="0" err="1"/>
              <a:t>man.stop</a:t>
            </a:r>
            <a:r>
              <a:rPr lang="en-US" sz="1400" dirty="0" smtClean="0"/>
              <a:t>(); }</a:t>
            </a:r>
            <a:endParaRPr lang="en-US" sz="1400" dirty="0"/>
          </a:p>
          <a:p>
            <a:r>
              <a:rPr lang="en-US" sz="1400" dirty="0"/>
              <a:t>} </a:t>
            </a:r>
            <a:r>
              <a:rPr lang="en-US" sz="1400" b="1" dirty="0"/>
              <a:t>catch (Exception e) {</a:t>
            </a:r>
          </a:p>
          <a:p>
            <a:r>
              <a:rPr lang="en-US" sz="1400" dirty="0"/>
              <a:t>// </a:t>
            </a:r>
            <a:r>
              <a:rPr lang="en-US" sz="1400" b="1" dirty="0"/>
              <a:t>TODO Auto-generated catch block</a:t>
            </a:r>
          </a:p>
          <a:p>
            <a:r>
              <a:rPr lang="en-US" sz="1400" dirty="0" err="1"/>
              <a:t>e.printStackTrace</a:t>
            </a:r>
            <a:r>
              <a:rPr lang="en-US" sz="1400" dirty="0"/>
              <a:t>();</a:t>
            </a:r>
          </a:p>
          <a:p>
            <a:r>
              <a:rPr lang="en-US" sz="1400" dirty="0" smtClean="0"/>
              <a:t>} </a:t>
            </a:r>
            <a:r>
              <a:rPr lang="en-US" sz="1400" dirty="0" err="1" smtClean="0"/>
              <a:t>writeMsg</a:t>
            </a:r>
            <a:r>
              <a:rPr lang="en-US" sz="1400" dirty="0" smtClean="0"/>
              <a:t>(sentence</a:t>
            </a:r>
            <a:r>
              <a:rPr lang="en-US" sz="1400" dirty="0"/>
              <a:t>);  </a:t>
            </a:r>
          </a:p>
          <a:p>
            <a:r>
              <a:rPr lang="en-US" sz="1400" dirty="0" err="1"/>
              <a:t>ch.send</a:t>
            </a:r>
            <a:r>
              <a:rPr lang="en-US" sz="1400" dirty="0"/>
              <a:t>(sentence</a:t>
            </a:r>
            <a:r>
              <a:rPr lang="en-US" sz="1400" dirty="0" smtClean="0"/>
              <a:t>);}</a:t>
            </a:r>
            <a:r>
              <a:rPr lang="en-US" sz="1400" dirty="0"/>
              <a:t> </a:t>
            </a:r>
            <a:endParaRPr lang="en-US" sz="1400" dirty="0" smtClean="0"/>
          </a:p>
          <a:p>
            <a:r>
              <a:rPr lang="en-US" sz="1400" dirty="0" smtClean="0"/>
              <a:t>});</a:t>
            </a:r>
            <a:endParaRPr lang="en-US" sz="1400" dirty="0">
              <a:cs typeface="B Nazanin" panose="00000400000000000000" pitchFamily="2" charset="-78"/>
            </a:endParaRPr>
          </a:p>
        </p:txBody>
      </p:sp>
      <p:sp>
        <p:nvSpPr>
          <p:cNvPr id="4" name="TextBox 3"/>
          <p:cNvSpPr txBox="1"/>
          <p:nvPr/>
        </p:nvSpPr>
        <p:spPr>
          <a:xfrm>
            <a:off x="6127845" y="1897039"/>
            <a:ext cx="5841242" cy="3416320"/>
          </a:xfrm>
          <a:prstGeom prst="rect">
            <a:avLst/>
          </a:prstGeom>
          <a:noFill/>
        </p:spPr>
        <p:txBody>
          <a:bodyPr wrap="square" rtlCol="0">
            <a:spAutoFit/>
          </a:bodyPr>
          <a:lstStyle/>
          <a:p>
            <a:pPr algn="r" rtl="1"/>
            <a:r>
              <a:rPr lang="fa-IR" b="1" dirty="0" smtClean="0">
                <a:cs typeface="B Nazanin" panose="00000400000000000000" pitchFamily="2" charset="-78"/>
              </a:rPr>
              <a:t>در روش اول برای دکمه ی </a:t>
            </a:r>
            <a:r>
              <a:rPr lang="en-US" b="1" dirty="0" smtClean="0">
                <a:cs typeface="B Nazanin" panose="00000400000000000000" pitchFamily="2" charset="-78"/>
              </a:rPr>
              <a:t>send </a:t>
            </a:r>
            <a:r>
              <a:rPr lang="fa-IR" b="1" dirty="0" smtClean="0">
                <a:cs typeface="B Nazanin" panose="00000400000000000000" pitchFamily="2" charset="-78"/>
              </a:rPr>
              <a:t> یک تابع می نویسیم که در زمان کلیک بر روی این دکمه این تابع اجرا می گردد .  </a:t>
            </a:r>
          </a:p>
          <a:p>
            <a:pPr algn="r" rtl="1"/>
            <a:r>
              <a:rPr lang="fa-IR" b="1" dirty="0" smtClean="0">
                <a:cs typeface="B Nazanin" panose="00000400000000000000" pitchFamily="2" charset="-78"/>
              </a:rPr>
              <a:t>در این تابع سوکت ایجاد . و ارسال پیام از طریق این سوکت </a:t>
            </a:r>
          </a:p>
          <a:p>
            <a:pPr algn="r" rtl="1"/>
            <a:r>
              <a:rPr lang="fa-IR" b="1" dirty="0" smtClean="0">
                <a:cs typeface="B Nazanin" panose="00000400000000000000" pitchFamily="2" charset="-78"/>
              </a:rPr>
              <a:t>انجام می گردد . ما برای پیاده سازی سوکت از یک اتصال استفاده کرده ایم . به این شکل که نفر دوم ارتباط پس از دریافت ارتباط روی یک اتصال بر روی همان اتصال</a:t>
            </a:r>
            <a:r>
              <a:rPr lang="en-US" b="1" dirty="0" smtClean="0">
                <a:cs typeface="B Nazanin" panose="00000400000000000000" pitchFamily="2" charset="-78"/>
              </a:rPr>
              <a:t> </a:t>
            </a:r>
            <a:r>
              <a:rPr lang="fa-IR" b="1" dirty="0" smtClean="0">
                <a:cs typeface="B Nazanin" panose="00000400000000000000" pitchFamily="2" charset="-78"/>
              </a:rPr>
              <a:t>پیام خود ارسال می کند . و همچنین فرد گیرنده ی پیام نیز بر روی همان اتصال شروع شونده ، دریافت پیام  را نیز انجام می دهد . </a:t>
            </a:r>
          </a:p>
          <a:p>
            <a:pPr algn="r" rtl="1"/>
            <a:r>
              <a:rPr lang="fa-IR" b="1" dirty="0" smtClean="0">
                <a:cs typeface="B Nazanin" panose="00000400000000000000" pitchFamily="2" charset="-78"/>
              </a:rPr>
              <a:t>برای این کار وقتی نفر اول شروع کننده ی چت پیامی را ارسال می کند یک شی از کلاس چت ایجاد میکند و با ایجاد سوکت و با توقف نخ از جنس کلاس </a:t>
            </a:r>
            <a:r>
              <a:rPr lang="en-US" b="1" dirty="0" smtClean="0">
                <a:cs typeface="B Nazanin" panose="00000400000000000000" pitchFamily="2" charset="-78"/>
              </a:rPr>
              <a:t>Client1</a:t>
            </a:r>
            <a:r>
              <a:rPr lang="fa-IR" b="1" dirty="0" smtClean="0">
                <a:cs typeface="B Nazanin" panose="00000400000000000000" pitchFamily="2" charset="-78"/>
              </a:rPr>
              <a:t> تنها از همان سوکت برای دریافت پیام نیز استفاده می نماید </a:t>
            </a:r>
          </a:p>
        </p:txBody>
      </p:sp>
    </p:spTree>
    <p:extLst>
      <p:ext uri="{BB962C8B-B14F-4D97-AF65-F5344CB8AC3E}">
        <p14:creationId xmlns:p14="http://schemas.microsoft.com/office/powerpoint/2010/main" val="1970042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0"/>
            <a:ext cx="10944367" cy="6646460"/>
          </a:xfrm>
        </p:spPr>
        <p:txBody>
          <a:bodyPr>
            <a:normAutofit fontScale="47500" lnSpcReduction="20000"/>
          </a:bodyPr>
          <a:lstStyle/>
          <a:p>
            <a:pPr algn="r" rtl="1"/>
            <a:r>
              <a:rPr lang="fa-IR" sz="4400" dirty="0" smtClean="0">
                <a:cs typeface="B Nazanin" panose="00000400000000000000" pitchFamily="2" charset="-78"/>
              </a:rPr>
              <a:t>در کلاس چت قبل از ارسال پیام به طرف مقابل پیام ها از طریق دو تابع زیر رمز می گردند . </a:t>
            </a:r>
            <a:endParaRPr lang="fa-IR" sz="4400" dirty="0" smtClean="0">
              <a:cs typeface="B Nazanin" panose="00000400000000000000" pitchFamily="2" charset="-78"/>
            </a:endParaRPr>
          </a:p>
          <a:p>
            <a:pPr algn="r" rtl="1"/>
            <a:r>
              <a:rPr lang="fa-IR" sz="4400" dirty="0" smtClean="0">
                <a:cs typeface="B Nazanin" panose="00000400000000000000" pitchFamily="2" charset="-78"/>
              </a:rPr>
              <a:t>همچنین در این کلاس یک شی از کلاس </a:t>
            </a:r>
            <a:r>
              <a:rPr lang="en-US" sz="4400" dirty="0" smtClean="0">
                <a:cs typeface="B Nazanin" panose="00000400000000000000" pitchFamily="2" charset="-78"/>
              </a:rPr>
              <a:t>Client2</a:t>
            </a:r>
            <a:r>
              <a:rPr lang="fa-IR" sz="4400" dirty="0" smtClean="0">
                <a:cs typeface="B Nazanin" panose="00000400000000000000" pitchFamily="2" charset="-78"/>
              </a:rPr>
              <a:t> که مشابه کلاس </a:t>
            </a:r>
            <a:r>
              <a:rPr lang="en-US" sz="4400" dirty="0" smtClean="0">
                <a:cs typeface="B Nazanin" panose="00000400000000000000" pitchFamily="2" charset="-78"/>
              </a:rPr>
              <a:t>Client1</a:t>
            </a:r>
            <a:r>
              <a:rPr lang="fa-IR" sz="4400" dirty="0" smtClean="0">
                <a:cs typeface="B Nazanin" panose="00000400000000000000" pitchFamily="2" charset="-78"/>
              </a:rPr>
              <a:t> می باشد برای خواندن از روی یک سوکت </a:t>
            </a:r>
            <a:r>
              <a:rPr lang="fa-IR" sz="4400" smtClean="0">
                <a:cs typeface="B Nazanin" panose="00000400000000000000" pitchFamily="2" charset="-78"/>
              </a:rPr>
              <a:t>استفاده </a:t>
            </a:r>
          </a:p>
          <a:p>
            <a:pPr algn="r" rtl="1"/>
            <a:r>
              <a:rPr lang="fa-IR" sz="4400" smtClean="0">
                <a:cs typeface="B Nazanin" panose="00000400000000000000" pitchFamily="2" charset="-78"/>
              </a:rPr>
              <a:t>می </a:t>
            </a:r>
            <a:r>
              <a:rPr lang="fa-IR" sz="4400" dirty="0" smtClean="0">
                <a:cs typeface="B Nazanin" panose="00000400000000000000" pitchFamily="2" charset="-78"/>
              </a:rPr>
              <a:t>گردد</a:t>
            </a:r>
            <a:endParaRPr lang="fa-IR" sz="4400" dirty="0" smtClean="0">
              <a:cs typeface="B Nazanin" panose="00000400000000000000" pitchFamily="2" charset="-78"/>
            </a:endParaRPr>
          </a:p>
          <a:p>
            <a:endParaRPr lang="en-US" dirty="0"/>
          </a:p>
          <a:p>
            <a:endParaRPr lang="fa-IR" dirty="0" smtClean="0"/>
          </a:p>
          <a:p>
            <a:r>
              <a:rPr lang="en-US" dirty="0" smtClean="0"/>
              <a:t>    </a:t>
            </a:r>
            <a:r>
              <a:rPr lang="en-US" b="1" dirty="0"/>
              <a:t>public static String base64encode(String text) {</a:t>
            </a:r>
          </a:p>
          <a:p>
            <a:r>
              <a:rPr lang="en-US" dirty="0"/>
              <a:t>        </a:t>
            </a:r>
            <a:r>
              <a:rPr lang="en-US" b="1" dirty="0"/>
              <a:t>try </a:t>
            </a:r>
            <a:r>
              <a:rPr lang="en-US" b="1" dirty="0" smtClean="0"/>
              <a:t>{</a:t>
            </a:r>
            <a:r>
              <a:rPr lang="fa-IR" b="1" dirty="0" smtClean="0"/>
              <a:t> </a:t>
            </a:r>
            <a:r>
              <a:rPr lang="en-US" dirty="0" smtClean="0"/>
              <a:t>    </a:t>
            </a:r>
            <a:r>
              <a:rPr lang="en-US" b="1" dirty="0"/>
              <a:t>return </a:t>
            </a:r>
            <a:r>
              <a:rPr lang="en-US" b="1" i="1" dirty="0" err="1"/>
              <a:t>enc.encode</a:t>
            </a:r>
            <a:r>
              <a:rPr lang="en-US" b="1" i="1" dirty="0"/>
              <a:t>(</a:t>
            </a:r>
            <a:r>
              <a:rPr lang="en-US" b="1" i="1" dirty="0" err="1"/>
              <a:t>text.getBytes</a:t>
            </a:r>
            <a:r>
              <a:rPr lang="en-US" b="1" i="1" dirty="0"/>
              <a:t>(DEFAULT_ENCODING));</a:t>
            </a:r>
          </a:p>
          <a:p>
            <a:r>
              <a:rPr lang="en-US" dirty="0"/>
              <a:t>        } </a:t>
            </a:r>
            <a:r>
              <a:rPr lang="en-US" b="1" dirty="0"/>
              <a:t>catch (</a:t>
            </a:r>
            <a:r>
              <a:rPr lang="en-US" b="1" dirty="0" err="1"/>
              <a:t>UnsupportedEncodingException</a:t>
            </a:r>
            <a:r>
              <a:rPr lang="en-US" b="1" dirty="0"/>
              <a:t> e) {</a:t>
            </a:r>
          </a:p>
          <a:p>
            <a:r>
              <a:rPr lang="en-US" dirty="0"/>
              <a:t>            </a:t>
            </a:r>
            <a:r>
              <a:rPr lang="en-US" b="1" dirty="0"/>
              <a:t>return null</a:t>
            </a:r>
            <a:r>
              <a:rPr lang="en-US" b="1" dirty="0" smtClean="0"/>
              <a:t>;</a:t>
            </a:r>
            <a:r>
              <a:rPr lang="en-US" dirty="0" smtClean="0"/>
              <a:t> </a:t>
            </a:r>
            <a:endParaRPr lang="fa-IR" dirty="0" smtClean="0"/>
          </a:p>
          <a:p>
            <a:r>
              <a:rPr lang="en-US" dirty="0" smtClean="0"/>
              <a:t>}</a:t>
            </a:r>
            <a:r>
              <a:rPr lang="en-US" b="1" dirty="0" smtClean="0"/>
              <a:t>public </a:t>
            </a:r>
            <a:r>
              <a:rPr lang="en-US" b="1" dirty="0"/>
              <a:t>static String </a:t>
            </a:r>
            <a:r>
              <a:rPr lang="en-US" b="1" dirty="0" err="1"/>
              <a:t>xorMessage</a:t>
            </a:r>
            <a:r>
              <a:rPr lang="en-US" b="1" dirty="0"/>
              <a:t>(String message, String key) {</a:t>
            </a:r>
          </a:p>
          <a:p>
            <a:r>
              <a:rPr lang="en-US" dirty="0"/>
              <a:t>        </a:t>
            </a:r>
            <a:r>
              <a:rPr lang="en-US" b="1" dirty="0"/>
              <a:t>try {</a:t>
            </a:r>
          </a:p>
          <a:p>
            <a:r>
              <a:rPr lang="en-US" dirty="0"/>
              <a:t>            </a:t>
            </a:r>
            <a:r>
              <a:rPr lang="en-US" b="1" dirty="0"/>
              <a:t>if (message == null || key == null) return null;</a:t>
            </a:r>
          </a:p>
          <a:p>
            <a:pPr marL="0" indent="0">
              <a:buNone/>
            </a:pPr>
            <a:r>
              <a:rPr lang="en-US" b="1" dirty="0" smtClean="0"/>
              <a:t>char</a:t>
            </a:r>
            <a:r>
              <a:rPr lang="en-US" b="1" dirty="0"/>
              <a:t>[] keys = </a:t>
            </a:r>
            <a:r>
              <a:rPr lang="en-US" b="1" dirty="0" err="1"/>
              <a:t>key.toCharArray</a:t>
            </a:r>
            <a:r>
              <a:rPr lang="en-US" b="1" dirty="0"/>
              <a:t>();</a:t>
            </a:r>
          </a:p>
          <a:p>
            <a:r>
              <a:rPr lang="en-US" dirty="0"/>
              <a:t>            </a:t>
            </a:r>
            <a:r>
              <a:rPr lang="en-US" b="1" dirty="0"/>
              <a:t>char[] </a:t>
            </a:r>
            <a:r>
              <a:rPr lang="en-US" b="1" dirty="0" err="1"/>
              <a:t>mesg</a:t>
            </a:r>
            <a:r>
              <a:rPr lang="en-US" b="1" dirty="0"/>
              <a:t> = </a:t>
            </a:r>
            <a:r>
              <a:rPr lang="en-US" b="1" dirty="0" err="1"/>
              <a:t>message.toCharArray</a:t>
            </a:r>
            <a:r>
              <a:rPr lang="en-US" b="1" dirty="0"/>
              <a:t>();</a:t>
            </a:r>
          </a:p>
          <a:p>
            <a:pPr marL="0" indent="0">
              <a:buNone/>
            </a:pPr>
            <a:r>
              <a:rPr lang="fa-IR" dirty="0"/>
              <a:t> </a:t>
            </a:r>
            <a:r>
              <a:rPr lang="fa-IR" dirty="0" smtClean="0"/>
              <a:t>  </a:t>
            </a:r>
            <a:r>
              <a:rPr lang="en-US" b="1" dirty="0" err="1" smtClean="0"/>
              <a:t>int</a:t>
            </a:r>
            <a:r>
              <a:rPr lang="en-US" b="1" dirty="0" smtClean="0"/>
              <a:t> </a:t>
            </a:r>
            <a:r>
              <a:rPr lang="en-US" b="1" dirty="0"/>
              <a:t>ml = </a:t>
            </a:r>
            <a:r>
              <a:rPr lang="en-US" b="1" dirty="0" err="1"/>
              <a:t>mesg.length</a:t>
            </a:r>
            <a:r>
              <a:rPr lang="en-US" b="1" dirty="0"/>
              <a:t>;</a:t>
            </a:r>
          </a:p>
          <a:p>
            <a:r>
              <a:rPr lang="en-US" dirty="0"/>
              <a:t>            </a:t>
            </a:r>
            <a:r>
              <a:rPr lang="en-US" b="1" dirty="0" err="1"/>
              <a:t>int</a:t>
            </a:r>
            <a:r>
              <a:rPr lang="en-US" b="1" dirty="0"/>
              <a:t> kl = </a:t>
            </a:r>
            <a:r>
              <a:rPr lang="en-US" b="1" dirty="0" err="1"/>
              <a:t>keys.length</a:t>
            </a:r>
            <a:r>
              <a:rPr lang="en-US" b="1" dirty="0"/>
              <a:t>;</a:t>
            </a:r>
          </a:p>
          <a:p>
            <a:r>
              <a:rPr lang="en-US" dirty="0"/>
              <a:t>            </a:t>
            </a:r>
            <a:r>
              <a:rPr lang="en-US" b="1" dirty="0"/>
              <a:t>char[] </a:t>
            </a:r>
            <a:r>
              <a:rPr lang="en-US" b="1" dirty="0" err="1"/>
              <a:t>newmsg</a:t>
            </a:r>
            <a:r>
              <a:rPr lang="en-US" b="1" dirty="0"/>
              <a:t> = new </a:t>
            </a:r>
            <a:r>
              <a:rPr lang="en-US" b="1" dirty="0" smtClean="0"/>
              <a:t>char[ml]</a:t>
            </a:r>
            <a:r>
              <a:rPr lang="en-US" b="1" dirty="0"/>
              <a:t>;</a:t>
            </a:r>
            <a:endParaRPr lang="fa-IR" b="1" dirty="0" smtClean="0"/>
          </a:p>
          <a:p>
            <a:r>
              <a:rPr lang="nn-NO" dirty="0" smtClean="0"/>
              <a:t>  </a:t>
            </a:r>
            <a:r>
              <a:rPr lang="nn-NO" b="1" dirty="0"/>
              <a:t>for (int i = 0; i &lt; ml; i++) {</a:t>
            </a:r>
          </a:p>
          <a:p>
            <a:r>
              <a:rPr lang="da-DK" dirty="0"/>
              <a:t>                newmsg[i] = (</a:t>
            </a:r>
            <a:r>
              <a:rPr lang="da-DK" b="1" dirty="0"/>
              <a:t>char)(mesg[i] ^ keys[i % kl]);</a:t>
            </a:r>
          </a:p>
          <a:p>
            <a:r>
              <a:rPr lang="en-US" dirty="0"/>
              <a:t>            }//for </a:t>
            </a:r>
            <a:r>
              <a:rPr lang="en-US" dirty="0" smtClean="0"/>
              <a:t>I </a:t>
            </a:r>
            <a:r>
              <a:rPr lang="en-US" b="1" dirty="0" smtClean="0"/>
              <a:t>return </a:t>
            </a:r>
            <a:r>
              <a:rPr lang="en-US" b="1" dirty="0"/>
              <a:t>new String(</a:t>
            </a:r>
            <a:r>
              <a:rPr lang="en-US" b="1" dirty="0" err="1"/>
              <a:t>newmsg</a:t>
            </a:r>
            <a:r>
              <a:rPr lang="en-US" b="1" dirty="0"/>
              <a:t>);</a:t>
            </a:r>
          </a:p>
          <a:p>
            <a:r>
              <a:rPr lang="en-US" dirty="0"/>
              <a:t>        } </a:t>
            </a:r>
            <a:r>
              <a:rPr lang="en-US" b="1" dirty="0"/>
              <a:t>catch (Exception e) {</a:t>
            </a:r>
          </a:p>
          <a:p>
            <a:r>
              <a:rPr lang="en-US" dirty="0"/>
              <a:t>            </a:t>
            </a:r>
            <a:r>
              <a:rPr lang="en-US" b="1" dirty="0"/>
              <a:t>return null;</a:t>
            </a:r>
          </a:p>
          <a:p>
            <a:r>
              <a:rPr lang="en-US" dirty="0"/>
              <a:t>        }</a:t>
            </a:r>
          </a:p>
          <a:p>
            <a:r>
              <a:rPr lang="en-US" dirty="0"/>
              <a:t>    }//</a:t>
            </a:r>
            <a:r>
              <a:rPr lang="en-US" dirty="0" err="1"/>
              <a:t>xorM</a:t>
            </a:r>
            <a:endParaRPr lang="en-US" dirty="0"/>
          </a:p>
        </p:txBody>
      </p:sp>
    </p:spTree>
    <p:extLst>
      <p:ext uri="{BB962C8B-B14F-4D97-AF65-F5344CB8AC3E}">
        <p14:creationId xmlns:p14="http://schemas.microsoft.com/office/powerpoint/2010/main" val="229432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5" y="464024"/>
            <a:ext cx="11709778" cy="5712939"/>
          </a:xfrm>
        </p:spPr>
        <p:txBody>
          <a:bodyPr>
            <a:normAutofit/>
          </a:bodyPr>
          <a:lstStyle/>
          <a:p>
            <a:pPr algn="r" rtl="1"/>
            <a:r>
              <a:rPr lang="fa-IR" sz="2400" dirty="0" smtClean="0">
                <a:cs typeface="B Nazanin" panose="00000400000000000000" pitchFamily="2" charset="-78"/>
              </a:rPr>
              <a:t>در تابع </a:t>
            </a:r>
            <a:r>
              <a:rPr lang="en-US" sz="2400" dirty="0" smtClean="0">
                <a:cs typeface="B Nazanin" panose="00000400000000000000" pitchFamily="2" charset="-78"/>
              </a:rPr>
              <a:t>Start</a:t>
            </a:r>
            <a:r>
              <a:rPr lang="fa-IR" sz="2400" dirty="0" smtClean="0">
                <a:cs typeface="B Nazanin" panose="00000400000000000000" pitchFamily="2" charset="-78"/>
              </a:rPr>
              <a:t> این کلاس سوکت ایجاد و سپس </a:t>
            </a:r>
            <a:r>
              <a:rPr lang="en-US" sz="2400" dirty="0" err="1" smtClean="0">
                <a:cs typeface="B Nazanin" panose="00000400000000000000" pitchFamily="2" charset="-78"/>
              </a:rPr>
              <a:t>DataOutputStream</a:t>
            </a:r>
            <a:r>
              <a:rPr lang="fa-IR" sz="2400" dirty="0" smtClean="0">
                <a:cs typeface="B Nazanin" panose="00000400000000000000" pitchFamily="2" charset="-78"/>
              </a:rPr>
              <a:t> و </a:t>
            </a:r>
            <a:r>
              <a:rPr lang="en-US" sz="2400" dirty="0" err="1" smtClean="0">
                <a:cs typeface="B Nazanin" panose="00000400000000000000" pitchFamily="2" charset="-78"/>
              </a:rPr>
              <a:t>BufferedReader</a:t>
            </a:r>
            <a:r>
              <a:rPr lang="fa-IR" sz="2400" dirty="0" smtClean="0">
                <a:cs typeface="B Nazanin" panose="00000400000000000000" pitchFamily="2" charset="-78"/>
              </a:rPr>
              <a:t> ایجاد و سوکت گوش دهنده برای ایجاد متوقف می گردد و کلاس </a:t>
            </a:r>
            <a:r>
              <a:rPr lang="en-US" sz="2400" dirty="0" smtClean="0">
                <a:cs typeface="B Nazanin" panose="00000400000000000000" pitchFamily="2" charset="-78"/>
              </a:rPr>
              <a:t>Client2</a:t>
            </a:r>
            <a:r>
              <a:rPr lang="fa-IR" sz="2400" dirty="0" smtClean="0">
                <a:cs typeface="B Nazanin" panose="00000400000000000000" pitchFamily="2" charset="-78"/>
              </a:rPr>
              <a:t> ایجاد تا دریافت پیام ها را از همان سوکت ایجاد شده انجام دهد .</a:t>
            </a:r>
            <a:endParaRPr lang="en-US" sz="2400" dirty="0">
              <a:cs typeface="B Nazanin" panose="00000400000000000000" pitchFamily="2" charset="-78"/>
            </a:endParaRPr>
          </a:p>
          <a:p>
            <a:endParaRPr lang="fa-IR" sz="2400" dirty="0" smtClean="0"/>
          </a:p>
          <a:p>
            <a:r>
              <a:rPr lang="en-US" sz="2400" dirty="0" smtClean="0"/>
              <a:t>  </a:t>
            </a:r>
            <a:r>
              <a:rPr lang="en-US" sz="2400" dirty="0" err="1"/>
              <a:t>clientSocket</a:t>
            </a:r>
            <a:r>
              <a:rPr lang="en-US" sz="2400" dirty="0"/>
              <a:t> = </a:t>
            </a:r>
            <a:r>
              <a:rPr lang="en-US" sz="2400" b="1" dirty="0"/>
              <a:t>new Socket(</a:t>
            </a:r>
            <a:r>
              <a:rPr lang="en-US" sz="2400" b="1" dirty="0" err="1"/>
              <a:t>Destip</a:t>
            </a:r>
            <a:r>
              <a:rPr lang="en-US" sz="2400" b="1" dirty="0"/>
              <a:t>, 6666);</a:t>
            </a:r>
          </a:p>
          <a:p>
            <a:r>
              <a:rPr lang="en-US" sz="2400" dirty="0" smtClean="0"/>
              <a:t>  </a:t>
            </a:r>
            <a:r>
              <a:rPr lang="en-US" sz="2400" i="1" dirty="0" err="1"/>
              <a:t>dout</a:t>
            </a:r>
            <a:r>
              <a:rPr lang="en-US" sz="2400" i="1" dirty="0"/>
              <a:t> = </a:t>
            </a:r>
            <a:r>
              <a:rPr lang="en-US" sz="2400" b="1" i="1" dirty="0"/>
              <a:t>new </a:t>
            </a:r>
            <a:r>
              <a:rPr lang="en-US" sz="2400" b="1" i="1" dirty="0" err="1"/>
              <a:t>DataOutputStream</a:t>
            </a:r>
            <a:r>
              <a:rPr lang="en-US" sz="2400" b="1" i="1" dirty="0"/>
              <a:t>(</a:t>
            </a:r>
            <a:r>
              <a:rPr lang="en-US" sz="2400" b="1" i="1" dirty="0" err="1"/>
              <a:t>clientSocket.getOutputStream</a:t>
            </a:r>
            <a:r>
              <a:rPr lang="en-US" sz="2400" b="1" i="1" dirty="0"/>
              <a:t>());</a:t>
            </a:r>
          </a:p>
          <a:p>
            <a:r>
              <a:rPr lang="en-US" sz="2400" dirty="0"/>
              <a:t>    </a:t>
            </a:r>
            <a:r>
              <a:rPr lang="en-US" sz="2400" i="1" dirty="0" err="1"/>
              <a:t>br</a:t>
            </a:r>
            <a:r>
              <a:rPr lang="en-US" sz="2400" i="1" dirty="0"/>
              <a:t> = </a:t>
            </a:r>
            <a:r>
              <a:rPr lang="en-US" sz="2400" b="1" i="1" dirty="0"/>
              <a:t>new </a:t>
            </a:r>
            <a:r>
              <a:rPr lang="en-US" sz="2400" b="1" i="1" dirty="0" err="1"/>
              <a:t>BufferedReader</a:t>
            </a:r>
            <a:r>
              <a:rPr lang="en-US" sz="2400" b="1" i="1" dirty="0"/>
              <a:t>(new </a:t>
            </a:r>
            <a:r>
              <a:rPr lang="en-US" sz="2400" b="1" i="1" dirty="0" err="1"/>
              <a:t>InputStreamReader</a:t>
            </a:r>
            <a:r>
              <a:rPr lang="en-US" sz="2400" b="1" i="1" dirty="0"/>
              <a:t>(</a:t>
            </a:r>
            <a:r>
              <a:rPr lang="en-US" sz="2400" b="1" i="1" dirty="0" err="1"/>
              <a:t>clientSocket.getInputStream</a:t>
            </a:r>
            <a:r>
              <a:rPr lang="en-US" sz="2400" b="1" i="1" dirty="0"/>
              <a:t>()));  </a:t>
            </a:r>
            <a:endParaRPr lang="en-US" sz="2400" dirty="0"/>
          </a:p>
          <a:p>
            <a:r>
              <a:rPr lang="en-US" sz="2400" i="1" dirty="0" err="1"/>
              <a:t>isfirst</a:t>
            </a:r>
            <a:r>
              <a:rPr lang="en-US" sz="2400" i="1" dirty="0"/>
              <a:t>=</a:t>
            </a:r>
            <a:r>
              <a:rPr lang="en-US" sz="2400" b="1" i="1" dirty="0"/>
              <a:t>false;</a:t>
            </a:r>
          </a:p>
          <a:p>
            <a:r>
              <a:rPr lang="en-US" sz="2400" dirty="0"/>
              <a:t> c2=</a:t>
            </a:r>
            <a:r>
              <a:rPr lang="en-US" sz="2400" b="1" dirty="0"/>
              <a:t>new Client2();</a:t>
            </a:r>
          </a:p>
          <a:p>
            <a:r>
              <a:rPr lang="en-US" sz="2400" dirty="0"/>
              <a:t>c2.start(</a:t>
            </a:r>
            <a:r>
              <a:rPr lang="en-US" sz="2400" i="1" dirty="0" err="1"/>
              <a:t>br,p</a:t>
            </a:r>
            <a:r>
              <a:rPr lang="en-US" sz="2400" i="1" dirty="0"/>
              <a:t>);</a:t>
            </a:r>
            <a:endParaRPr lang="en-US" sz="2400" dirty="0"/>
          </a:p>
        </p:txBody>
      </p:sp>
    </p:spTree>
    <p:extLst>
      <p:ext uri="{BB962C8B-B14F-4D97-AF65-F5344CB8AC3E}">
        <p14:creationId xmlns:p14="http://schemas.microsoft.com/office/powerpoint/2010/main" val="78981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1969087" cy="6858001"/>
          </a:xfrm>
        </p:spPr>
        <p:txBody>
          <a:bodyPr>
            <a:noAutofit/>
          </a:bodyPr>
          <a:lstStyle/>
          <a:p>
            <a:r>
              <a:rPr lang="en-US" sz="1400" b="1" dirty="0"/>
              <a:t>public  void run()  {</a:t>
            </a:r>
          </a:p>
          <a:p>
            <a:r>
              <a:rPr lang="en-US" sz="1400" dirty="0"/>
              <a:t>  String </a:t>
            </a:r>
            <a:r>
              <a:rPr lang="en-US" sz="1400" dirty="0" err="1"/>
              <a:t>clientSentence</a:t>
            </a:r>
            <a:r>
              <a:rPr lang="en-US" sz="1400" dirty="0"/>
              <a:t>;</a:t>
            </a:r>
          </a:p>
          <a:p>
            <a:r>
              <a:rPr lang="en-US" sz="1400" dirty="0"/>
              <a:t>      String </a:t>
            </a:r>
            <a:r>
              <a:rPr lang="en-US" sz="1400" u="sng" dirty="0" err="1" smtClean="0"/>
              <a:t>capitalizedSentence</a:t>
            </a:r>
            <a:r>
              <a:rPr lang="en-US" sz="1400" u="sng" dirty="0" smtClean="0"/>
              <a:t>; </a:t>
            </a:r>
            <a:r>
              <a:rPr lang="en-US" sz="1400" b="1" dirty="0" smtClean="0"/>
              <a:t>try </a:t>
            </a:r>
            <a:r>
              <a:rPr lang="en-US" sz="1400" b="1" dirty="0"/>
              <a:t>{</a:t>
            </a:r>
          </a:p>
          <a:p>
            <a:r>
              <a:rPr lang="en-US" sz="1400" dirty="0" err="1"/>
              <a:t>ss</a:t>
            </a:r>
            <a:r>
              <a:rPr lang="en-US" sz="1400" dirty="0"/>
              <a:t> = </a:t>
            </a:r>
            <a:r>
              <a:rPr lang="en-US" sz="1400" b="1" dirty="0"/>
              <a:t>new </a:t>
            </a:r>
            <a:r>
              <a:rPr lang="en-US" sz="1400" b="1" dirty="0" err="1"/>
              <a:t>ServerSocket</a:t>
            </a:r>
            <a:r>
              <a:rPr lang="en-US" sz="1400" b="1" dirty="0"/>
              <a:t>(6666);</a:t>
            </a:r>
          </a:p>
          <a:p>
            <a:r>
              <a:rPr lang="en-US" sz="1400" dirty="0"/>
              <a:t>} </a:t>
            </a:r>
            <a:r>
              <a:rPr lang="en-US" sz="1400" b="1" dirty="0"/>
              <a:t>catch (</a:t>
            </a:r>
            <a:r>
              <a:rPr lang="en-US" sz="1400" b="1" dirty="0" err="1"/>
              <a:t>IOException</a:t>
            </a:r>
            <a:r>
              <a:rPr lang="en-US" sz="1400" b="1" dirty="0"/>
              <a:t> e1) {</a:t>
            </a:r>
          </a:p>
          <a:p>
            <a:pPr marL="0" indent="0">
              <a:buNone/>
            </a:pPr>
            <a:r>
              <a:rPr lang="en-US" sz="1400" dirty="0" smtClean="0"/>
              <a:t>e1.printStackTrace</a:t>
            </a:r>
            <a:r>
              <a:rPr lang="en-US" sz="1400" dirty="0"/>
              <a:t>();</a:t>
            </a:r>
          </a:p>
          <a:p>
            <a:r>
              <a:rPr lang="en-US" sz="1400" dirty="0" smtClean="0"/>
              <a:t>} </a:t>
            </a:r>
            <a:r>
              <a:rPr lang="en-US" sz="1400" b="1" dirty="0" smtClean="0"/>
              <a:t>while </a:t>
            </a:r>
            <a:r>
              <a:rPr lang="en-US" sz="1400" b="1" dirty="0"/>
              <a:t>(true){</a:t>
            </a:r>
          </a:p>
          <a:p>
            <a:r>
              <a:rPr lang="en-US" sz="1400" dirty="0"/>
              <a:t>  </a:t>
            </a:r>
            <a:r>
              <a:rPr lang="en-US" sz="1400" b="1" dirty="0" smtClean="0"/>
              <a:t>try </a:t>
            </a:r>
            <a:r>
              <a:rPr lang="en-US" sz="1400" b="1" dirty="0"/>
              <a:t>{</a:t>
            </a:r>
          </a:p>
          <a:p>
            <a:r>
              <a:rPr lang="en-US" sz="1400" b="1" dirty="0"/>
              <a:t>if (</a:t>
            </a:r>
            <a:r>
              <a:rPr lang="en-US" sz="1400" b="1" dirty="0" err="1"/>
              <a:t>isfirst</a:t>
            </a:r>
            <a:r>
              <a:rPr lang="en-US" sz="1400" b="1" dirty="0"/>
              <a:t>==true</a:t>
            </a:r>
            <a:r>
              <a:rPr lang="en-US" sz="1400" b="1" dirty="0" smtClean="0"/>
              <a:t>){</a:t>
            </a:r>
          </a:p>
          <a:p>
            <a:r>
              <a:rPr lang="en-US" sz="1400" dirty="0" smtClean="0"/>
              <a:t>   </a:t>
            </a:r>
            <a:r>
              <a:rPr lang="en-US" sz="1400" dirty="0" err="1"/>
              <a:t>connectionSocket</a:t>
            </a:r>
            <a:r>
              <a:rPr lang="en-US" sz="1400" dirty="0"/>
              <a:t> = </a:t>
            </a:r>
            <a:r>
              <a:rPr lang="en-US" sz="1400" dirty="0" err="1"/>
              <a:t>ss.accept</a:t>
            </a:r>
            <a:r>
              <a:rPr lang="en-US" sz="1400" dirty="0"/>
              <a:t>();</a:t>
            </a:r>
          </a:p>
          <a:p>
            <a:r>
              <a:rPr lang="en-US" sz="1400" dirty="0"/>
              <a:t>        </a:t>
            </a:r>
            <a:r>
              <a:rPr lang="en-US" sz="1400" dirty="0" err="1"/>
              <a:t>isfirst</a:t>
            </a:r>
            <a:r>
              <a:rPr lang="en-US" sz="1400" dirty="0"/>
              <a:t>=</a:t>
            </a:r>
            <a:r>
              <a:rPr lang="en-US" sz="1400" b="1" dirty="0"/>
              <a:t>false</a:t>
            </a:r>
            <a:r>
              <a:rPr lang="en-US" sz="1400" b="1" dirty="0" smtClean="0"/>
              <a:t>;</a:t>
            </a:r>
            <a:r>
              <a:rPr lang="en-US" sz="1400" dirty="0" smtClean="0"/>
              <a:t>    </a:t>
            </a:r>
            <a:r>
              <a:rPr lang="en-US" sz="1400" dirty="0" err="1"/>
              <a:t>b.</a:t>
            </a:r>
            <a:r>
              <a:rPr lang="en-US" sz="1400" i="1" u="sng" dirty="0" err="1"/>
              <a:t>isfirst</a:t>
            </a:r>
            <a:r>
              <a:rPr lang="en-US" sz="1400" i="1" u="sng" dirty="0"/>
              <a:t>=</a:t>
            </a:r>
            <a:r>
              <a:rPr lang="en-US" sz="1400" b="1" i="1" u="sng" dirty="0"/>
              <a:t>false</a:t>
            </a:r>
            <a:r>
              <a:rPr lang="en-US" sz="1400" b="1" i="1" u="sng" dirty="0" smtClean="0"/>
              <a:t>;</a:t>
            </a:r>
          </a:p>
          <a:p>
            <a:r>
              <a:rPr lang="en-US" sz="1400" dirty="0" smtClean="0"/>
              <a:t>   </a:t>
            </a:r>
            <a:r>
              <a:rPr lang="en-US" sz="1400" dirty="0" err="1"/>
              <a:t>b.</a:t>
            </a:r>
            <a:r>
              <a:rPr lang="en-US" sz="1400" i="1" u="sng" dirty="0" err="1"/>
              <a:t>dout</a:t>
            </a:r>
            <a:r>
              <a:rPr lang="en-US" sz="1400" i="1" u="sng" dirty="0"/>
              <a:t> = </a:t>
            </a:r>
            <a:r>
              <a:rPr lang="en-US" sz="1400" b="1" i="1" u="sng" dirty="0"/>
              <a:t>new </a:t>
            </a:r>
            <a:r>
              <a:rPr lang="en-US" sz="1400" b="1" i="1" u="sng" dirty="0" err="1"/>
              <a:t>DataOutputStream</a:t>
            </a:r>
            <a:r>
              <a:rPr lang="en-US" sz="1400" b="1" i="1" u="sng" dirty="0"/>
              <a:t>( </a:t>
            </a:r>
            <a:r>
              <a:rPr lang="en-US" sz="1400" b="1" i="1" u="sng" dirty="0" err="1"/>
              <a:t>connectionSocket.getOutputStream</a:t>
            </a:r>
            <a:r>
              <a:rPr lang="en-US" sz="1400" b="1" i="1" u="sng" dirty="0"/>
              <a:t>());</a:t>
            </a:r>
          </a:p>
          <a:p>
            <a:pPr marL="0" indent="0">
              <a:buNone/>
            </a:pPr>
            <a:r>
              <a:rPr lang="en-US" sz="1400" u="sng" dirty="0" smtClean="0"/>
              <a:t>dis</a:t>
            </a:r>
            <a:r>
              <a:rPr lang="en-US" sz="1400" u="sng" dirty="0"/>
              <a:t>= new </a:t>
            </a:r>
            <a:r>
              <a:rPr lang="en-US" sz="1400" u="sng" dirty="0" err="1"/>
              <a:t>DataInputStream</a:t>
            </a:r>
            <a:r>
              <a:rPr lang="en-US" sz="1400" u="sng" dirty="0"/>
              <a:t>(</a:t>
            </a:r>
            <a:r>
              <a:rPr lang="en-US" sz="1400" u="sng" dirty="0" err="1"/>
              <a:t>ss.accept</a:t>
            </a:r>
            <a:r>
              <a:rPr lang="en-US" sz="1400" u="sng" dirty="0"/>
              <a:t>().</a:t>
            </a:r>
            <a:r>
              <a:rPr lang="en-US" sz="1400" u="sng" dirty="0" err="1"/>
              <a:t>getInputStream</a:t>
            </a:r>
            <a:r>
              <a:rPr lang="en-US" sz="1400" u="sng" dirty="0"/>
              <a:t>());</a:t>
            </a:r>
          </a:p>
          <a:p>
            <a:r>
              <a:rPr lang="en-US" sz="1400" dirty="0"/>
              <a:t>    </a:t>
            </a:r>
            <a:r>
              <a:rPr lang="en-US" sz="1400" u="sng" dirty="0" err="1"/>
              <a:t>ou</a:t>
            </a:r>
            <a:r>
              <a:rPr lang="en-US" sz="1400" u="sng" dirty="0"/>
              <a:t>=</a:t>
            </a:r>
            <a:r>
              <a:rPr lang="en-US" sz="1400" u="sng" dirty="0" err="1"/>
              <a:t>ss.accept</a:t>
            </a:r>
            <a:r>
              <a:rPr lang="en-US" sz="1400" u="sng" dirty="0"/>
              <a:t>().</a:t>
            </a:r>
            <a:r>
              <a:rPr lang="en-US" sz="1400" u="sng" dirty="0" err="1"/>
              <a:t>getOutputStream</a:t>
            </a:r>
            <a:r>
              <a:rPr lang="en-US" sz="1400" u="sng" dirty="0"/>
              <a:t>();</a:t>
            </a:r>
          </a:p>
          <a:p>
            <a:r>
              <a:rPr lang="en-US" sz="1400" dirty="0"/>
              <a:t>      if (</a:t>
            </a:r>
            <a:r>
              <a:rPr lang="en-US" sz="1400" dirty="0" err="1"/>
              <a:t>ss.accept</a:t>
            </a:r>
            <a:r>
              <a:rPr lang="en-US" sz="1400" dirty="0"/>
              <a:t>().</a:t>
            </a:r>
            <a:r>
              <a:rPr lang="en-US" sz="1400" dirty="0" err="1"/>
              <a:t>isConnected</a:t>
            </a:r>
            <a:r>
              <a:rPr lang="en-US" sz="1400" dirty="0"/>
              <a:t>())</a:t>
            </a:r>
          </a:p>
          <a:p>
            <a:r>
              <a:rPr lang="en-US" sz="1400" u="sng" dirty="0" err="1"/>
              <a:t>isfirst</a:t>
            </a:r>
            <a:r>
              <a:rPr lang="en-US" sz="1400" u="sng" dirty="0"/>
              <a:t>=false;</a:t>
            </a:r>
          </a:p>
          <a:p>
            <a:r>
              <a:rPr lang="en-US" sz="1400" dirty="0"/>
              <a:t>      </a:t>
            </a:r>
            <a:r>
              <a:rPr lang="en-US" sz="1400" dirty="0" err="1"/>
              <a:t>System.out.println</a:t>
            </a:r>
            <a:r>
              <a:rPr lang="en-US" sz="1400" dirty="0"/>
              <a:t>("</a:t>
            </a:r>
            <a:r>
              <a:rPr lang="en-US" sz="1400" u="sng" dirty="0"/>
              <a:t>aa");</a:t>
            </a:r>
          </a:p>
          <a:p>
            <a:r>
              <a:rPr lang="en-US" sz="1400" dirty="0"/>
              <a:t>}</a:t>
            </a:r>
            <a:r>
              <a:rPr lang="en-US" sz="1400" dirty="0" smtClean="0"/>
              <a:t>    </a:t>
            </a:r>
            <a:r>
              <a:rPr lang="en-US" sz="1400" dirty="0"/>
              <a:t>b.</a:t>
            </a:r>
            <a:r>
              <a:rPr lang="en-US" sz="1400" i="1" u="sng" dirty="0"/>
              <a:t>br = </a:t>
            </a:r>
            <a:r>
              <a:rPr lang="en-US" sz="1400" b="1" i="1" u="sng" dirty="0"/>
              <a:t>new </a:t>
            </a:r>
            <a:r>
              <a:rPr lang="en-US" sz="1400" b="1" i="1" u="sng" dirty="0" err="1"/>
              <a:t>BufferedReader</a:t>
            </a:r>
            <a:r>
              <a:rPr lang="en-US" sz="1400" b="1" i="1" u="sng" dirty="0"/>
              <a:t>(new </a:t>
            </a:r>
            <a:r>
              <a:rPr lang="en-US" sz="1400" b="1" i="1" u="sng" dirty="0" err="1"/>
              <a:t>InputStreamReader</a:t>
            </a:r>
            <a:r>
              <a:rPr lang="en-US" sz="1400" b="1" i="1" u="sng" dirty="0"/>
              <a:t>(</a:t>
            </a:r>
            <a:r>
              <a:rPr lang="en-US" sz="1400" b="1" i="1" u="sng" dirty="0" err="1"/>
              <a:t>connectionSocket.getInputStream</a:t>
            </a:r>
            <a:r>
              <a:rPr lang="en-US" sz="1400" b="1" i="1" u="sng" dirty="0"/>
              <a:t>()));</a:t>
            </a:r>
          </a:p>
          <a:p>
            <a:pPr marL="0" indent="0">
              <a:buNone/>
            </a:pPr>
            <a:r>
              <a:rPr lang="en-US" sz="1400" dirty="0" err="1" smtClean="0"/>
              <a:t>clientSentence</a:t>
            </a:r>
            <a:r>
              <a:rPr lang="en-US" sz="1400" dirty="0" smtClean="0"/>
              <a:t> </a:t>
            </a:r>
            <a:r>
              <a:rPr lang="en-US" sz="1400" dirty="0"/>
              <a:t>= </a:t>
            </a:r>
            <a:r>
              <a:rPr lang="en-US" sz="1400" dirty="0" err="1"/>
              <a:t>b.</a:t>
            </a:r>
            <a:r>
              <a:rPr lang="en-US" sz="1400" i="1" u="sng" dirty="0" err="1"/>
              <a:t>br.readLine</a:t>
            </a:r>
            <a:r>
              <a:rPr lang="en-US" sz="1400" i="1" u="sng" dirty="0"/>
              <a:t>();</a:t>
            </a:r>
          </a:p>
          <a:p>
            <a:r>
              <a:rPr lang="en-US" sz="1400" dirty="0"/>
              <a:t>           String key = "key phrase used for XOR-</a:t>
            </a:r>
            <a:r>
              <a:rPr lang="en-US" sz="1400" dirty="0" err="1"/>
              <a:t>ing</a:t>
            </a:r>
            <a:r>
              <a:rPr lang="en-US" sz="1400" dirty="0" smtClean="0"/>
              <a:t>"; </a:t>
            </a:r>
            <a:endParaRPr lang="en-US" sz="1400" b="1" i="1" dirty="0"/>
          </a:p>
          <a:p>
            <a:r>
              <a:rPr lang="en-US" sz="1400" dirty="0"/>
              <a:t>       </a:t>
            </a:r>
            <a:r>
              <a:rPr lang="en-US" sz="1400" dirty="0" err="1"/>
              <a:t>pui.writeMsg</a:t>
            </a:r>
            <a:r>
              <a:rPr lang="en-US" sz="1400" dirty="0"/>
              <a:t>( "Friend Close Chat" </a:t>
            </a:r>
            <a:r>
              <a:rPr lang="en-US" sz="1400" dirty="0" smtClean="0"/>
              <a:t>);  </a:t>
            </a:r>
            <a:r>
              <a:rPr lang="en-US" sz="1400" dirty="0"/>
              <a:t>stop</a:t>
            </a:r>
            <a:r>
              <a:rPr lang="en-US" sz="1400" dirty="0" smtClean="0"/>
              <a:t>();   </a:t>
            </a:r>
            <a:r>
              <a:rPr lang="en-US" sz="1400" dirty="0"/>
              <a:t>}</a:t>
            </a:r>
          </a:p>
          <a:p>
            <a:endParaRPr lang="en-US" sz="1400" dirty="0"/>
          </a:p>
        </p:txBody>
      </p:sp>
      <p:sp>
        <p:nvSpPr>
          <p:cNvPr id="4" name="TextBox 3"/>
          <p:cNvSpPr txBox="1"/>
          <p:nvPr/>
        </p:nvSpPr>
        <p:spPr>
          <a:xfrm>
            <a:off x="5445457" y="354842"/>
            <a:ext cx="6277970" cy="2585323"/>
          </a:xfrm>
          <a:prstGeom prst="rect">
            <a:avLst/>
          </a:prstGeom>
          <a:noFill/>
        </p:spPr>
        <p:txBody>
          <a:bodyPr wrap="square" rtlCol="0">
            <a:spAutoFit/>
          </a:bodyPr>
          <a:lstStyle/>
          <a:p>
            <a:pPr algn="r" rtl="1"/>
            <a:r>
              <a:rPr lang="fa-IR" dirty="0" smtClean="0">
                <a:cs typeface="B Nazanin" panose="00000400000000000000" pitchFamily="2" charset="-78"/>
              </a:rPr>
              <a:t>کلاس </a:t>
            </a:r>
            <a:r>
              <a:rPr lang="en-US" dirty="0" smtClean="0">
                <a:cs typeface="B Nazanin" panose="00000400000000000000" pitchFamily="2" charset="-78"/>
              </a:rPr>
              <a:t>Client1</a:t>
            </a:r>
            <a:r>
              <a:rPr lang="fa-IR" dirty="0" smtClean="0">
                <a:cs typeface="B Nazanin" panose="00000400000000000000" pitchFamily="2" charset="-78"/>
              </a:rPr>
              <a:t>  نیز در هنگام ایجاد رابط کاربری جاری خود را به عنوان یک صف گرفته و در سازنده ی خود آن را تنظیم می نماید  .</a:t>
            </a:r>
          </a:p>
          <a:p>
            <a:pPr algn="r" rtl="1"/>
            <a:r>
              <a:rPr lang="fa-IR" dirty="0" smtClean="0">
                <a:cs typeface="B Nazanin" panose="00000400000000000000" pitchFamily="2" charset="-78"/>
              </a:rPr>
              <a:t>سپس به صورت یک نخ اجرا شده و سوکت آن به پورت گوش میدهد  همچنین این کلاس فورا پس از  برقراری ارتباط سوکت  مقدار </a:t>
            </a:r>
            <a:r>
              <a:rPr lang="en-US" dirty="0" err="1" smtClean="0">
                <a:cs typeface="B Nazanin" panose="00000400000000000000" pitchFamily="2" charset="-78"/>
              </a:rPr>
              <a:t>DataoutputStream</a:t>
            </a:r>
            <a:r>
              <a:rPr lang="fa-IR" dirty="0" smtClean="0">
                <a:cs typeface="B Nazanin" panose="00000400000000000000" pitchFamily="2" charset="-78"/>
              </a:rPr>
              <a:t> را در کلاس چت برای نوشتن روی همین اتصال تنظیم می نماید .</a:t>
            </a:r>
            <a:endParaRPr lang="en-US" dirty="0" smtClean="0">
              <a:cs typeface="B Nazanin" panose="00000400000000000000" pitchFamily="2" charset="-78"/>
            </a:endParaRPr>
          </a:p>
          <a:p>
            <a:pPr algn="r" rtl="1"/>
            <a:r>
              <a:rPr lang="fa-IR" dirty="0" smtClean="0">
                <a:cs typeface="B Nazanin" panose="00000400000000000000" pitchFamily="2" charset="-78"/>
              </a:rPr>
              <a:t>این کلاس پس از دریافت پیام آن را رمزگشایی کرده و پیام را در خروجی چاپ می نماید </a:t>
            </a:r>
          </a:p>
          <a:p>
            <a:pPr algn="r" rtl="1"/>
            <a:endParaRPr lang="fa-IR" dirty="0">
              <a:cs typeface="B Nazanin" panose="00000400000000000000" pitchFamily="2" charset="-78"/>
            </a:endParaRPr>
          </a:p>
          <a:p>
            <a:pPr algn="r" rtl="1"/>
            <a:r>
              <a:rPr lang="fa-IR" dirty="0" smtClean="0">
                <a:cs typeface="B Nazanin" panose="00000400000000000000" pitchFamily="2" charset="-78"/>
              </a:rPr>
              <a:t>کلاس </a:t>
            </a:r>
            <a:r>
              <a:rPr lang="en-US" dirty="0" smtClean="0">
                <a:cs typeface="B Nazanin" panose="00000400000000000000" pitchFamily="2" charset="-78"/>
              </a:rPr>
              <a:t>Client2</a:t>
            </a:r>
            <a:r>
              <a:rPr lang="fa-IR" dirty="0" smtClean="0">
                <a:cs typeface="B Nazanin" panose="00000400000000000000" pitchFamily="2" charset="-78"/>
              </a:rPr>
              <a:t> مشابه این کلاس می باشد . با این تفاوت که مقدار </a:t>
            </a:r>
            <a:r>
              <a:rPr lang="en-US" dirty="0" smtClean="0">
                <a:cs typeface="B Nazanin" panose="00000400000000000000" pitchFamily="2" charset="-78"/>
              </a:rPr>
              <a:t>Buffered Reader</a:t>
            </a:r>
            <a:r>
              <a:rPr lang="fa-IR" dirty="0" smtClean="0">
                <a:cs typeface="B Nazanin" panose="00000400000000000000" pitchFamily="2" charset="-78"/>
              </a:rPr>
              <a:t> متفاوتی در آن و با سوکت ایجاد شده دز کلاس </a:t>
            </a:r>
            <a:r>
              <a:rPr lang="en-US" dirty="0" smtClean="0">
                <a:cs typeface="B Nazanin" panose="00000400000000000000" pitchFamily="2" charset="-78"/>
              </a:rPr>
              <a:t>Chat</a:t>
            </a:r>
            <a:r>
              <a:rPr lang="fa-IR" dirty="0" smtClean="0">
                <a:cs typeface="B Nazanin" panose="00000400000000000000" pitchFamily="2" charset="-78"/>
              </a:rPr>
              <a:t>  استفاده می شود .</a:t>
            </a:r>
            <a:endParaRPr lang="en-US" dirty="0">
              <a:cs typeface="B Nazanin" panose="00000400000000000000" pitchFamily="2" charset="-78"/>
            </a:endParaRPr>
          </a:p>
        </p:txBody>
      </p:sp>
    </p:spTree>
    <p:extLst>
      <p:ext uri="{BB962C8B-B14F-4D97-AF65-F5344CB8AC3E}">
        <p14:creationId xmlns:p14="http://schemas.microsoft.com/office/powerpoint/2010/main" val="963346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204716"/>
            <a:ext cx="11737073" cy="6346209"/>
          </a:xfrm>
        </p:spPr>
        <p:txBody>
          <a:bodyPr>
            <a:normAutofit/>
          </a:bodyPr>
          <a:lstStyle/>
          <a:p>
            <a:pPr algn="r" rtl="1"/>
            <a:r>
              <a:rPr lang="fa-IR" sz="1800" dirty="0" smtClean="0">
                <a:cs typeface="B Nazanin" panose="00000400000000000000" pitchFamily="2" charset="-78"/>
              </a:rPr>
              <a:t>روش دوم : در این روش به جای ایجاد سوکت و برقراری ارتباط نظیر به نظیر برای چت خصوصی نیز از سرور </a:t>
            </a:r>
            <a:r>
              <a:rPr lang="en-US" sz="1800" dirty="0" err="1" smtClean="0">
                <a:cs typeface="B Nazanin" panose="00000400000000000000" pitchFamily="2" charset="-78"/>
              </a:rPr>
              <a:t>Rmi</a:t>
            </a:r>
            <a:r>
              <a:rPr lang="en-US" sz="1800" dirty="0" smtClean="0">
                <a:cs typeface="B Nazanin" panose="00000400000000000000" pitchFamily="2" charset="-78"/>
              </a:rPr>
              <a:t>  </a:t>
            </a:r>
            <a:r>
              <a:rPr lang="fa-IR" sz="1800" dirty="0" smtClean="0">
                <a:cs typeface="B Nazanin" panose="00000400000000000000" pitchFamily="2" charset="-78"/>
              </a:rPr>
              <a:t> کمک گرفته میشود . در این روش نیازی به </a:t>
            </a:r>
            <a:r>
              <a:rPr lang="en-US" sz="1800" dirty="0" err="1" smtClean="0">
                <a:cs typeface="B Nazanin" panose="00000400000000000000" pitchFamily="2" charset="-78"/>
              </a:rPr>
              <a:t>dns</a:t>
            </a:r>
            <a:r>
              <a:rPr lang="en-US" sz="1800" dirty="0" smtClean="0">
                <a:cs typeface="B Nazanin" panose="00000400000000000000" pitchFamily="2" charset="-78"/>
              </a:rPr>
              <a:t> </a:t>
            </a:r>
            <a:r>
              <a:rPr lang="fa-IR" sz="1800" dirty="0" smtClean="0">
                <a:cs typeface="B Nazanin" panose="00000400000000000000" pitchFamily="2" charset="-78"/>
              </a:rPr>
              <a:t> برای تبدیل </a:t>
            </a:r>
            <a:r>
              <a:rPr lang="en-US" sz="1800" dirty="0" err="1" smtClean="0">
                <a:cs typeface="B Nazanin" panose="00000400000000000000" pitchFamily="2" charset="-78"/>
              </a:rPr>
              <a:t>ip</a:t>
            </a:r>
            <a:r>
              <a:rPr lang="en-US" sz="1800" dirty="0" smtClean="0">
                <a:cs typeface="B Nazanin" panose="00000400000000000000" pitchFamily="2" charset="-78"/>
              </a:rPr>
              <a:t> </a:t>
            </a:r>
            <a:r>
              <a:rPr lang="fa-IR" sz="1800" dirty="0" smtClean="0">
                <a:cs typeface="B Nazanin" panose="00000400000000000000" pitchFamily="2" charset="-78"/>
              </a:rPr>
              <a:t> نیز نیست .</a:t>
            </a:r>
          </a:p>
          <a:p>
            <a:pPr algn="r" rtl="1"/>
            <a:r>
              <a:rPr lang="fa-IR" sz="1800" dirty="0" smtClean="0">
                <a:cs typeface="B Nazanin" panose="00000400000000000000" pitchFamily="2" charset="-78"/>
              </a:rPr>
              <a:t>برای این کار متد زیر را به </a:t>
            </a:r>
            <a:r>
              <a:rPr lang="en-US" sz="1800" dirty="0" smtClean="0">
                <a:cs typeface="B Nazanin" panose="00000400000000000000" pitchFamily="2" charset="-78"/>
              </a:rPr>
              <a:t>interface server  </a:t>
            </a:r>
            <a:r>
              <a:rPr lang="fa-IR" sz="1800" dirty="0" smtClean="0">
                <a:cs typeface="B Nazanin" panose="00000400000000000000" pitchFamily="2" charset="-78"/>
              </a:rPr>
              <a:t> اضافه می کنیم . </a:t>
            </a:r>
            <a:endParaRPr lang="en-US" sz="1800" dirty="0" smtClean="0">
              <a:cs typeface="B Nazanin" panose="00000400000000000000" pitchFamily="2" charset="-78"/>
            </a:endParaRPr>
          </a:p>
          <a:p>
            <a:pPr algn="r" rtl="1"/>
            <a:r>
              <a:rPr lang="en-US" sz="1800" dirty="0">
                <a:cs typeface="B Nazanin" panose="00000400000000000000" pitchFamily="2" charset="-78"/>
              </a:rPr>
              <a:t> </a:t>
            </a:r>
            <a:r>
              <a:rPr lang="en-US" sz="1800" b="1" dirty="0">
                <a:cs typeface="B Nazanin" panose="00000400000000000000" pitchFamily="2" charset="-78"/>
              </a:rPr>
              <a:t>public void </a:t>
            </a:r>
            <a:r>
              <a:rPr lang="en-US" sz="1800" b="1" dirty="0" err="1">
                <a:cs typeface="B Nazanin" panose="00000400000000000000" pitchFamily="2" charset="-78"/>
              </a:rPr>
              <a:t>privateChat</a:t>
            </a:r>
            <a:r>
              <a:rPr lang="en-US" sz="1800" b="1" dirty="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a:t>
            </a:r>
            <a:r>
              <a:rPr lang="en-US" sz="1800" b="1" dirty="0" err="1">
                <a:cs typeface="B Nazanin" panose="00000400000000000000" pitchFamily="2" charset="-78"/>
              </a:rPr>
              <a:t>nn</a:t>
            </a:r>
            <a:r>
              <a:rPr lang="en-US" sz="1800" b="1" dirty="0">
                <a:cs typeface="B Nazanin" panose="00000400000000000000" pitchFamily="2" charset="-78"/>
              </a:rPr>
              <a:t> , String SS, </a:t>
            </a:r>
            <a:r>
              <a:rPr lang="en-US" sz="1800" b="1" dirty="0" err="1">
                <a:cs typeface="B Nazanin" panose="00000400000000000000" pitchFamily="2" charset="-78"/>
              </a:rPr>
              <a:t>int</a:t>
            </a:r>
            <a:r>
              <a:rPr lang="en-US" sz="1800" b="1" dirty="0">
                <a:cs typeface="B Nazanin" panose="00000400000000000000" pitchFamily="2" charset="-78"/>
              </a:rPr>
              <a:t> b2,int count ) throws </a:t>
            </a:r>
            <a:r>
              <a:rPr lang="en-US" sz="1800" b="1" dirty="0" err="1">
                <a:cs typeface="B Nazanin" panose="00000400000000000000" pitchFamily="2" charset="-78"/>
              </a:rPr>
              <a:t>RemoteException</a:t>
            </a:r>
            <a:r>
              <a:rPr lang="en-US" sz="1800" b="1" dirty="0">
                <a:cs typeface="B Nazanin" panose="00000400000000000000" pitchFamily="2" charset="-78"/>
              </a:rPr>
              <a:t> </a:t>
            </a:r>
            <a:r>
              <a:rPr lang="en-US" sz="1800" b="1" dirty="0" smtClean="0">
                <a:cs typeface="B Nazanin" panose="00000400000000000000" pitchFamily="2" charset="-78"/>
              </a:rPr>
              <a:t>;</a:t>
            </a:r>
          </a:p>
          <a:p>
            <a:pPr algn="r" rtl="1"/>
            <a:r>
              <a:rPr lang="fa-IR" sz="1800" dirty="0" smtClean="0">
                <a:cs typeface="B Nazanin" panose="00000400000000000000" pitchFamily="2" charset="-78"/>
              </a:rPr>
              <a:t>و سپس در کلاس سرور به شکل زیر آن را تعریف می نماییم .</a:t>
            </a:r>
            <a:endParaRPr lang="en-US" sz="1800" dirty="0" smtClean="0">
              <a:cs typeface="B Nazanin" panose="00000400000000000000" pitchFamily="2" charset="-78"/>
            </a:endParaRPr>
          </a:p>
          <a:p>
            <a:pPr algn="r" rtl="1"/>
            <a:endParaRPr lang="fa-IR" sz="1800" dirty="0" smtClean="0">
              <a:cs typeface="B Nazanin" panose="00000400000000000000" pitchFamily="2" charset="-78"/>
            </a:endParaRPr>
          </a:p>
          <a:p>
            <a:r>
              <a:rPr lang="en-US" sz="1800" b="1" dirty="0">
                <a:cs typeface="B Nazanin" panose="00000400000000000000" pitchFamily="2" charset="-78"/>
              </a:rPr>
              <a:t>public </a:t>
            </a:r>
            <a:r>
              <a:rPr lang="en-US" sz="1800" b="1" dirty="0" err="1">
                <a:cs typeface="B Nazanin" panose="00000400000000000000" pitchFamily="2" charset="-78"/>
              </a:rPr>
              <a:t>voidprivateChat</a:t>
            </a:r>
            <a:r>
              <a:rPr lang="en-US" sz="1800" b="1" dirty="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a:t>
            </a:r>
            <a:r>
              <a:rPr lang="en-US" sz="1800" b="1" dirty="0" err="1">
                <a:cs typeface="B Nazanin" panose="00000400000000000000" pitchFamily="2" charset="-78"/>
              </a:rPr>
              <a:t>nn</a:t>
            </a:r>
            <a:r>
              <a:rPr lang="en-US" sz="1800" b="1" dirty="0">
                <a:cs typeface="B Nazanin" panose="00000400000000000000" pitchFamily="2" charset="-78"/>
              </a:rPr>
              <a:t> , String </a:t>
            </a:r>
            <a:r>
              <a:rPr lang="en-US" sz="1800" b="1" dirty="0" err="1">
                <a:cs typeface="B Nazanin" panose="00000400000000000000" pitchFamily="2" charset="-78"/>
              </a:rPr>
              <a:t>ss</a:t>
            </a:r>
            <a:r>
              <a:rPr lang="en-US" sz="1800" b="1" dirty="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b2,int count ){</a:t>
            </a:r>
          </a:p>
          <a:p>
            <a:r>
              <a:rPr lang="en-US" sz="1800" dirty="0">
                <a:cs typeface="B Nazanin" panose="00000400000000000000" pitchFamily="2" charset="-78"/>
              </a:rPr>
              <a:t>    </a:t>
            </a:r>
            <a:r>
              <a:rPr lang="en-US" sz="1800" dirty="0" err="1">
                <a:cs typeface="B Nazanin" panose="00000400000000000000" pitchFamily="2" charset="-78"/>
              </a:rPr>
              <a:t>ChatClientInt</a:t>
            </a:r>
            <a:r>
              <a:rPr lang="en-US" sz="1800" dirty="0">
                <a:cs typeface="B Nazanin" panose="00000400000000000000" pitchFamily="2" charset="-78"/>
              </a:rPr>
              <a:t> tmp1=(</a:t>
            </a:r>
            <a:r>
              <a:rPr lang="en-US" sz="1800" dirty="0" err="1">
                <a:cs typeface="B Nazanin" panose="00000400000000000000" pitchFamily="2" charset="-78"/>
              </a:rPr>
              <a:t>ChatClientInt</a:t>
            </a:r>
            <a:r>
              <a:rPr lang="en-US" sz="1800" dirty="0">
                <a:cs typeface="B Nazanin" panose="00000400000000000000" pitchFamily="2" charset="-78"/>
              </a:rPr>
              <a:t>)</a:t>
            </a:r>
            <a:r>
              <a:rPr lang="en-US" sz="1800" dirty="0" err="1">
                <a:cs typeface="B Nazanin" panose="00000400000000000000" pitchFamily="2" charset="-78"/>
              </a:rPr>
              <a:t>v.get</a:t>
            </a:r>
            <a:r>
              <a:rPr lang="en-US" sz="1800" dirty="0">
                <a:cs typeface="B Nazanin" panose="00000400000000000000" pitchFamily="2" charset="-78"/>
              </a:rPr>
              <a:t>(</a:t>
            </a:r>
            <a:r>
              <a:rPr lang="en-US" sz="1800" dirty="0" err="1">
                <a:cs typeface="B Nazanin" panose="00000400000000000000" pitchFamily="2" charset="-78"/>
              </a:rPr>
              <a:t>nn</a:t>
            </a:r>
            <a:r>
              <a:rPr lang="en-US" sz="1800" dirty="0">
                <a:cs typeface="B Nazanin" panose="00000400000000000000" pitchFamily="2" charset="-78"/>
              </a:rPr>
              <a:t>);</a:t>
            </a:r>
          </a:p>
          <a:p>
            <a:r>
              <a:rPr lang="en-US" sz="1800" b="1" dirty="0">
                <a:cs typeface="B Nazanin" panose="00000400000000000000" pitchFamily="2" charset="-78"/>
              </a:rPr>
              <a:t>try {</a:t>
            </a:r>
          </a:p>
          <a:p>
            <a:r>
              <a:rPr lang="en-US" sz="1800" dirty="0">
                <a:cs typeface="B Nazanin" panose="00000400000000000000" pitchFamily="2" charset="-78"/>
              </a:rPr>
              <a:t>tmp1.ptell(</a:t>
            </a:r>
            <a:r>
              <a:rPr lang="en-US" sz="1800" dirty="0" err="1">
                <a:cs typeface="B Nazanin" panose="00000400000000000000" pitchFamily="2" charset="-78"/>
              </a:rPr>
              <a:t>nn,ss</a:t>
            </a:r>
            <a:r>
              <a:rPr lang="en-US" sz="1800" dirty="0">
                <a:cs typeface="B Nazanin" panose="00000400000000000000" pitchFamily="2" charset="-78"/>
              </a:rPr>
              <a:t>, b2 , count );</a:t>
            </a:r>
          </a:p>
          <a:p>
            <a:r>
              <a:rPr lang="en-US" sz="1800" dirty="0">
                <a:cs typeface="B Nazanin" panose="00000400000000000000" pitchFamily="2" charset="-78"/>
              </a:rPr>
              <a:t>} </a:t>
            </a:r>
            <a:r>
              <a:rPr lang="en-US" sz="1800" b="1" dirty="0">
                <a:cs typeface="B Nazanin" panose="00000400000000000000" pitchFamily="2" charset="-78"/>
              </a:rPr>
              <a:t>catch (</a:t>
            </a:r>
            <a:r>
              <a:rPr lang="en-US" sz="1800" b="1" dirty="0" err="1">
                <a:cs typeface="B Nazanin" panose="00000400000000000000" pitchFamily="2" charset="-78"/>
              </a:rPr>
              <a:t>RemoteException</a:t>
            </a:r>
            <a:r>
              <a:rPr lang="en-US" sz="1800" b="1" dirty="0">
                <a:cs typeface="B Nazanin" panose="00000400000000000000" pitchFamily="2" charset="-78"/>
              </a:rPr>
              <a:t> e) {</a:t>
            </a:r>
          </a:p>
          <a:p>
            <a:r>
              <a:rPr lang="en-US" sz="1800" dirty="0">
                <a:cs typeface="B Nazanin" panose="00000400000000000000" pitchFamily="2" charset="-78"/>
              </a:rPr>
              <a:t>// </a:t>
            </a:r>
            <a:r>
              <a:rPr lang="en-US" sz="1800" b="1" dirty="0">
                <a:cs typeface="B Nazanin" panose="00000400000000000000" pitchFamily="2" charset="-78"/>
              </a:rPr>
              <a:t>TODO Auto-generated catch block</a:t>
            </a:r>
          </a:p>
          <a:p>
            <a:r>
              <a:rPr lang="en-US" sz="1800" dirty="0" err="1">
                <a:cs typeface="B Nazanin" panose="00000400000000000000" pitchFamily="2" charset="-78"/>
              </a:rPr>
              <a:t>e.printStackTrace</a:t>
            </a:r>
            <a:r>
              <a:rPr lang="en-US" sz="1800" dirty="0">
                <a:cs typeface="B Nazanin" panose="00000400000000000000" pitchFamily="2" charset="-78"/>
              </a:rPr>
              <a:t>();</a:t>
            </a:r>
          </a:p>
          <a:p>
            <a:r>
              <a:rPr lang="en-US" sz="1800" dirty="0" smtClean="0">
                <a:cs typeface="B Nazanin" panose="00000400000000000000" pitchFamily="2" charset="-78"/>
              </a:rPr>
              <a:t>}   </a:t>
            </a:r>
            <a:r>
              <a:rPr lang="en-US" sz="1800" dirty="0">
                <a:cs typeface="B Nazanin" panose="00000400000000000000" pitchFamily="2" charset="-78"/>
              </a:rPr>
              <a:t>}</a:t>
            </a:r>
            <a:endParaRPr lang="fa-IR" sz="1800" dirty="0" smtClean="0">
              <a:cs typeface="B Nazanin" panose="00000400000000000000" pitchFamily="2" charset="-78"/>
            </a:endParaRPr>
          </a:p>
        </p:txBody>
      </p:sp>
      <p:sp>
        <p:nvSpPr>
          <p:cNvPr id="4" name="TextBox 3"/>
          <p:cNvSpPr txBox="1"/>
          <p:nvPr/>
        </p:nvSpPr>
        <p:spPr>
          <a:xfrm>
            <a:off x="6741994" y="2265528"/>
            <a:ext cx="4899546" cy="923330"/>
          </a:xfrm>
          <a:prstGeom prst="rect">
            <a:avLst/>
          </a:prstGeom>
          <a:noFill/>
        </p:spPr>
        <p:txBody>
          <a:bodyPr wrap="square" rtlCol="0">
            <a:spAutoFit/>
          </a:bodyPr>
          <a:lstStyle/>
          <a:p>
            <a:pPr algn="r" rtl="1"/>
            <a:r>
              <a:rPr lang="fa-IR" dirty="0" smtClean="0">
                <a:cs typeface="B Nazanin" panose="00000400000000000000" pitchFamily="2" charset="-78"/>
              </a:rPr>
              <a:t>در این تابع نیز متد </a:t>
            </a:r>
            <a:r>
              <a:rPr lang="en-US" dirty="0" err="1" smtClean="0">
                <a:cs typeface="B Nazanin" panose="00000400000000000000" pitchFamily="2" charset="-78"/>
              </a:rPr>
              <a:t>ptell</a:t>
            </a:r>
            <a:r>
              <a:rPr lang="fa-IR" dirty="0" smtClean="0">
                <a:cs typeface="B Nazanin" panose="00000400000000000000" pitchFamily="2" charset="-78"/>
              </a:rPr>
              <a:t> کلاینت از طرف سرور فراخوانی می گردد . ولی اینبار تنها برای ایجاد پنجره کاربری نیست و برای  تمامی پیام ها نیز از همین طریق استفاده می گردد . </a:t>
            </a:r>
            <a:endParaRPr lang="en-US" dirty="0">
              <a:cs typeface="B Nazanin" panose="00000400000000000000" pitchFamily="2" charset="-78"/>
            </a:endParaRPr>
          </a:p>
        </p:txBody>
      </p:sp>
    </p:spTree>
    <p:extLst>
      <p:ext uri="{BB962C8B-B14F-4D97-AF65-F5344CB8AC3E}">
        <p14:creationId xmlns:p14="http://schemas.microsoft.com/office/powerpoint/2010/main" val="3334189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232012"/>
            <a:ext cx="11546006" cy="5944951"/>
          </a:xfrm>
        </p:spPr>
        <p:txBody>
          <a:bodyPr>
            <a:normAutofit/>
          </a:bodyPr>
          <a:lstStyle/>
          <a:p>
            <a:pPr algn="r" rtl="1"/>
            <a:r>
              <a:rPr lang="fa-IR" sz="1800" dirty="0" smtClean="0">
                <a:cs typeface="B Nazanin" panose="00000400000000000000" pitchFamily="2" charset="-78"/>
              </a:rPr>
              <a:t>در </a:t>
            </a:r>
            <a:r>
              <a:rPr lang="en-US" sz="1800" dirty="0" smtClean="0">
                <a:cs typeface="B Nazanin" panose="00000400000000000000" pitchFamily="2" charset="-78"/>
              </a:rPr>
              <a:t>interface </a:t>
            </a:r>
            <a:r>
              <a:rPr lang="fa-IR" sz="1800" dirty="0" smtClean="0">
                <a:cs typeface="B Nazanin" panose="00000400000000000000" pitchFamily="2" charset="-78"/>
              </a:rPr>
              <a:t> کلاینت نیز این تابع تعریف می گردد .</a:t>
            </a:r>
          </a:p>
          <a:p>
            <a:r>
              <a:rPr lang="en-US" sz="1800" dirty="0">
                <a:cs typeface="B Nazanin" panose="00000400000000000000" pitchFamily="2" charset="-78"/>
              </a:rPr>
              <a:t> </a:t>
            </a:r>
            <a:r>
              <a:rPr lang="en-US" sz="1800" b="1" dirty="0">
                <a:cs typeface="B Nazanin" panose="00000400000000000000" pitchFamily="2" charset="-78"/>
              </a:rPr>
              <a:t>public void </a:t>
            </a:r>
            <a:r>
              <a:rPr lang="en-US" sz="1800" b="1" dirty="0" err="1">
                <a:cs typeface="B Nazanin" panose="00000400000000000000" pitchFamily="2" charset="-78"/>
              </a:rPr>
              <a:t>ptell</a:t>
            </a:r>
            <a:r>
              <a:rPr lang="en-US" sz="1800" b="1" dirty="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a:t>
            </a:r>
            <a:r>
              <a:rPr lang="en-US" sz="1800" b="1" dirty="0" err="1">
                <a:cs typeface="B Nazanin" panose="00000400000000000000" pitchFamily="2" charset="-78"/>
              </a:rPr>
              <a:t>nn,String</a:t>
            </a:r>
            <a:r>
              <a:rPr lang="en-US" sz="1800" b="1" dirty="0">
                <a:cs typeface="B Nazanin" panose="00000400000000000000" pitchFamily="2" charset="-78"/>
              </a:rPr>
              <a:t> name, </a:t>
            </a:r>
            <a:r>
              <a:rPr lang="en-US" sz="1800" b="1" dirty="0" err="1">
                <a:cs typeface="B Nazanin" panose="00000400000000000000" pitchFamily="2" charset="-78"/>
              </a:rPr>
              <a:t>int</a:t>
            </a:r>
            <a:r>
              <a:rPr lang="en-US" sz="1800" b="1" dirty="0">
                <a:cs typeface="B Nazanin" panose="00000400000000000000" pitchFamily="2" charset="-78"/>
              </a:rPr>
              <a:t> b2,int count )throws </a:t>
            </a:r>
            <a:r>
              <a:rPr lang="en-US" sz="1800" b="1" dirty="0" err="1">
                <a:cs typeface="B Nazanin" panose="00000400000000000000" pitchFamily="2" charset="-78"/>
              </a:rPr>
              <a:t>RemoteException</a:t>
            </a:r>
            <a:r>
              <a:rPr lang="en-US" sz="1800" b="1" dirty="0">
                <a:cs typeface="B Nazanin" panose="00000400000000000000" pitchFamily="2" charset="-78"/>
              </a:rPr>
              <a:t> </a:t>
            </a:r>
            <a:r>
              <a:rPr lang="en-US" sz="1800" b="1" dirty="0" smtClean="0">
                <a:cs typeface="B Nazanin" panose="00000400000000000000" pitchFamily="2" charset="-78"/>
              </a:rPr>
              <a:t>;</a:t>
            </a:r>
            <a:endParaRPr lang="fa-IR" sz="1800" b="1" dirty="0" smtClean="0">
              <a:cs typeface="B Nazanin" panose="00000400000000000000" pitchFamily="2" charset="-78"/>
            </a:endParaRPr>
          </a:p>
          <a:p>
            <a:pPr algn="r" rtl="1"/>
            <a:r>
              <a:rPr lang="fa-IR" sz="1800" dirty="0" smtClean="0">
                <a:cs typeface="B Nazanin" panose="00000400000000000000" pitchFamily="2" charset="-78"/>
              </a:rPr>
              <a:t>در کلاس </a:t>
            </a:r>
            <a:r>
              <a:rPr lang="en-US" sz="1800" dirty="0" smtClean="0">
                <a:cs typeface="B Nazanin" panose="00000400000000000000" pitchFamily="2" charset="-78"/>
              </a:rPr>
              <a:t>Client</a:t>
            </a:r>
            <a:r>
              <a:rPr lang="fa-IR" sz="1800" dirty="0" smtClean="0">
                <a:cs typeface="B Nazanin" panose="00000400000000000000" pitchFamily="2" charset="-78"/>
              </a:rPr>
              <a:t> این تابع بسط داده می شود . </a:t>
            </a:r>
          </a:p>
          <a:p>
            <a:r>
              <a:rPr lang="en-US" sz="1800" b="1" dirty="0">
                <a:cs typeface="B Nazanin" panose="00000400000000000000" pitchFamily="2" charset="-78"/>
              </a:rPr>
              <a:t>public void </a:t>
            </a:r>
            <a:r>
              <a:rPr lang="en-US" sz="1800" b="1" dirty="0" err="1">
                <a:cs typeface="B Nazanin" panose="00000400000000000000" pitchFamily="2" charset="-78"/>
              </a:rPr>
              <a:t>ptell</a:t>
            </a:r>
            <a:r>
              <a:rPr lang="en-US" sz="1800" b="1" dirty="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a:t>
            </a:r>
            <a:r>
              <a:rPr lang="en-US" sz="1800" b="1" dirty="0" err="1">
                <a:cs typeface="B Nazanin" panose="00000400000000000000" pitchFamily="2" charset="-78"/>
              </a:rPr>
              <a:t>nn</a:t>
            </a:r>
            <a:r>
              <a:rPr lang="en-US" sz="1800" b="1" dirty="0">
                <a:cs typeface="B Nazanin" panose="00000400000000000000" pitchFamily="2" charset="-78"/>
              </a:rPr>
              <a:t> ,String </a:t>
            </a:r>
            <a:r>
              <a:rPr lang="en-US" sz="1800" b="1" dirty="0" err="1">
                <a:cs typeface="B Nazanin" panose="00000400000000000000" pitchFamily="2" charset="-78"/>
              </a:rPr>
              <a:t>matn</a:t>
            </a:r>
            <a:r>
              <a:rPr lang="en-US" sz="1800" b="1" dirty="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b2 , </a:t>
            </a:r>
            <a:r>
              <a:rPr lang="en-US" sz="1800" b="1" dirty="0" err="1">
                <a:cs typeface="B Nazanin" panose="00000400000000000000" pitchFamily="2" charset="-78"/>
              </a:rPr>
              <a:t>int</a:t>
            </a:r>
            <a:r>
              <a:rPr lang="en-US" sz="1800" b="1" dirty="0">
                <a:cs typeface="B Nazanin" panose="00000400000000000000" pitchFamily="2" charset="-78"/>
              </a:rPr>
              <a:t> count )throws </a:t>
            </a:r>
            <a:r>
              <a:rPr lang="en-US" sz="1800" b="1" dirty="0" err="1">
                <a:cs typeface="B Nazanin" panose="00000400000000000000" pitchFamily="2" charset="-78"/>
              </a:rPr>
              <a:t>RemoteException</a:t>
            </a:r>
            <a:r>
              <a:rPr lang="en-US" sz="1800" b="1" dirty="0">
                <a:cs typeface="B Nazanin" panose="00000400000000000000" pitchFamily="2" charset="-78"/>
              </a:rPr>
              <a:t> {</a:t>
            </a:r>
          </a:p>
          <a:p>
            <a:r>
              <a:rPr lang="en-US" sz="1800" dirty="0">
                <a:cs typeface="B Nazanin" panose="00000400000000000000" pitchFamily="2" charset="-78"/>
              </a:rPr>
              <a:t>    </a:t>
            </a:r>
            <a:r>
              <a:rPr lang="en-US" sz="1800" b="1" dirty="0">
                <a:cs typeface="B Nazanin" panose="00000400000000000000" pitchFamily="2" charset="-78"/>
              </a:rPr>
              <a:t>if (count==0){</a:t>
            </a:r>
          </a:p>
          <a:p>
            <a:r>
              <a:rPr lang="en-US" sz="1800" dirty="0">
                <a:cs typeface="B Nazanin" panose="00000400000000000000" pitchFamily="2" charset="-78"/>
              </a:rPr>
              <a:t>   </a:t>
            </a:r>
            <a:r>
              <a:rPr lang="en-US" sz="1800" dirty="0" smtClean="0">
                <a:cs typeface="B Nazanin" panose="00000400000000000000" pitchFamily="2" charset="-78"/>
              </a:rPr>
              <a:t> </a:t>
            </a:r>
            <a:r>
              <a:rPr lang="en-US" sz="1800" dirty="0" err="1">
                <a:cs typeface="B Nazanin" panose="00000400000000000000" pitchFamily="2" charset="-78"/>
              </a:rPr>
              <a:t>pui</a:t>
            </a:r>
            <a:r>
              <a:rPr lang="en-US" sz="1800" dirty="0">
                <a:cs typeface="B Nazanin" panose="00000400000000000000" pitchFamily="2" charset="-78"/>
              </a:rPr>
              <a:t> = </a:t>
            </a:r>
            <a:r>
              <a:rPr lang="en-US" sz="1800" b="1" dirty="0">
                <a:cs typeface="B Nazanin" panose="00000400000000000000" pitchFamily="2" charset="-78"/>
              </a:rPr>
              <a:t>new </a:t>
            </a:r>
            <a:r>
              <a:rPr lang="en-US" sz="1800" b="1" dirty="0" err="1">
                <a:cs typeface="B Nazanin" panose="00000400000000000000" pitchFamily="2" charset="-78"/>
              </a:rPr>
              <a:t>PrivateUi</a:t>
            </a:r>
            <a:r>
              <a:rPr lang="en-US" sz="1800" b="1" dirty="0">
                <a:cs typeface="B Nazanin" panose="00000400000000000000" pitchFamily="2" charset="-78"/>
              </a:rPr>
              <a:t>(b2,nn ,</a:t>
            </a:r>
            <a:r>
              <a:rPr lang="en-US" sz="1800" b="1" dirty="0" err="1">
                <a:cs typeface="B Nazanin" panose="00000400000000000000" pitchFamily="2" charset="-78"/>
              </a:rPr>
              <a:t>ui.server,false,name</a:t>
            </a:r>
            <a:r>
              <a:rPr lang="en-US" sz="1800" b="1" dirty="0">
                <a:cs typeface="B Nazanin" panose="00000400000000000000" pitchFamily="2" charset="-78"/>
              </a:rPr>
              <a:t>) </a:t>
            </a:r>
            <a:r>
              <a:rPr lang="en-US" sz="1800" b="1" dirty="0" smtClean="0">
                <a:cs typeface="B Nazanin" panose="00000400000000000000" pitchFamily="2" charset="-78"/>
              </a:rPr>
              <a:t>;</a:t>
            </a:r>
            <a:endParaRPr lang="fa-IR" sz="1800" b="1" dirty="0" smtClean="0">
              <a:cs typeface="B Nazanin" panose="00000400000000000000" pitchFamily="2" charset="-78"/>
            </a:endParaRPr>
          </a:p>
          <a:p>
            <a:r>
              <a:rPr lang="en-US" sz="1800" dirty="0" smtClean="0">
                <a:cs typeface="B Nazanin" panose="00000400000000000000" pitchFamily="2" charset="-78"/>
              </a:rPr>
              <a:t>}</a:t>
            </a:r>
            <a:endParaRPr lang="en-US" sz="1800" dirty="0">
              <a:cs typeface="B Nazanin" panose="00000400000000000000" pitchFamily="2" charset="-78"/>
            </a:endParaRPr>
          </a:p>
          <a:p>
            <a:r>
              <a:rPr lang="en-US" sz="1800" dirty="0">
                <a:cs typeface="B Nazanin" panose="00000400000000000000" pitchFamily="2" charset="-78"/>
              </a:rPr>
              <a:t>    </a:t>
            </a:r>
            <a:r>
              <a:rPr lang="en-US" sz="1800" dirty="0" err="1">
                <a:cs typeface="B Nazanin" panose="00000400000000000000" pitchFamily="2" charset="-78"/>
              </a:rPr>
              <a:t>pui.writeMsg</a:t>
            </a:r>
            <a:r>
              <a:rPr lang="en-US" sz="1800" dirty="0">
                <a:cs typeface="B Nazanin" panose="00000400000000000000" pitchFamily="2" charset="-78"/>
              </a:rPr>
              <a:t>(</a:t>
            </a:r>
            <a:r>
              <a:rPr lang="en-US" sz="1800" dirty="0" err="1">
                <a:cs typeface="B Nazanin" panose="00000400000000000000" pitchFamily="2" charset="-78"/>
              </a:rPr>
              <a:t>matn</a:t>
            </a:r>
            <a:r>
              <a:rPr lang="en-US" sz="1800" dirty="0" smtClean="0">
                <a:cs typeface="B Nazanin" panose="00000400000000000000" pitchFamily="2" charset="-78"/>
              </a:rPr>
              <a:t>);}</a:t>
            </a:r>
            <a:endParaRPr lang="en-US" sz="1800" dirty="0">
              <a:cs typeface="B Nazanin" panose="00000400000000000000" pitchFamily="2" charset="-78"/>
            </a:endParaRPr>
          </a:p>
          <a:p>
            <a:pPr algn="r" rtl="1"/>
            <a:r>
              <a:rPr lang="fa-IR" sz="1800" dirty="0" smtClean="0">
                <a:cs typeface="B Nazanin" panose="00000400000000000000" pitchFamily="2" charset="-78"/>
              </a:rPr>
              <a:t>در اجرای  این تابع فقط در بار اول رابط کاربری ایجاد می گردد . ودر سایر موارد فقط پیام دریافتی چاپ می گردد .</a:t>
            </a:r>
            <a:endParaRPr lang="en-US" sz="1800" dirty="0">
              <a:cs typeface="B Nazanin" panose="00000400000000000000" pitchFamily="2" charset="-78"/>
            </a:endParaRPr>
          </a:p>
        </p:txBody>
      </p:sp>
    </p:spTree>
    <p:extLst>
      <p:ext uri="{BB962C8B-B14F-4D97-AF65-F5344CB8AC3E}">
        <p14:creationId xmlns:p14="http://schemas.microsoft.com/office/powerpoint/2010/main" val="1359462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مقایسه ی دو روش پیاده سازی مطرح شده </a:t>
            </a:r>
            <a:endParaRPr lang="en-US" dirty="0">
              <a:cs typeface="B Nazanin" panose="00000400000000000000" pitchFamily="2" charset="-7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9754993"/>
              </p:ext>
            </p:extLst>
          </p:nvPr>
        </p:nvGraphicFramePr>
        <p:xfrm>
          <a:off x="838200" y="1825625"/>
          <a:ext cx="10515600" cy="44246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rtl="1"/>
                      <a:r>
                        <a:rPr lang="fa-IR" dirty="0" smtClean="0">
                          <a:cs typeface="B Nazanin" panose="00000400000000000000" pitchFamily="2" charset="-78"/>
                        </a:rPr>
                        <a:t>روش دوم استفاده</a:t>
                      </a:r>
                      <a:r>
                        <a:rPr lang="fa-IR" baseline="0" dirty="0" smtClean="0">
                          <a:cs typeface="B Nazanin" panose="00000400000000000000" pitchFamily="2" charset="-78"/>
                        </a:rPr>
                        <a:t> از سرور </a:t>
                      </a:r>
                      <a:r>
                        <a:rPr lang="en-US" baseline="0" dirty="0" err="1" smtClean="0">
                          <a:cs typeface="B Nazanin" panose="00000400000000000000" pitchFamily="2" charset="-78"/>
                        </a:rPr>
                        <a:t>Rmi</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روش اول استفاده از سوکت</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معیار</a:t>
                      </a:r>
                      <a:r>
                        <a:rPr lang="fa-IR" baseline="0" dirty="0" smtClean="0">
                          <a:cs typeface="B Nazanin" panose="00000400000000000000" pitchFamily="2" charset="-78"/>
                        </a:rPr>
                        <a:t> مقایسه </a:t>
                      </a:r>
                      <a:endParaRPr lang="en-US" dirty="0">
                        <a:cs typeface="B Nazanin" panose="00000400000000000000" pitchFamily="2" charset="-78"/>
                      </a:endParaRPr>
                    </a:p>
                  </a:txBody>
                  <a:tcPr/>
                </a:tc>
              </a:tr>
              <a:tr h="370840">
                <a:tc>
                  <a:txBody>
                    <a:bodyPr/>
                    <a:lstStyle/>
                    <a:p>
                      <a:pPr algn="ctr"/>
                      <a:r>
                        <a:rPr lang="fa-IR" dirty="0" smtClean="0">
                          <a:cs typeface="B Nazanin" panose="00000400000000000000" pitchFamily="2" charset="-78"/>
                        </a:rPr>
                        <a:t>خیر  تنها</a:t>
                      </a:r>
                      <a:r>
                        <a:rPr lang="fa-IR" baseline="0" dirty="0" smtClean="0">
                          <a:cs typeface="B Nazanin" panose="00000400000000000000" pitchFamily="2" charset="-78"/>
                        </a:rPr>
                        <a:t> آدرس آیپی سرور کافی است </a:t>
                      </a:r>
                      <a:endParaRPr lang="en-US" dirty="0">
                        <a:cs typeface="B Nazanin" panose="00000400000000000000" pitchFamily="2" charset="-78"/>
                      </a:endParaRPr>
                    </a:p>
                  </a:txBody>
                  <a:tcPr/>
                </a:tc>
                <a:tc>
                  <a:txBody>
                    <a:bodyPr/>
                    <a:lstStyle/>
                    <a:p>
                      <a:r>
                        <a:rPr lang="fa-IR" dirty="0" smtClean="0">
                          <a:cs typeface="B Nazanin" panose="00000400000000000000" pitchFamily="2" charset="-78"/>
                        </a:rPr>
                        <a:t>بله</a:t>
                      </a:r>
                      <a:r>
                        <a:rPr lang="fa-IR" baseline="0" dirty="0" smtClean="0">
                          <a:cs typeface="B Nazanin" panose="00000400000000000000" pitchFamily="2" charset="-78"/>
                        </a:rPr>
                        <a:t>                        </a:t>
                      </a:r>
                      <a:endParaRPr lang="en-US" dirty="0">
                        <a:cs typeface="B Nazanin" panose="00000400000000000000" pitchFamily="2" charset="-78"/>
                      </a:endParaRPr>
                    </a:p>
                  </a:txBody>
                  <a:tcPr/>
                </a:tc>
                <a:tc>
                  <a:txBody>
                    <a:bodyPr/>
                    <a:lstStyle/>
                    <a:p>
                      <a:pPr algn="r" rtl="1"/>
                      <a:r>
                        <a:rPr lang="fa-IR" dirty="0" smtClean="0">
                          <a:cs typeface="B Nazanin" panose="00000400000000000000" pitchFamily="2" charset="-78"/>
                        </a:rPr>
                        <a:t>نیاز به </a:t>
                      </a:r>
                      <a:r>
                        <a:rPr lang="en-US" dirty="0" err="1" smtClean="0">
                          <a:cs typeface="B Nazanin" panose="00000400000000000000" pitchFamily="2" charset="-78"/>
                        </a:rPr>
                        <a:t>Ip</a:t>
                      </a:r>
                      <a:r>
                        <a:rPr lang="fa-IR" baseline="0" dirty="0" smtClean="0">
                          <a:cs typeface="B Nazanin" panose="00000400000000000000" pitchFamily="2" charset="-78"/>
                        </a:rPr>
                        <a:t> معتبر برای چت روم خصوصی </a:t>
                      </a:r>
                      <a:endParaRPr lang="en-US" dirty="0">
                        <a:cs typeface="B Nazanin" panose="00000400000000000000" pitchFamily="2" charset="-78"/>
                      </a:endParaRPr>
                    </a:p>
                  </a:txBody>
                  <a:tcPr/>
                </a:tc>
              </a:tr>
              <a:tr h="370840">
                <a:tc>
                  <a:txBody>
                    <a:bodyPr/>
                    <a:lstStyle/>
                    <a:p>
                      <a:r>
                        <a:rPr lang="fa-IR" dirty="0" smtClean="0">
                          <a:cs typeface="B Nazanin" panose="00000400000000000000" pitchFamily="2" charset="-78"/>
                        </a:rPr>
                        <a:t>کند تر نسبت به روش قبل          </a:t>
                      </a:r>
                      <a:endParaRPr lang="en-US" dirty="0">
                        <a:cs typeface="B Nazanin" panose="00000400000000000000" pitchFamily="2" charset="-78"/>
                      </a:endParaRPr>
                    </a:p>
                  </a:txBody>
                  <a:tcPr/>
                </a:tc>
                <a:tc>
                  <a:txBody>
                    <a:bodyPr/>
                    <a:lstStyle/>
                    <a:p>
                      <a:r>
                        <a:rPr lang="fa-IR" dirty="0" smtClean="0">
                          <a:cs typeface="B Nazanin" panose="00000400000000000000" pitchFamily="2" charset="-78"/>
                        </a:rPr>
                        <a:t>سریع در چت                 </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سرعت</a:t>
                      </a:r>
                      <a:endParaRPr lang="en-US" dirty="0">
                        <a:cs typeface="B Nazanin" panose="00000400000000000000" pitchFamily="2" charset="-78"/>
                      </a:endParaRPr>
                    </a:p>
                  </a:txBody>
                  <a:tcPr/>
                </a:tc>
              </a:tr>
              <a:tr h="370840">
                <a:tc>
                  <a:txBody>
                    <a:bodyPr/>
                    <a:lstStyle/>
                    <a:p>
                      <a:pPr algn="ctr"/>
                      <a:r>
                        <a:rPr lang="fa-IR" dirty="0" smtClean="0">
                          <a:cs typeface="B Nazanin" panose="00000400000000000000" pitchFamily="2" charset="-78"/>
                        </a:rPr>
                        <a:t>قوی تر نسبت به روش اول </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ضعیف تر نسبت به روش دوم</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امنیت </a:t>
                      </a:r>
                      <a:endParaRPr lang="en-US" dirty="0">
                        <a:cs typeface="B Nazanin" panose="00000400000000000000" pitchFamily="2" charset="-78"/>
                      </a:endParaRPr>
                    </a:p>
                  </a:txBody>
                  <a:tcPr/>
                </a:tc>
              </a:tr>
              <a:tr h="370840">
                <a:tc>
                  <a:txBody>
                    <a:bodyPr/>
                    <a:lstStyle/>
                    <a:p>
                      <a:r>
                        <a:rPr lang="fa-IR" dirty="0" smtClean="0">
                          <a:cs typeface="B Nazanin" panose="00000400000000000000" pitchFamily="2" charset="-78"/>
                        </a:rPr>
                        <a:t>    زیاد                        </a:t>
                      </a:r>
                      <a:endParaRPr lang="en-US" dirty="0">
                        <a:cs typeface="B Nazanin" panose="00000400000000000000" pitchFamily="2" charset="-78"/>
                      </a:endParaRPr>
                    </a:p>
                  </a:txBody>
                  <a:tcPr/>
                </a:tc>
                <a:tc>
                  <a:txBody>
                    <a:bodyPr/>
                    <a:lstStyle/>
                    <a:p>
                      <a:r>
                        <a:rPr lang="fa-IR" dirty="0" smtClean="0">
                          <a:cs typeface="B Nazanin" panose="00000400000000000000" pitchFamily="2" charset="-78"/>
                        </a:rPr>
                        <a:t>کم                         </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بار کاری سرور </a:t>
                      </a:r>
                      <a:endParaRPr lang="en-US" dirty="0">
                        <a:cs typeface="B Nazanin" panose="00000400000000000000" pitchFamily="2" charset="-78"/>
                      </a:endParaRPr>
                    </a:p>
                  </a:txBody>
                  <a:tcPr/>
                </a:tc>
              </a:tr>
              <a:tr h="370840">
                <a:tc>
                  <a:txBody>
                    <a:bodyPr/>
                    <a:lstStyle/>
                    <a:p>
                      <a:pPr algn="ctr"/>
                      <a:r>
                        <a:rPr lang="fa-IR" dirty="0" smtClean="0">
                          <a:cs typeface="B Nazanin" panose="00000400000000000000" pitchFamily="2" charset="-78"/>
                        </a:rPr>
                        <a:t>بله</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خیر </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مشاهده</a:t>
                      </a:r>
                      <a:r>
                        <a:rPr lang="fa-IR" baseline="0" dirty="0" smtClean="0">
                          <a:cs typeface="B Nazanin" panose="00000400000000000000" pitchFamily="2" charset="-78"/>
                        </a:rPr>
                        <a:t> پیام ها در </a:t>
                      </a:r>
                      <a:r>
                        <a:rPr lang="fa-IR" dirty="0" smtClean="0">
                          <a:cs typeface="B Nazanin" panose="00000400000000000000" pitchFamily="2" charset="-78"/>
                        </a:rPr>
                        <a:t> سرور </a:t>
                      </a:r>
                      <a:endParaRPr lang="en-US" dirty="0">
                        <a:cs typeface="B Nazanin" panose="00000400000000000000" pitchFamily="2" charset="-78"/>
                      </a:endParaRPr>
                    </a:p>
                  </a:txBody>
                  <a:tcPr/>
                </a:tc>
              </a:tr>
              <a:tr h="370840">
                <a:tc>
                  <a:txBody>
                    <a:bodyPr/>
                    <a:lstStyle/>
                    <a:p>
                      <a:pPr algn="ctr"/>
                      <a:r>
                        <a:rPr lang="fa-IR" dirty="0" smtClean="0">
                          <a:cs typeface="B Nazanin" panose="00000400000000000000" pitchFamily="2" charset="-78"/>
                        </a:rPr>
                        <a:t>ساده تر</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سخت</a:t>
                      </a:r>
                      <a:r>
                        <a:rPr lang="fa-IR" baseline="0" dirty="0" smtClean="0">
                          <a:cs typeface="B Nazanin" panose="00000400000000000000" pitchFamily="2" charset="-78"/>
                        </a:rPr>
                        <a:t> تر</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پیاده سازی</a:t>
                      </a:r>
                      <a:endParaRPr lang="en-US" dirty="0">
                        <a:cs typeface="B Nazanin" panose="00000400000000000000" pitchFamily="2" charset="-78"/>
                      </a:endParaRPr>
                    </a:p>
                  </a:txBody>
                  <a:tcPr/>
                </a:tc>
              </a:tr>
              <a:tr h="594360">
                <a:tc>
                  <a:txBody>
                    <a:bodyPr/>
                    <a:lstStyle/>
                    <a:p>
                      <a:pPr algn="ctr" rtl="1"/>
                      <a:r>
                        <a:rPr lang="fa-IR" dirty="0" smtClean="0">
                          <a:cs typeface="B Nazanin" panose="00000400000000000000" pitchFamily="2" charset="-78"/>
                        </a:rPr>
                        <a:t>کم</a:t>
                      </a:r>
                      <a:r>
                        <a:rPr lang="fa-IR" baseline="0" dirty="0" smtClean="0">
                          <a:cs typeface="B Nazanin" panose="00000400000000000000" pitchFamily="2" charset="-78"/>
                        </a:rPr>
                        <a:t> و در صورت  </a:t>
                      </a:r>
                    </a:p>
                    <a:p>
                      <a:pPr algn="ctr" rtl="1"/>
                      <a:r>
                        <a:rPr lang="fa-IR" baseline="0" dirty="0" smtClean="0">
                          <a:cs typeface="B Nazanin" panose="00000400000000000000" pitchFamily="2" charset="-78"/>
                        </a:rPr>
                        <a:t> </a:t>
                      </a:r>
                      <a:r>
                        <a:rPr lang="en-US" baseline="0" dirty="0" smtClean="0">
                          <a:cs typeface="B Nazanin" panose="00000400000000000000" pitchFamily="2" charset="-78"/>
                        </a:rPr>
                        <a:t>crash</a:t>
                      </a:r>
                    </a:p>
                    <a:p>
                      <a:pPr algn="ctr" rtl="1"/>
                      <a:r>
                        <a:rPr lang="fa-IR" baseline="0" dirty="0" smtClean="0">
                          <a:cs typeface="B Nazanin" panose="00000400000000000000" pitchFamily="2" charset="-78"/>
                        </a:rPr>
                        <a:t>پردازه ها سرور و کلاینت </a:t>
                      </a:r>
                      <a:endParaRPr lang="en-US" dirty="0">
                        <a:cs typeface="B Nazanin" panose="00000400000000000000" pitchFamily="2" charset="-78"/>
                      </a:endParaRPr>
                    </a:p>
                  </a:txBody>
                  <a:tcPr/>
                </a:tc>
                <a:tc>
                  <a:txBody>
                    <a:bodyPr/>
                    <a:lstStyle/>
                    <a:p>
                      <a:pPr algn="ctr" rtl="1"/>
                      <a:r>
                        <a:rPr lang="fa-IR" dirty="0" smtClean="0">
                          <a:cs typeface="B Nazanin" panose="00000400000000000000" pitchFamily="2" charset="-78"/>
                        </a:rPr>
                        <a:t>با سوکت </a:t>
                      </a:r>
                      <a:r>
                        <a:rPr lang="en-US" dirty="0" smtClean="0">
                          <a:cs typeface="B Nazanin" panose="00000400000000000000" pitchFamily="2" charset="-78"/>
                        </a:rPr>
                        <a:t> </a:t>
                      </a:r>
                      <a:r>
                        <a:rPr lang="en-US" dirty="0" err="1" smtClean="0">
                          <a:cs typeface="B Nazanin" panose="00000400000000000000" pitchFamily="2" charset="-78"/>
                        </a:rPr>
                        <a:t>udp</a:t>
                      </a:r>
                      <a:r>
                        <a:rPr lang="fa-IR" baseline="0" dirty="0" smtClean="0">
                          <a:cs typeface="B Nazanin" panose="00000400000000000000" pitchFamily="2" charset="-78"/>
                        </a:rPr>
                        <a:t> </a:t>
                      </a:r>
                    </a:p>
                    <a:p>
                      <a:pPr algn="ctr" rtl="1"/>
                      <a:r>
                        <a:rPr lang="fa-IR" dirty="0" smtClean="0">
                          <a:cs typeface="B Nazanin" panose="00000400000000000000" pitchFamily="2" charset="-78"/>
                        </a:rPr>
                        <a:t>و یا </a:t>
                      </a:r>
                      <a:r>
                        <a:rPr lang="en-US" dirty="0" smtClean="0">
                          <a:cs typeface="B Nazanin" panose="00000400000000000000" pitchFamily="2" charset="-78"/>
                        </a:rPr>
                        <a:t>crash</a:t>
                      </a:r>
                      <a:r>
                        <a:rPr lang="fa-IR" dirty="0" smtClean="0">
                          <a:cs typeface="B Nazanin" panose="00000400000000000000" pitchFamily="2" charset="-78"/>
                        </a:rPr>
                        <a:t> پردازه</a:t>
                      </a:r>
                      <a:r>
                        <a:rPr lang="fa-IR" baseline="0" dirty="0" smtClean="0">
                          <a:cs typeface="B Nazanin" panose="00000400000000000000" pitchFamily="2" charset="-78"/>
                        </a:rPr>
                        <a:t> ها حتی با سوکت </a:t>
                      </a:r>
                    </a:p>
                    <a:p>
                      <a:pPr algn="ctr" rtl="1"/>
                      <a:r>
                        <a:rPr lang="en-US" dirty="0" err="1" smtClean="0">
                          <a:cs typeface="B Nazanin" panose="00000400000000000000" pitchFamily="2" charset="-78"/>
                        </a:rPr>
                        <a:t>tcp</a:t>
                      </a:r>
                      <a:endParaRPr lang="en-US" dirty="0" smtClean="0">
                        <a:cs typeface="B Nazanin" panose="00000400000000000000" pitchFamily="2" charset="-78"/>
                      </a:endParaRPr>
                    </a:p>
                    <a:p>
                      <a:pPr algn="ctr" rtl="1"/>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امکان عدم</a:t>
                      </a:r>
                      <a:r>
                        <a:rPr lang="fa-IR" baseline="0" dirty="0" smtClean="0">
                          <a:cs typeface="B Nazanin" panose="00000400000000000000" pitchFamily="2" charset="-78"/>
                        </a:rPr>
                        <a:t> دریافت پیام</a:t>
                      </a:r>
                      <a:endParaRPr lang="en-US" dirty="0">
                        <a:cs typeface="B Nazanin" panose="00000400000000000000" pitchFamily="2" charset="-78"/>
                      </a:endParaRPr>
                    </a:p>
                  </a:txBody>
                  <a:tcPr/>
                </a:tc>
              </a:tr>
              <a:tr h="594360">
                <a:tc>
                  <a:txBody>
                    <a:bodyPr/>
                    <a:lstStyle/>
                    <a:p>
                      <a:pPr algn="ctr" rtl="1"/>
                      <a:r>
                        <a:rPr lang="en-US" dirty="0" smtClean="0">
                          <a:cs typeface="B Nazanin" panose="00000400000000000000" pitchFamily="2" charset="-78"/>
                        </a:rPr>
                        <a:t>Client-server</a:t>
                      </a:r>
                      <a:endParaRPr lang="en-US" dirty="0">
                        <a:cs typeface="B Nazanin" panose="00000400000000000000" pitchFamily="2" charset="-78"/>
                      </a:endParaRPr>
                    </a:p>
                  </a:txBody>
                  <a:tcPr/>
                </a:tc>
                <a:tc>
                  <a:txBody>
                    <a:bodyPr/>
                    <a:lstStyle/>
                    <a:p>
                      <a:pPr algn="ctr" rtl="1"/>
                      <a:r>
                        <a:rPr lang="fa-IR" dirty="0" smtClean="0">
                          <a:cs typeface="B Nazanin" panose="00000400000000000000" pitchFamily="2" charset="-78"/>
                        </a:rPr>
                        <a:t>ترکیبی</a:t>
                      </a:r>
                      <a:r>
                        <a:rPr lang="en-US" dirty="0" smtClean="0">
                          <a:cs typeface="B Nazanin" panose="00000400000000000000" pitchFamily="2" charset="-78"/>
                        </a:rPr>
                        <a:t>P2p</a:t>
                      </a:r>
                      <a:r>
                        <a:rPr lang="fa-IR" dirty="0" smtClean="0">
                          <a:cs typeface="B Nazanin" panose="00000400000000000000" pitchFamily="2" charset="-78"/>
                        </a:rPr>
                        <a:t> </a:t>
                      </a:r>
                    </a:p>
                    <a:p>
                      <a:pPr algn="ctr" rtl="1"/>
                      <a:r>
                        <a:rPr lang="fa-IR" dirty="0" smtClean="0">
                          <a:cs typeface="B Nazanin" panose="00000400000000000000" pitchFamily="2" charset="-78"/>
                        </a:rPr>
                        <a:t> و </a:t>
                      </a:r>
                      <a:r>
                        <a:rPr lang="en-US" dirty="0" smtClean="0">
                          <a:cs typeface="B Nazanin" panose="00000400000000000000" pitchFamily="2" charset="-78"/>
                        </a:rPr>
                        <a:t>client ,server</a:t>
                      </a:r>
                      <a:endParaRPr lang="en-US" dirty="0">
                        <a:cs typeface="B Nazanin" panose="00000400000000000000" pitchFamily="2" charset="-78"/>
                      </a:endParaRPr>
                    </a:p>
                  </a:txBody>
                  <a:tcPr/>
                </a:tc>
                <a:tc>
                  <a:txBody>
                    <a:bodyPr/>
                    <a:lstStyle/>
                    <a:p>
                      <a:pPr algn="ctr"/>
                      <a:r>
                        <a:rPr lang="fa-IR" dirty="0" smtClean="0">
                          <a:cs typeface="B Nazanin" panose="00000400000000000000" pitchFamily="2" charset="-78"/>
                        </a:rPr>
                        <a:t>معماری </a:t>
                      </a:r>
                      <a:endParaRPr lang="en-US" dirty="0">
                        <a:cs typeface="B Nazanin" panose="00000400000000000000" pitchFamily="2" charset="-78"/>
                      </a:endParaRPr>
                    </a:p>
                  </a:txBody>
                  <a:tcPr/>
                </a:tc>
              </a:tr>
            </a:tbl>
          </a:graphicData>
        </a:graphic>
      </p:graphicFrame>
    </p:spTree>
    <p:extLst>
      <p:ext uri="{BB962C8B-B14F-4D97-AF65-F5344CB8AC3E}">
        <p14:creationId xmlns:p14="http://schemas.microsoft.com/office/powerpoint/2010/main" val="188022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فهرست مطالب </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شرح پیاده سازی پروژه با روش اول (استفاده از سوکت برای چت خصوصی )</a:t>
            </a:r>
          </a:p>
          <a:p>
            <a:pPr algn="r" rtl="1"/>
            <a:r>
              <a:rPr lang="fa-IR" dirty="0" smtClean="0">
                <a:cs typeface="B Nazanin" panose="00000400000000000000" pitchFamily="2" charset="-78"/>
              </a:rPr>
              <a:t>شرح پیاده سازی روش دوم (استفاده از </a:t>
            </a:r>
            <a:r>
              <a:rPr lang="en-US" dirty="0" err="1" smtClean="0">
                <a:cs typeface="B Nazanin" panose="00000400000000000000" pitchFamily="2" charset="-78"/>
              </a:rPr>
              <a:t>Rmi</a:t>
            </a:r>
            <a:r>
              <a:rPr lang="fa-IR" dirty="0" smtClean="0">
                <a:cs typeface="B Nazanin" panose="00000400000000000000" pitchFamily="2" charset="-78"/>
              </a:rPr>
              <a:t> برای چت خصوصی )</a:t>
            </a:r>
          </a:p>
          <a:p>
            <a:pPr algn="r" rtl="1"/>
            <a:r>
              <a:rPr lang="fa-IR" dirty="0" smtClean="0">
                <a:cs typeface="B Nazanin" panose="00000400000000000000" pitchFamily="2" charset="-78"/>
              </a:rPr>
              <a:t>مقایسه ی دو روش مطرح شده </a:t>
            </a:r>
          </a:p>
          <a:p>
            <a:pPr algn="r" rtl="1"/>
            <a:r>
              <a:rPr lang="fa-IR" dirty="0" smtClean="0">
                <a:cs typeface="B Nazanin" panose="00000400000000000000" pitchFamily="2" charset="-78"/>
              </a:rPr>
              <a:t>بررسی چالش ها ی موجود </a:t>
            </a:r>
          </a:p>
          <a:p>
            <a:pPr algn="r" rtl="1"/>
            <a:r>
              <a:rPr lang="fa-IR" dirty="0" smtClean="0">
                <a:cs typeface="B Nazanin" panose="00000400000000000000" pitchFamily="2" charset="-78"/>
              </a:rPr>
              <a:t>بعضی راه حل ها . </a:t>
            </a:r>
          </a:p>
        </p:txBody>
      </p:sp>
    </p:spTree>
    <p:extLst>
      <p:ext uri="{BB962C8B-B14F-4D97-AF65-F5344CB8AC3E}">
        <p14:creationId xmlns:p14="http://schemas.microsoft.com/office/powerpoint/2010/main" val="251440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cs typeface="B Nazanin" panose="00000400000000000000" pitchFamily="2" charset="-78"/>
              </a:rPr>
              <a:t>بررسی چالش های موجود </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چالش مورد بررسی مربوط به موضوع </a:t>
            </a:r>
            <a:r>
              <a:rPr lang="en-US" dirty="0" err="1" smtClean="0">
                <a:cs typeface="B Nazanin" panose="00000400000000000000" pitchFamily="2" charset="-78"/>
              </a:rPr>
              <a:t>Ip</a:t>
            </a:r>
            <a:r>
              <a:rPr lang="en-US" dirty="0" smtClean="0">
                <a:cs typeface="B Nazanin" panose="00000400000000000000" pitchFamily="2" charset="-78"/>
              </a:rPr>
              <a:t> Valid</a:t>
            </a:r>
            <a:r>
              <a:rPr lang="fa-IR" dirty="0" smtClean="0">
                <a:cs typeface="B Nazanin" panose="00000400000000000000" pitchFamily="2" charset="-78"/>
              </a:rPr>
              <a:t> می باشد . در روش اول مطرح شده  دو کسی که میخواهند است با یکدیگر صحبت کنند از</a:t>
            </a:r>
            <a:r>
              <a:rPr lang="en-US" dirty="0" err="1" smtClean="0">
                <a:cs typeface="B Nazanin" panose="00000400000000000000" pitchFamily="2" charset="-78"/>
              </a:rPr>
              <a:t>ip</a:t>
            </a:r>
            <a:r>
              <a:rPr lang="fa-IR" dirty="0" smtClean="0">
                <a:cs typeface="B Nazanin" panose="00000400000000000000" pitchFamily="2" charset="-78"/>
              </a:rPr>
              <a:t> های نا معتبر (پشت </a:t>
            </a:r>
            <a:r>
              <a:rPr lang="en-US" dirty="0" err="1" smtClean="0">
                <a:cs typeface="B Nazanin" panose="00000400000000000000" pitchFamily="2" charset="-78"/>
              </a:rPr>
              <a:t>nat</a:t>
            </a:r>
            <a:r>
              <a:rPr lang="fa-IR" dirty="0" smtClean="0">
                <a:cs typeface="B Nazanin" panose="00000400000000000000" pitchFamily="2" charset="-78"/>
              </a:rPr>
              <a:t> ) استفاده نمایند و در این صورت در بستر اینترنت امکان چت برای آنها وجود ندارد . </a:t>
            </a:r>
          </a:p>
          <a:p>
            <a:pPr algn="r" rtl="1"/>
            <a:r>
              <a:rPr lang="fa-IR" dirty="0" smtClean="0">
                <a:cs typeface="B Nazanin" panose="00000400000000000000" pitchFamily="2" charset="-78"/>
              </a:rPr>
              <a:t>ولی این مشکل در روش دوم وجود ندارد زیرا تنها آدرس سرور لازم است . </a:t>
            </a:r>
          </a:p>
          <a:p>
            <a:pPr algn="r" rtl="1"/>
            <a:endParaRPr lang="fa-IR" dirty="0">
              <a:cs typeface="B Nazanin" panose="00000400000000000000" pitchFamily="2" charset="-78"/>
            </a:endParaRPr>
          </a:p>
          <a:p>
            <a:pPr algn="r" rtl="1"/>
            <a:r>
              <a:rPr lang="fa-IR" dirty="0" smtClean="0">
                <a:cs typeface="B Nazanin" panose="00000400000000000000" pitchFamily="2" charset="-78"/>
              </a:rPr>
              <a:t>چالش بعدی : ازکار افتادن سرور می باشد . در صورت از کار افتادن سرور در روش اول ممکن است ارتباط قطع نگردد ولی در روش دوم ارتباط به صورت کامل قطع می گیرد . مدیریت این خطا نیز به صورت </a:t>
            </a:r>
            <a:r>
              <a:rPr lang="en-US" dirty="0" smtClean="0">
                <a:cs typeface="B Nazanin" panose="00000400000000000000" pitchFamily="2" charset="-78"/>
              </a:rPr>
              <a:t>try </a:t>
            </a:r>
            <a:r>
              <a:rPr lang="fa-IR" dirty="0" smtClean="0">
                <a:cs typeface="B Nazanin" panose="00000400000000000000" pitchFamily="2" charset="-78"/>
              </a:rPr>
              <a:t> و </a:t>
            </a:r>
            <a:r>
              <a:rPr lang="en-US" dirty="0" smtClean="0">
                <a:cs typeface="B Nazanin" panose="00000400000000000000" pitchFamily="2" charset="-78"/>
              </a:rPr>
              <a:t>catch </a:t>
            </a:r>
            <a:r>
              <a:rPr lang="fa-IR" dirty="0" smtClean="0">
                <a:cs typeface="B Nazanin" panose="00000400000000000000" pitchFamily="2" charset="-78"/>
              </a:rPr>
              <a:t> (همانند پروژه های قبلی ) انجام می گردد و در صورت قطع سرور با ارسال پیام قسمت </a:t>
            </a:r>
            <a:r>
              <a:rPr lang="en-US" dirty="0" smtClean="0">
                <a:cs typeface="B Nazanin" panose="00000400000000000000" pitchFamily="2" charset="-78"/>
              </a:rPr>
              <a:t>catch</a:t>
            </a:r>
            <a:r>
              <a:rPr lang="fa-IR" dirty="0" smtClean="0">
                <a:cs typeface="B Nazanin" panose="00000400000000000000" pitchFamily="2" charset="-78"/>
              </a:rPr>
              <a:t> اجرا و پیام خطا در سرور نمایش داده می شود . </a:t>
            </a:r>
            <a:endParaRPr lang="en-US" dirty="0">
              <a:cs typeface="B Nazanin" panose="00000400000000000000" pitchFamily="2" charset="-78"/>
            </a:endParaRPr>
          </a:p>
        </p:txBody>
      </p:sp>
    </p:spTree>
    <p:extLst>
      <p:ext uri="{BB962C8B-B14F-4D97-AF65-F5344CB8AC3E}">
        <p14:creationId xmlns:p14="http://schemas.microsoft.com/office/powerpoint/2010/main" val="4077467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3" y="409433"/>
            <a:ext cx="11327640" cy="6182436"/>
          </a:xfrm>
        </p:spPr>
        <p:txBody>
          <a:bodyPr>
            <a:normAutofit/>
          </a:bodyPr>
          <a:lstStyle/>
          <a:p>
            <a:pPr algn="r" rtl="1"/>
            <a:r>
              <a:rPr lang="fa-IR" sz="2400" dirty="0" smtClean="0">
                <a:cs typeface="B Nazanin" panose="00000400000000000000" pitchFamily="2" charset="-78"/>
              </a:rPr>
              <a:t>یکی دیگر از چالش های مطرح در پیاده سازی بحث ردیف های </a:t>
            </a:r>
            <a:r>
              <a:rPr lang="en-US" sz="2400" dirty="0" err="1" smtClean="0">
                <a:cs typeface="B Nazanin" panose="00000400000000000000" pitchFamily="2" charset="-78"/>
              </a:rPr>
              <a:t>Dns</a:t>
            </a:r>
            <a:r>
              <a:rPr lang="en-US" sz="2400" dirty="0" smtClean="0">
                <a:cs typeface="B Nazanin" panose="00000400000000000000" pitchFamily="2" charset="-78"/>
              </a:rPr>
              <a:t> </a:t>
            </a:r>
            <a:r>
              <a:rPr lang="fa-IR" sz="2400" dirty="0" smtClean="0">
                <a:cs typeface="B Nazanin" panose="00000400000000000000" pitchFamily="2" charset="-78"/>
              </a:rPr>
              <a:t> و استفاده از سرویس نام ساختار مند می باشد . در مورد پروژه ی چت روم چون سرویس نام بر اساس نام کاربری افراد چت روم می باشد اطلاعات </a:t>
            </a:r>
            <a:r>
              <a:rPr lang="en-US" sz="2400" dirty="0" err="1" smtClean="0">
                <a:cs typeface="B Nazanin" panose="00000400000000000000" pitchFamily="2" charset="-78"/>
              </a:rPr>
              <a:t>Dns</a:t>
            </a:r>
            <a:r>
              <a:rPr lang="fa-IR" sz="2400" dirty="0" smtClean="0">
                <a:cs typeface="B Nazanin" panose="00000400000000000000" pitchFamily="2" charset="-78"/>
              </a:rPr>
              <a:t> بر اساس نام و آدرس </a:t>
            </a:r>
            <a:r>
              <a:rPr lang="en-US" sz="2400" dirty="0" smtClean="0">
                <a:cs typeface="B Nazanin" panose="00000400000000000000" pitchFamily="2" charset="-78"/>
              </a:rPr>
              <a:t>IP</a:t>
            </a:r>
            <a:r>
              <a:rPr lang="fa-IR" sz="2400" dirty="0" smtClean="0">
                <a:cs typeface="B Nazanin" panose="00000400000000000000" pitchFamily="2" charset="-78"/>
              </a:rPr>
              <a:t> (ردیف نوع </a:t>
            </a:r>
            <a:r>
              <a:rPr lang="en-US" sz="2400" dirty="0" smtClean="0">
                <a:cs typeface="B Nazanin" panose="00000400000000000000" pitchFamily="2" charset="-78"/>
              </a:rPr>
              <a:t>A</a:t>
            </a:r>
            <a:r>
              <a:rPr lang="fa-IR" sz="2400" dirty="0" smtClean="0">
                <a:cs typeface="B Nazanin" panose="00000400000000000000" pitchFamily="2" charset="-78"/>
              </a:rPr>
              <a:t> ) می باشد . و همچنین چون نام کاربری افراد مختلف دارای ساختار مشخصی نیست بنابراین یک </a:t>
            </a:r>
            <a:r>
              <a:rPr lang="en-US" sz="2400" dirty="0" err="1" smtClean="0">
                <a:cs typeface="B Nazanin" panose="00000400000000000000" pitchFamily="2" charset="-78"/>
              </a:rPr>
              <a:t>Dns</a:t>
            </a:r>
            <a:r>
              <a:rPr lang="fa-IR" sz="2400" dirty="0" smtClean="0">
                <a:cs typeface="B Nazanin" panose="00000400000000000000" pitchFamily="2" charset="-78"/>
              </a:rPr>
              <a:t> سرور محلی و بدون ساختار سلسله مراتبی را در نظر گرفته ایم . البته می شود اطلاعات دیگری شامل اطلاعات سیستم کاربر و غیره در </a:t>
            </a:r>
            <a:r>
              <a:rPr lang="en-US" sz="2400" dirty="0" err="1" smtClean="0">
                <a:cs typeface="B Nazanin" panose="00000400000000000000" pitchFamily="2" charset="-78"/>
              </a:rPr>
              <a:t>Dns</a:t>
            </a:r>
            <a:r>
              <a:rPr lang="fa-IR" sz="2400" dirty="0" smtClean="0">
                <a:cs typeface="B Nazanin" panose="00000400000000000000" pitchFamily="2" charset="-78"/>
              </a:rPr>
              <a:t> ذخیره نمود . اما در مورد این پروژه چندان کاربردی ندارند .</a:t>
            </a:r>
          </a:p>
          <a:p>
            <a:pPr algn="r" rtl="1"/>
            <a:endParaRPr lang="fa-IR" sz="2400" dirty="0">
              <a:cs typeface="B Nazanin" panose="00000400000000000000" pitchFamily="2" charset="-78"/>
            </a:endParaRPr>
          </a:p>
          <a:p>
            <a:pPr algn="r" rtl="1"/>
            <a:r>
              <a:rPr lang="fa-IR" sz="2400" dirty="0" smtClean="0">
                <a:cs typeface="B Nazanin" panose="00000400000000000000" pitchFamily="2" charset="-78"/>
              </a:rPr>
              <a:t>بحث بعدی نحوه ی ذخیره سازی ردیف ها می باشد . برای این کار می توان از </a:t>
            </a:r>
            <a:r>
              <a:rPr lang="en-US" sz="2400" dirty="0" smtClean="0">
                <a:cs typeface="B Nazanin" panose="00000400000000000000" pitchFamily="2" charset="-78"/>
              </a:rPr>
              <a:t>Vector</a:t>
            </a:r>
            <a:r>
              <a:rPr lang="fa-IR" sz="2400" dirty="0" smtClean="0">
                <a:cs typeface="B Nazanin" panose="00000400000000000000" pitchFamily="2" charset="-78"/>
              </a:rPr>
              <a:t> ، آرایه ، فایل و دیتا بیس استفاده کرد . در مورد این پروژه چون نام های کاربری متفاوت و دارای تغییر هستند . و اگرسرور چت روم خاموش گردد اطلاعات کسی ذخیره نمی گردد . زیرا نام های کاربری که در چت روم حاضر هستند  ممکن است در هر لحظه  تغییر کنند . در مورد این پروژه انتخاب ما </a:t>
            </a:r>
            <a:r>
              <a:rPr lang="en-US" sz="2400" dirty="0" smtClean="0">
                <a:cs typeface="B Nazanin" panose="00000400000000000000" pitchFamily="2" charset="-78"/>
              </a:rPr>
              <a:t>Vector </a:t>
            </a:r>
            <a:r>
              <a:rPr lang="fa-IR" sz="2400" dirty="0" smtClean="0">
                <a:cs typeface="B Nazanin" panose="00000400000000000000" pitchFamily="2" charset="-78"/>
              </a:rPr>
              <a:t> می باشد زیرا به اندازه ی حداکثر تعداد اعداد صحیح در جاوا می توان در </a:t>
            </a:r>
            <a:r>
              <a:rPr lang="en-US" sz="2400" dirty="0" smtClean="0">
                <a:cs typeface="B Nazanin" panose="00000400000000000000" pitchFamily="2" charset="-78"/>
              </a:rPr>
              <a:t>Vector</a:t>
            </a:r>
            <a:r>
              <a:rPr lang="fa-IR" sz="2400" dirty="0" smtClean="0">
                <a:cs typeface="B Nazanin" panose="00000400000000000000" pitchFamily="2" charset="-78"/>
              </a:rPr>
              <a:t>  ردیف ذخیره نمود . و سرور نیز همیشه روشن می باشد همچنین  بعید هست که این تعداد فرد به صورت همزمان در بردار باشند و در گام های بعدی می توان اتاق های متفاوتی را برای کاربران ایجاد کرد .</a:t>
            </a:r>
          </a:p>
          <a:p>
            <a:pPr marL="0" indent="0" algn="r" rtl="1">
              <a:buNone/>
            </a:pP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نکته ی مهمی که وجود دارد این است که وقتی فرد آنلاین سرور را ترک می کند باید نام او نیز از </a:t>
            </a:r>
            <a:r>
              <a:rPr lang="en-US" sz="2400" dirty="0" smtClean="0">
                <a:solidFill>
                  <a:srgbClr val="FF0000"/>
                </a:solidFill>
                <a:cs typeface="B Nazanin" panose="00000400000000000000" pitchFamily="2" charset="-78"/>
              </a:rPr>
              <a:t>Vector</a:t>
            </a:r>
            <a:r>
              <a:rPr lang="fa-IR" sz="2400" dirty="0" smtClean="0">
                <a:solidFill>
                  <a:srgbClr val="FF0000"/>
                </a:solidFill>
                <a:cs typeface="B Nazanin" panose="00000400000000000000" pitchFamily="2" charset="-78"/>
              </a:rPr>
              <a:t> پاک گردد. در غیر این صورت </a:t>
            </a:r>
            <a:r>
              <a:rPr lang="en-US" sz="2400" dirty="0" smtClean="0">
                <a:solidFill>
                  <a:srgbClr val="FF0000"/>
                </a:solidFill>
                <a:cs typeface="B Nazanin" panose="00000400000000000000" pitchFamily="2" charset="-78"/>
              </a:rPr>
              <a:t>Vector </a:t>
            </a:r>
            <a:r>
              <a:rPr lang="fa-IR" sz="2400" dirty="0" smtClean="0">
                <a:solidFill>
                  <a:srgbClr val="FF0000"/>
                </a:solidFill>
                <a:cs typeface="B Nazanin" panose="00000400000000000000" pitchFamily="2" charset="-78"/>
              </a:rPr>
              <a:t> ممکن است سرریز نماید . در این پروژه ما از تابع </a:t>
            </a:r>
            <a:r>
              <a:rPr lang="en-US" sz="2400" dirty="0" smtClean="0">
                <a:solidFill>
                  <a:srgbClr val="FF0000"/>
                </a:solidFill>
                <a:cs typeface="B Nazanin" panose="00000400000000000000" pitchFamily="2" charset="-78"/>
              </a:rPr>
              <a:t>Exit</a:t>
            </a:r>
            <a:r>
              <a:rPr lang="fa-IR" sz="2400" dirty="0" smtClean="0">
                <a:solidFill>
                  <a:srgbClr val="FF0000"/>
                </a:solidFill>
                <a:cs typeface="B Nazanin" panose="00000400000000000000" pitchFamily="2" charset="-78"/>
              </a:rPr>
              <a:t> در سرور استفاده کرده ایم به این شکل که با کلیک کاربر بر روی دکمه ی </a:t>
            </a:r>
            <a:r>
              <a:rPr lang="en-US" sz="2400" dirty="0" smtClean="0">
                <a:solidFill>
                  <a:srgbClr val="FF0000"/>
                </a:solidFill>
                <a:cs typeface="B Nazanin" panose="00000400000000000000" pitchFamily="2" charset="-78"/>
              </a:rPr>
              <a:t>Disconnect</a:t>
            </a:r>
            <a:r>
              <a:rPr lang="fa-IR" sz="2400" dirty="0" smtClean="0">
                <a:solidFill>
                  <a:srgbClr val="FF0000"/>
                </a:solidFill>
                <a:cs typeface="B Nazanin" panose="00000400000000000000" pitchFamily="2" charset="-78"/>
              </a:rPr>
              <a:t> نام او از </a:t>
            </a:r>
            <a:r>
              <a:rPr lang="en-US" sz="2400" dirty="0" smtClean="0">
                <a:solidFill>
                  <a:srgbClr val="FF0000"/>
                </a:solidFill>
                <a:cs typeface="B Nazanin" panose="00000400000000000000" pitchFamily="2" charset="-78"/>
              </a:rPr>
              <a:t>Vector</a:t>
            </a:r>
            <a:r>
              <a:rPr lang="fa-IR" sz="2400" dirty="0" smtClean="0">
                <a:solidFill>
                  <a:srgbClr val="FF0000"/>
                </a:solidFill>
                <a:cs typeface="B Nazanin" panose="00000400000000000000" pitchFamily="2" charset="-78"/>
              </a:rPr>
              <a:t> حذف می گردد .</a:t>
            </a:r>
            <a:endParaRPr lang="en-US" sz="24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89421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3" y="341194"/>
            <a:ext cx="11354936" cy="6127845"/>
          </a:xfrm>
        </p:spPr>
        <p:txBody>
          <a:bodyPr/>
          <a:lstStyle/>
          <a:p>
            <a:pPr algn="r" rtl="1"/>
            <a:r>
              <a:rPr lang="fa-IR" dirty="0" smtClean="0">
                <a:cs typeface="B Nazanin" panose="00000400000000000000" pitchFamily="2" charset="-78"/>
              </a:rPr>
              <a:t>بحث دیگری که در </a:t>
            </a:r>
            <a:r>
              <a:rPr lang="en-US" dirty="0" err="1" smtClean="0">
                <a:cs typeface="B Nazanin" panose="00000400000000000000" pitchFamily="2" charset="-78"/>
              </a:rPr>
              <a:t>Dns</a:t>
            </a:r>
            <a:r>
              <a:rPr lang="fa-IR" dirty="0" smtClean="0">
                <a:cs typeface="B Nazanin" panose="00000400000000000000" pitchFamily="2" charset="-78"/>
              </a:rPr>
              <a:t> سرور مطرح است بحث </a:t>
            </a:r>
            <a:r>
              <a:rPr lang="en-US" dirty="0">
                <a:cs typeface="B Nazanin" panose="00000400000000000000" pitchFamily="2" charset="-78"/>
              </a:rPr>
              <a:t>C</a:t>
            </a:r>
            <a:r>
              <a:rPr lang="en-US" dirty="0" smtClean="0">
                <a:cs typeface="B Nazanin" panose="00000400000000000000" pitchFamily="2" charset="-78"/>
              </a:rPr>
              <a:t>ash</a:t>
            </a:r>
            <a:r>
              <a:rPr lang="fa-IR" dirty="0" smtClean="0">
                <a:cs typeface="B Nazanin" panose="00000400000000000000" pitchFamily="2" charset="-78"/>
              </a:rPr>
              <a:t> کردن ردیف ها برای افزایش سرعت می باشد . در مورد این پروژه چون احتمال اینکه فردی با فرد دیگری در حال چت خصوصی  می باشد و در اتمام کارپنجره را می بندد مجددا بخواهد با همون فرد چت کند پایین می باشد . </a:t>
            </a:r>
            <a:r>
              <a:rPr lang="en-US" dirty="0" smtClean="0">
                <a:cs typeface="B Nazanin" panose="00000400000000000000" pitchFamily="2" charset="-78"/>
              </a:rPr>
              <a:t>Cash</a:t>
            </a:r>
            <a:r>
              <a:rPr lang="fa-IR" dirty="0" smtClean="0">
                <a:cs typeface="B Nazanin" panose="00000400000000000000" pitchFamily="2" charset="-78"/>
              </a:rPr>
              <a:t> چندان کاربردی در مورد این پروژه ندارد .</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p:txBody>
      </p:sp>
    </p:spTree>
    <p:extLst>
      <p:ext uri="{BB962C8B-B14F-4D97-AF65-F5344CB8AC3E}">
        <p14:creationId xmlns:p14="http://schemas.microsoft.com/office/powerpoint/2010/main" val="402372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5" y="395785"/>
            <a:ext cx="11368584" cy="6237028"/>
          </a:xfrm>
        </p:spPr>
        <p:txBody>
          <a:bodyPr/>
          <a:lstStyle/>
          <a:p>
            <a:pPr algn="r" rtl="1"/>
            <a:r>
              <a:rPr lang="fa-IR" dirty="0" smtClean="0">
                <a:cs typeface="B Nazanin" panose="00000400000000000000" pitchFamily="2" charset="-78"/>
              </a:rPr>
              <a:t>عدم پذیرش درخواست چت در روش اول و یا ترک ناگهانی یکی از طرفین را نیز می توان به عنوان یک چالش پیاده سازی پذیرفت که می توان آن را نیز با استفاده از قسمت </a:t>
            </a:r>
            <a:r>
              <a:rPr lang="en-US" dirty="0" smtClean="0">
                <a:cs typeface="B Nazanin" panose="00000400000000000000" pitchFamily="2" charset="-78"/>
              </a:rPr>
              <a:t>catch </a:t>
            </a:r>
            <a:r>
              <a:rPr lang="fa-IR" dirty="0" smtClean="0">
                <a:cs typeface="B Nazanin" panose="00000400000000000000" pitchFamily="2" charset="-78"/>
              </a:rPr>
              <a:t> در هنگام ارسال پیام در چت خصوصی و چاپ مشکل انجام می گردد . و همچنین اگر کاربری صفحه ی چت خصوصی خود را ببندد پیام مناسب برای طرف مقابل ارسال می گردد . </a:t>
            </a:r>
          </a:p>
          <a:p>
            <a:pPr algn="r" rtl="1"/>
            <a:endParaRPr lang="fa-IR" dirty="0">
              <a:cs typeface="B Nazanin" panose="00000400000000000000" pitchFamily="2" charset="-78"/>
            </a:endParaRPr>
          </a:p>
          <a:p>
            <a:pPr algn="r" rtl="1"/>
            <a:r>
              <a:rPr lang="fa-IR" dirty="0" smtClean="0">
                <a:cs typeface="B Nazanin" panose="00000400000000000000" pitchFamily="2" charset="-78"/>
              </a:rPr>
              <a:t>چالش های  امنیتی : در روش اول احراز هویت علاوه بر سرور باید از طرف مقابل در چت خصوصی برای جلوگیری از حمله نقاب زدن  نیز صورت بگیرد . اما در روش  دوم فقط صحت سرور برای کاربر کافیست  واحراز هویت کلاینت ها بر عهده ی سرور می باشد . </a:t>
            </a:r>
          </a:p>
          <a:p>
            <a:pPr algn="r" rtl="1"/>
            <a:endParaRPr lang="fa-IR" dirty="0">
              <a:cs typeface="B Nazanin" panose="00000400000000000000" pitchFamily="2" charset="-78"/>
            </a:endParaRPr>
          </a:p>
          <a:p>
            <a:pPr algn="r" rtl="1"/>
            <a:r>
              <a:rPr lang="fa-IR" dirty="0" smtClean="0">
                <a:cs typeface="B Nazanin" panose="00000400000000000000" pitchFamily="2" charset="-78"/>
              </a:rPr>
              <a:t>روش اول در مقابل حملات از جمله حمله مرد میانجی آسیب پذیر تر از روش دوم است . </a:t>
            </a:r>
          </a:p>
          <a:p>
            <a:pPr algn="r" rtl="1"/>
            <a:r>
              <a:rPr lang="fa-IR" dirty="0" smtClean="0">
                <a:cs typeface="B Nazanin" panose="00000400000000000000" pitchFamily="2" charset="-78"/>
              </a:rPr>
              <a:t>در روش سوکت برای پیاده سازی امنیت باید پیام توسط کلاینت و سرور رمز گردد . و بحث تبادل کلید چه در روش رمز نگاری متقارن و چه در روش نامتقارن در اینجا نیز مطرح است .</a:t>
            </a:r>
            <a:endParaRPr lang="en-US" dirty="0">
              <a:cs typeface="B Nazanin" panose="00000400000000000000" pitchFamily="2" charset="-78"/>
            </a:endParaRPr>
          </a:p>
        </p:txBody>
      </p:sp>
    </p:spTree>
    <p:extLst>
      <p:ext uri="{BB962C8B-B14F-4D97-AF65-F5344CB8AC3E}">
        <p14:creationId xmlns:p14="http://schemas.microsoft.com/office/powerpoint/2010/main" val="1094005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464024"/>
            <a:ext cx="11423175" cy="5991367"/>
          </a:xfrm>
        </p:spPr>
        <p:txBody>
          <a:bodyPr>
            <a:normAutofit fontScale="92500"/>
          </a:bodyPr>
          <a:lstStyle/>
          <a:p>
            <a:pPr algn="r" rtl="1"/>
            <a:r>
              <a:rPr lang="fa-IR" dirty="0" smtClean="0">
                <a:cs typeface="B Nazanin" panose="00000400000000000000" pitchFamily="2" charset="-78"/>
              </a:rPr>
              <a:t>با توجه به اینکه رمز نگاری در رایانه کاربر صورت میگیرد . سرعت را پایین و همچنین الگوریتم های قوی نیز نمی توانند اجرا گردند .( نسبت به ابر کامپیوتر سرور </a:t>
            </a:r>
            <a:r>
              <a:rPr lang="en-US" dirty="0" err="1" smtClean="0">
                <a:cs typeface="B Nazanin" panose="00000400000000000000" pitchFamily="2" charset="-78"/>
              </a:rPr>
              <a:t>Rmi</a:t>
            </a:r>
            <a:r>
              <a:rPr lang="fa-IR" dirty="0" smtClean="0">
                <a:cs typeface="B Nazanin" panose="00000400000000000000" pitchFamily="2" charset="-78"/>
              </a:rPr>
              <a:t>) </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r>
              <a:rPr lang="fa-IR" dirty="0" smtClean="0">
                <a:cs typeface="B Nazanin" panose="00000400000000000000" pitchFamily="2" charset="-78"/>
              </a:rPr>
              <a:t>چالش های مربوط به سوکت : در روش اول چالش های مربوط به سوکت از جمله اتصال ، تخلیه بافر ، مشخص کردن پورت مشترک و .... بر خلاف مدل دوم  وجود دارد . </a:t>
            </a:r>
          </a:p>
          <a:p>
            <a:pPr algn="r" rtl="1"/>
            <a:endParaRPr lang="fa-IR" dirty="0">
              <a:cs typeface="B Nazanin" panose="00000400000000000000" pitchFamily="2" charset="-78"/>
            </a:endParaRPr>
          </a:p>
          <a:p>
            <a:pPr algn="r" rtl="1"/>
            <a:r>
              <a:rPr lang="fa-IR" dirty="0" smtClean="0">
                <a:cs typeface="B Nazanin" panose="00000400000000000000" pitchFamily="2" charset="-78"/>
              </a:rPr>
              <a:t>در استفاده از </a:t>
            </a:r>
            <a:r>
              <a:rPr lang="en-US" dirty="0" err="1" smtClean="0">
                <a:cs typeface="B Nazanin" panose="00000400000000000000" pitchFamily="2" charset="-78"/>
              </a:rPr>
              <a:t>Rmi</a:t>
            </a:r>
            <a:r>
              <a:rPr lang="en-US" dirty="0" smtClean="0">
                <a:cs typeface="B Nazanin" panose="00000400000000000000" pitchFamily="2" charset="-78"/>
              </a:rPr>
              <a:t> </a:t>
            </a:r>
            <a:r>
              <a:rPr lang="fa-IR" dirty="0" smtClean="0">
                <a:cs typeface="B Nazanin" panose="00000400000000000000" pitchFamily="2" charset="-78"/>
              </a:rPr>
              <a:t> انتزاع بیشتری نسبت به سوکت وجود دارد . بنابرین روش اول انتزاع پایین تری دارد . </a:t>
            </a:r>
          </a:p>
          <a:p>
            <a:pPr algn="r" rtl="1"/>
            <a:endParaRPr lang="fa-IR" dirty="0">
              <a:cs typeface="B Nazanin" panose="00000400000000000000" pitchFamily="2" charset="-78"/>
            </a:endParaRPr>
          </a:p>
          <a:p>
            <a:pPr algn="r" rtl="1"/>
            <a:r>
              <a:rPr lang="fa-IR" dirty="0" smtClean="0">
                <a:cs typeface="B Nazanin" panose="00000400000000000000" pitchFamily="2" charset="-78"/>
              </a:rPr>
              <a:t>در هر دو روش امکان خطاهای زیر وجود دارد .</a:t>
            </a:r>
          </a:p>
          <a:p>
            <a:pPr algn="r" rtl="1"/>
            <a:r>
              <a:rPr lang="fa-IR" dirty="0" smtClean="0">
                <a:cs typeface="B Nazanin" panose="00000400000000000000" pitchFamily="2" charset="-78"/>
              </a:rPr>
              <a:t>خطا در ارسال (به دلیل وجود شبکه ) ، خطا در برنامه ها (</a:t>
            </a:r>
            <a:r>
              <a:rPr lang="en-US" dirty="0" smtClean="0">
                <a:cs typeface="B Nazanin" panose="00000400000000000000" pitchFamily="2" charset="-78"/>
              </a:rPr>
              <a:t>crash</a:t>
            </a:r>
            <a:r>
              <a:rPr lang="fa-IR" dirty="0" smtClean="0">
                <a:cs typeface="B Nazanin" panose="00000400000000000000" pitchFamily="2" charset="-78"/>
              </a:rPr>
              <a:t> ) ، خطا </a:t>
            </a:r>
            <a:r>
              <a:rPr lang="en-US" dirty="0" smtClean="0">
                <a:cs typeface="B Nazanin" panose="00000400000000000000" pitchFamily="2" charset="-78"/>
              </a:rPr>
              <a:t>arbitrary failure</a:t>
            </a:r>
            <a:r>
              <a:rPr lang="fa-IR" dirty="0" smtClean="0">
                <a:cs typeface="B Nazanin" panose="00000400000000000000" pitchFamily="2" charset="-78"/>
              </a:rPr>
              <a:t> مثلا ارسال مقدار(پیام )اشتباه قبلی ذخیره شده به جای مقدار فعلی (پیام فعلی )</a:t>
            </a:r>
          </a:p>
          <a:p>
            <a:pPr marL="228600" lvl="1" algn="r" rtl="1">
              <a:spcBef>
                <a:spcPts val="1000"/>
              </a:spcBef>
            </a:pPr>
            <a:r>
              <a:rPr lang="en-US" dirty="0" smtClean="0">
                <a:cs typeface="B Nazanin" panose="00000400000000000000" pitchFamily="2" charset="-78"/>
              </a:rPr>
              <a:t>Timing failure </a:t>
            </a:r>
            <a:r>
              <a:rPr lang="fa-IR" dirty="0" smtClean="0">
                <a:cs typeface="B Nazanin" panose="00000400000000000000" pitchFamily="2" charset="-78"/>
              </a:rPr>
              <a:t> : با مقایسه دو سناریوی قبلی، این نتیجه به دست آمد که در مدل </a:t>
            </a:r>
            <a:r>
              <a:rPr lang="en-US" dirty="0" err="1" smtClean="0">
                <a:cs typeface="B Nazanin" panose="00000400000000000000" pitchFamily="2" charset="-78"/>
              </a:rPr>
              <a:t>rmi</a:t>
            </a:r>
            <a:r>
              <a:rPr lang="fa-IR" dirty="0" smtClean="0">
                <a:cs typeface="B Nazanin" panose="00000400000000000000" pitchFamily="2" charset="-78"/>
              </a:rPr>
              <a:t> این شکست بیشتر رخ می دهد . </a:t>
            </a: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p:txBody>
      </p:sp>
    </p:spTree>
    <p:extLst>
      <p:ext uri="{BB962C8B-B14F-4D97-AF65-F5344CB8AC3E}">
        <p14:creationId xmlns:p14="http://schemas.microsoft.com/office/powerpoint/2010/main" val="1812799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272954"/>
            <a:ext cx="11682484" cy="6359857"/>
          </a:xfrm>
        </p:spPr>
        <p:txBody>
          <a:bodyPr>
            <a:normAutofit/>
          </a:bodyPr>
          <a:lstStyle/>
          <a:p>
            <a:pPr algn="r" rtl="1"/>
            <a:r>
              <a:rPr lang="fa-IR" dirty="0" smtClean="0">
                <a:cs typeface="B Nazanin" panose="00000400000000000000" pitchFamily="2" charset="-78"/>
              </a:rPr>
              <a:t>مدیریت این خطا ها به کمک ابزار </a:t>
            </a:r>
            <a:r>
              <a:rPr lang="en-US" dirty="0" smtClean="0">
                <a:cs typeface="B Nazanin" panose="00000400000000000000" pitchFamily="2" charset="-78"/>
              </a:rPr>
              <a:t>try catch</a:t>
            </a:r>
            <a:r>
              <a:rPr lang="fa-IR" dirty="0" smtClean="0">
                <a:cs typeface="B Nazanin" panose="00000400000000000000" pitchFamily="2" charset="-78"/>
              </a:rPr>
              <a:t> ، سیستم های عامل ، دقت در استفاده از متغییر ها وخالی کردن آنها ، دقت در تعداد اجرای متد ها  ، مکانیسم ارسال مجدد ، مدیریت درخواست ها و ارسال نتایج تکراری  و ... انجام می گردد . </a:t>
            </a:r>
          </a:p>
          <a:p>
            <a:pPr marL="0" indent="0" algn="r" rtl="1">
              <a:buNone/>
            </a:pPr>
            <a:r>
              <a:rPr lang="fa-IR" dirty="0">
                <a:cs typeface="B Nazanin" panose="00000400000000000000" pitchFamily="2" charset="-78"/>
              </a:rPr>
              <a:t> </a:t>
            </a:r>
            <a:r>
              <a:rPr lang="fa-IR" dirty="0" smtClean="0">
                <a:cs typeface="B Nazanin" panose="00000400000000000000" pitchFamily="2" charset="-78"/>
              </a:rPr>
              <a:t>تمام موارد بالا در روش سوکت پررنگ تر می شوند .</a:t>
            </a:r>
          </a:p>
          <a:p>
            <a:pPr algn="r" rtl="1"/>
            <a:r>
              <a:rPr lang="fa-IR" dirty="0" smtClean="0">
                <a:cs typeface="B Nazanin" panose="00000400000000000000" pitchFamily="2" charset="-78"/>
              </a:rPr>
              <a:t>خطای </a:t>
            </a:r>
            <a:r>
              <a:rPr lang="en-US" dirty="0" err="1" smtClean="0">
                <a:cs typeface="B Nazanin" panose="00000400000000000000" pitchFamily="2" charset="-78"/>
              </a:rPr>
              <a:t>arbitary</a:t>
            </a:r>
            <a:r>
              <a:rPr lang="fa-IR" dirty="0" smtClean="0">
                <a:cs typeface="B Nazanin" panose="00000400000000000000" pitchFamily="2" charset="-78"/>
              </a:rPr>
              <a:t> ممکن است در روش سوکت بیشتر اتفاق بیفتد . به دلیل عدم مدیریت بافر . </a:t>
            </a:r>
          </a:p>
          <a:p>
            <a:pPr algn="r" rtl="1"/>
            <a:endParaRPr lang="fa-IR" dirty="0">
              <a:cs typeface="B Nazanin" panose="00000400000000000000" pitchFamily="2" charset="-78"/>
            </a:endParaRPr>
          </a:p>
          <a:p>
            <a:pPr algn="r" rtl="1"/>
            <a:r>
              <a:rPr lang="fa-IR" dirty="0" smtClean="0">
                <a:cs typeface="B Nazanin" panose="00000400000000000000" pitchFamily="2" charset="-78"/>
              </a:rPr>
              <a:t>چالش سرعت : این چالش به پیاده سازی در روش سوکت دارد و هرچه موارد بالا و چالش های مطرح شده در آن بهتر پیاده و رفع شده باشند . سرعت اجرای آن نیز کمتر می گردد .</a:t>
            </a:r>
            <a:br>
              <a:rPr lang="fa-IR" dirty="0" smtClean="0">
                <a:cs typeface="B Nazanin" panose="00000400000000000000" pitchFamily="2" charset="-78"/>
              </a:rPr>
            </a:br>
            <a:endParaRPr lang="fa-IR" dirty="0" smtClean="0">
              <a:cs typeface="B Nazanin" panose="00000400000000000000" pitchFamily="2" charset="-78"/>
            </a:endParaRPr>
          </a:p>
          <a:p>
            <a:pPr algn="r" rtl="1"/>
            <a:r>
              <a:rPr lang="fa-IR" dirty="0" smtClean="0">
                <a:cs typeface="B Nazanin" panose="00000400000000000000" pitchFamily="2" charset="-78"/>
              </a:rPr>
              <a:t>بحث مربوط به پیاده سازی  </a:t>
            </a:r>
            <a:r>
              <a:rPr lang="en-US" altLang="en-US" dirty="0" smtClean="0">
                <a:cs typeface="B Nazanin" panose="00000400000000000000" pitchFamily="2" charset="-78"/>
              </a:rPr>
              <a:t>Garbage Collection</a:t>
            </a:r>
            <a:r>
              <a:rPr lang="fa-IR" altLang="en-US" dirty="0" smtClean="0">
                <a:cs typeface="B Nazanin" panose="00000400000000000000" pitchFamily="2" charset="-78"/>
              </a:rPr>
              <a:t> (پاک کردن حافظه های اشغال شده که دیگر به آنها نیازی نیست ) در روش اول سخت تر است . </a:t>
            </a:r>
            <a:endParaRPr lang="fa-IR" dirty="0" smtClean="0">
              <a:cs typeface="B Nazanin" panose="00000400000000000000" pitchFamily="2" charset="-78"/>
            </a:endParaRPr>
          </a:p>
          <a:p>
            <a:pPr algn="r" rtl="1"/>
            <a:endParaRPr lang="fa-IR" dirty="0" smtClean="0">
              <a:cs typeface="B Nazanin" panose="00000400000000000000" pitchFamily="2" charset="-78"/>
            </a:endParaRPr>
          </a:p>
          <a:p>
            <a:pPr algn="r" rtl="1"/>
            <a:r>
              <a:rPr lang="fa-IR" dirty="0" smtClean="0">
                <a:cs typeface="B Nazanin" panose="00000400000000000000" pitchFamily="2" charset="-78"/>
              </a:rPr>
              <a:t>در روش اول به دلیل وجود سوکت مباحث و چالش های مربوط به خواندن و نوشتن در سوکت وجود دارد . در حالی که </a:t>
            </a:r>
            <a:r>
              <a:rPr lang="en-US" dirty="0" err="1" smtClean="0">
                <a:cs typeface="B Nazanin" panose="00000400000000000000" pitchFamily="2" charset="-78"/>
              </a:rPr>
              <a:t>Rmi</a:t>
            </a:r>
            <a:r>
              <a:rPr lang="fa-IR" dirty="0" smtClean="0">
                <a:cs typeface="B Nazanin" panose="00000400000000000000" pitchFamily="2" charset="-78"/>
              </a:rPr>
              <a:t> از </a:t>
            </a:r>
            <a:r>
              <a:rPr lang="en-US" altLang="en-US" dirty="0" smtClean="0">
                <a:cs typeface="B Nazanin" panose="00000400000000000000" pitchFamily="2" charset="-78"/>
              </a:rPr>
              <a:t>Remote Procedure Call  </a:t>
            </a:r>
            <a:r>
              <a:rPr lang="fa-IR" altLang="en-US" dirty="0" smtClean="0">
                <a:cs typeface="B Nazanin" panose="00000400000000000000" pitchFamily="2" charset="-78"/>
              </a:rPr>
              <a:t> استفاده می کند و آن مشکلات را ندارد .</a:t>
            </a:r>
            <a:endParaRPr lang="fa-IR" dirty="0">
              <a:cs typeface="B Nazanin" panose="00000400000000000000" pitchFamily="2" charset="-78"/>
            </a:endParaRPr>
          </a:p>
          <a:p>
            <a:pPr marL="0" indent="0" algn="r" rtl="1">
              <a:buNone/>
            </a:pPr>
            <a:endParaRPr lang="fa-IR" dirty="0">
              <a:cs typeface="B Nazanin" panose="00000400000000000000" pitchFamily="2" charset="-78"/>
            </a:endParaRPr>
          </a:p>
        </p:txBody>
      </p:sp>
    </p:spTree>
    <p:extLst>
      <p:ext uri="{BB962C8B-B14F-4D97-AF65-F5344CB8AC3E}">
        <p14:creationId xmlns:p14="http://schemas.microsoft.com/office/powerpoint/2010/main" val="2862981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5726587"/>
          </a:xfrm>
        </p:spPr>
        <p:txBody>
          <a:bodyPr>
            <a:normAutofit lnSpcReduction="10000"/>
          </a:bodyPr>
          <a:lstStyle/>
          <a:p>
            <a:pPr algn="r" rtl="1"/>
            <a:r>
              <a:rPr lang="en-US" altLang="en-US" dirty="0" smtClean="0">
                <a:cs typeface="B Nazanin" panose="00000400000000000000" pitchFamily="2" charset="-78"/>
              </a:rPr>
              <a:t>Remote Procedure Call</a:t>
            </a:r>
            <a:r>
              <a:rPr lang="fa-IR" altLang="en-US" dirty="0">
                <a:cs typeface="B Nazanin" panose="00000400000000000000" pitchFamily="2" charset="-78"/>
              </a:rPr>
              <a:t> </a:t>
            </a:r>
            <a:r>
              <a:rPr lang="fa-IR" altLang="en-US" dirty="0" smtClean="0">
                <a:cs typeface="B Nazanin" panose="00000400000000000000" pitchFamily="2" charset="-78"/>
              </a:rPr>
              <a:t>نیز معایبی دارد مثل خطا اجزای مختلف و مستعد خطا بودن ،</a:t>
            </a:r>
            <a:r>
              <a:rPr lang="en-US" altLang="en-US" dirty="0" smtClean="0">
                <a:cs typeface="B Nazanin" panose="00000400000000000000" pitchFamily="2" charset="-78"/>
              </a:rPr>
              <a:t>time</a:t>
            </a:r>
            <a:r>
              <a:rPr lang="fa-IR" altLang="en-US" dirty="0" smtClean="0">
                <a:cs typeface="B Nazanin" panose="00000400000000000000" pitchFamily="2" charset="-78"/>
              </a:rPr>
              <a:t> </a:t>
            </a:r>
            <a:r>
              <a:rPr lang="en-US" altLang="en-US" dirty="0" smtClean="0">
                <a:cs typeface="B Nazanin" panose="00000400000000000000" pitchFamily="2" charset="-78"/>
              </a:rPr>
              <a:t>life</a:t>
            </a:r>
            <a:r>
              <a:rPr lang="fa-IR" altLang="en-US" dirty="0" smtClean="0">
                <a:cs typeface="B Nazanin" panose="00000400000000000000" pitchFamily="2" charset="-78"/>
              </a:rPr>
              <a:t> متفاوت پردازش های مختلف و ... </a:t>
            </a:r>
            <a:endParaRPr lang="en-US" altLang="en-US" dirty="0" smtClean="0">
              <a:cs typeface="B Nazanin" panose="00000400000000000000" pitchFamily="2" charset="-78"/>
            </a:endParaRPr>
          </a:p>
          <a:p>
            <a:pPr algn="r" rtl="1"/>
            <a:endParaRPr lang="en-US" altLang="en-US" dirty="0">
              <a:cs typeface="B Nazanin" panose="00000400000000000000" pitchFamily="2" charset="-78"/>
            </a:endParaRPr>
          </a:p>
          <a:p>
            <a:pPr algn="r" rtl="1"/>
            <a:r>
              <a:rPr lang="fa-IR" altLang="en-US" dirty="0" smtClean="0">
                <a:cs typeface="B Nazanin" panose="00000400000000000000" pitchFamily="2" charset="-78"/>
              </a:rPr>
              <a:t>در مدل روش اول  نگرانی های مربوط به </a:t>
            </a:r>
            <a:r>
              <a:rPr lang="en-US" altLang="en-US" dirty="0" smtClean="0">
                <a:cs typeface="B Nazanin" panose="00000400000000000000" pitchFamily="2" charset="-78"/>
              </a:rPr>
              <a:t>compile </a:t>
            </a:r>
            <a:r>
              <a:rPr lang="fa-IR" altLang="en-US" dirty="0" smtClean="0">
                <a:cs typeface="B Nazanin" panose="00000400000000000000" pitchFamily="2" charset="-78"/>
              </a:rPr>
              <a:t> توزیع شده </a:t>
            </a:r>
            <a:r>
              <a:rPr lang="en-US" altLang="en-US" dirty="0" smtClean="0">
                <a:cs typeface="B Nazanin" panose="00000400000000000000" pitchFamily="2" charset="-78"/>
              </a:rPr>
              <a:t>Events and Notifications</a:t>
            </a:r>
            <a:r>
              <a:rPr lang="fa-IR" altLang="en-US" dirty="0" smtClean="0">
                <a:cs typeface="B Nazanin" panose="00000400000000000000" pitchFamily="2" charset="-78"/>
              </a:rPr>
              <a:t> از تغییرات (شی ها ، وضعیت سیستم و.. )</a:t>
            </a:r>
            <a:r>
              <a:rPr lang="en-US" altLang="en-US" dirty="0" smtClean="0">
                <a:cs typeface="B Nazanin" panose="00000400000000000000" pitchFamily="2" charset="-78"/>
              </a:rPr>
              <a:t> </a:t>
            </a:r>
            <a:r>
              <a:rPr lang="fa-IR" altLang="en-US" dirty="0" smtClean="0">
                <a:cs typeface="B Nazanin" panose="00000400000000000000" pitchFamily="2" charset="-78"/>
              </a:rPr>
              <a:t> و </a:t>
            </a:r>
            <a:r>
              <a:rPr lang="en-US" altLang="en-US" dirty="0" smtClean="0">
                <a:cs typeface="B Nazanin" panose="00000400000000000000" pitchFamily="2" charset="-78"/>
              </a:rPr>
              <a:t>Orphan</a:t>
            </a:r>
            <a:r>
              <a:rPr lang="en-US" altLang="en-US" b="1" dirty="0" smtClean="0">
                <a:cs typeface="B Nazanin" panose="00000400000000000000" pitchFamily="2" charset="-78"/>
              </a:rPr>
              <a:t> </a:t>
            </a:r>
            <a:r>
              <a:rPr lang="en-US" altLang="en-US" dirty="0" smtClean="0">
                <a:cs typeface="B Nazanin" panose="00000400000000000000" pitchFamily="2" charset="-78"/>
              </a:rPr>
              <a:t>Computations</a:t>
            </a:r>
            <a:r>
              <a:rPr lang="fa-IR" altLang="en-US" dirty="0" smtClean="0">
                <a:cs typeface="B Nazanin" panose="00000400000000000000" pitchFamily="2" charset="-78"/>
              </a:rPr>
              <a:t> کمتر مطرح می باشد .</a:t>
            </a:r>
          </a:p>
          <a:p>
            <a:pPr algn="r" rtl="1"/>
            <a:endParaRPr lang="fa-IR" altLang="en-US" dirty="0">
              <a:cs typeface="B Nazanin" panose="00000400000000000000" pitchFamily="2" charset="-78"/>
            </a:endParaRPr>
          </a:p>
          <a:p>
            <a:pPr algn="r" rtl="1"/>
            <a:r>
              <a:rPr lang="fa-IR" altLang="en-US" dirty="0" smtClean="0">
                <a:cs typeface="B Nazanin" panose="00000400000000000000" pitchFamily="2" charset="-78"/>
              </a:rPr>
              <a:t>در روش اول نگرانی های موضوع </a:t>
            </a:r>
            <a:r>
              <a:rPr lang="en-US" altLang="en-US" dirty="0" err="1" smtClean="0">
                <a:cs typeface="B Nazanin" panose="00000400000000000000" pitchFamily="2" charset="-78"/>
              </a:rPr>
              <a:t>dns</a:t>
            </a:r>
            <a:r>
              <a:rPr lang="en-US" altLang="en-US" dirty="0" smtClean="0">
                <a:cs typeface="B Nazanin" panose="00000400000000000000" pitchFamily="2" charset="-78"/>
              </a:rPr>
              <a:t> </a:t>
            </a:r>
            <a:r>
              <a:rPr lang="fa-IR" altLang="en-US" dirty="0" smtClean="0">
                <a:cs typeface="B Nazanin" panose="00000400000000000000" pitchFamily="2" charset="-78"/>
              </a:rPr>
              <a:t> نیز مطرح می باشد . شامل  استفاده از </a:t>
            </a:r>
            <a:r>
              <a:rPr lang="en-US" altLang="en-US" dirty="0" err="1" smtClean="0">
                <a:cs typeface="B Nazanin" panose="00000400000000000000" pitchFamily="2" charset="-78"/>
              </a:rPr>
              <a:t>dns</a:t>
            </a:r>
            <a:r>
              <a:rPr lang="en-US" altLang="en-US" dirty="0" smtClean="0">
                <a:cs typeface="B Nazanin" panose="00000400000000000000" pitchFamily="2" charset="-78"/>
              </a:rPr>
              <a:t> </a:t>
            </a:r>
            <a:r>
              <a:rPr lang="fa-IR" altLang="en-US" dirty="0" smtClean="0">
                <a:cs typeface="B Nazanin" panose="00000400000000000000" pitchFamily="2" charset="-78"/>
              </a:rPr>
              <a:t> سرور سلسله مراتبی و یا خیر . روش کار (بازگشتی و یا غیر بازگشتی ) . مسایل مربوط به </a:t>
            </a:r>
            <a:r>
              <a:rPr lang="en-US" altLang="en-US" dirty="0" smtClean="0">
                <a:cs typeface="B Nazanin" panose="00000400000000000000" pitchFamily="2" charset="-78"/>
              </a:rPr>
              <a:t>cashing</a:t>
            </a:r>
            <a:r>
              <a:rPr lang="fa-IR" altLang="en-US" dirty="0" smtClean="0">
                <a:cs typeface="B Nazanin" panose="00000400000000000000" pitchFamily="2" charset="-78"/>
              </a:rPr>
              <a:t> ، در </a:t>
            </a:r>
            <a:r>
              <a:rPr lang="en-US" altLang="en-US" dirty="0" err="1" smtClean="0">
                <a:cs typeface="B Nazanin" panose="00000400000000000000" pitchFamily="2" charset="-78"/>
              </a:rPr>
              <a:t>dns</a:t>
            </a:r>
            <a:r>
              <a:rPr lang="en-US" altLang="en-US" dirty="0" smtClean="0">
                <a:cs typeface="B Nazanin" panose="00000400000000000000" pitchFamily="2" charset="-78"/>
              </a:rPr>
              <a:t> </a:t>
            </a:r>
            <a:r>
              <a:rPr lang="fa-IR" altLang="en-US" dirty="0" smtClean="0">
                <a:cs typeface="B Nazanin" panose="00000400000000000000" pitchFamily="2" charset="-78"/>
              </a:rPr>
              <a:t> و هماهنگی (</a:t>
            </a:r>
            <a:r>
              <a:rPr lang="en-US" altLang="en-US" dirty="0" smtClean="0">
                <a:cs typeface="B Nazanin" panose="00000400000000000000" pitchFamily="2" charset="-78"/>
              </a:rPr>
              <a:t>client </a:t>
            </a:r>
            <a:r>
              <a:rPr lang="fa-IR" altLang="en-US" dirty="0">
                <a:cs typeface="B Nazanin" panose="00000400000000000000" pitchFamily="2" charset="-78"/>
              </a:rPr>
              <a:t> </a:t>
            </a:r>
            <a:r>
              <a:rPr lang="fa-IR" altLang="en-US" dirty="0" smtClean="0">
                <a:cs typeface="B Nazanin" panose="00000400000000000000" pitchFamily="2" charset="-78"/>
              </a:rPr>
              <a:t>با </a:t>
            </a:r>
            <a:r>
              <a:rPr lang="en-US" altLang="en-US" dirty="0" err="1" smtClean="0">
                <a:cs typeface="B Nazanin" panose="00000400000000000000" pitchFamily="2" charset="-78"/>
              </a:rPr>
              <a:t>dns</a:t>
            </a:r>
            <a:r>
              <a:rPr lang="fa-IR" altLang="en-US" dirty="0" smtClean="0">
                <a:cs typeface="B Nazanin" panose="00000400000000000000" pitchFamily="2" charset="-78"/>
              </a:rPr>
              <a:t> و یا سرور ها </a:t>
            </a:r>
            <a:r>
              <a:rPr lang="en-US" altLang="en-US" dirty="0" err="1" smtClean="0">
                <a:cs typeface="B Nazanin" panose="00000400000000000000" pitchFamily="2" charset="-78"/>
              </a:rPr>
              <a:t>dns</a:t>
            </a:r>
            <a:r>
              <a:rPr lang="en-US" altLang="en-US" dirty="0" smtClean="0">
                <a:cs typeface="B Nazanin" panose="00000400000000000000" pitchFamily="2" charset="-78"/>
              </a:rPr>
              <a:t> </a:t>
            </a:r>
            <a:r>
              <a:rPr lang="fa-IR" altLang="en-US" dirty="0" smtClean="0">
                <a:cs typeface="B Nazanin" panose="00000400000000000000" pitchFamily="2" charset="-78"/>
              </a:rPr>
              <a:t> سلسه مراتبی با یکدیگر ) و ... </a:t>
            </a:r>
            <a:endParaRPr lang="en-US" altLang="en-US" dirty="0" smtClean="0">
              <a:cs typeface="B Nazanin" panose="00000400000000000000" pitchFamily="2" charset="-78"/>
            </a:endParaRPr>
          </a:p>
          <a:p>
            <a:pPr algn="r" rtl="1"/>
            <a:endParaRPr lang="fa-IR" altLang="en-US" dirty="0" smtClean="0">
              <a:cs typeface="B Nazanin" panose="00000400000000000000" pitchFamily="2" charset="-78"/>
            </a:endParaRPr>
          </a:p>
          <a:p>
            <a:pPr algn="r" rtl="1"/>
            <a:r>
              <a:rPr lang="fa-IR" altLang="en-US" dirty="0" smtClean="0">
                <a:cs typeface="B Nazanin" panose="00000400000000000000" pitchFamily="2" charset="-78"/>
              </a:rPr>
              <a:t>چالش زمان ، (زمان محلی و یا سراسری ) و نگرانی های مربوط به آن (انتخاب روش و الگوریتم ، انتخاب نوع ساعت (منطقی ، برداری و.. ) و ... ) در اینجا نیز وجود دارد .</a:t>
            </a: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860388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450376"/>
            <a:ext cx="11150221" cy="5726587"/>
          </a:xfrm>
        </p:spPr>
        <p:txBody>
          <a:bodyPr>
            <a:normAutofit/>
          </a:bodyPr>
          <a:lstStyle/>
          <a:p>
            <a:pPr algn="r" rtl="1"/>
            <a:endParaRPr lang="fa-IR" dirty="0">
              <a:cs typeface="B Nazanin" panose="00000400000000000000" pitchFamily="2" charset="-78"/>
            </a:endParaRPr>
          </a:p>
          <a:p>
            <a:pPr algn="r" rtl="1"/>
            <a:r>
              <a:rPr lang="fa-IR" smtClean="0">
                <a:cs typeface="B Nazanin" panose="00000400000000000000" pitchFamily="2" charset="-78"/>
              </a:rPr>
              <a:t>تحلیل کارایی : </a:t>
            </a:r>
            <a:endParaRPr lang="fa-IR" dirty="0" smtClean="0">
              <a:cs typeface="B Nazanin" panose="00000400000000000000" pitchFamily="2" charset="-78"/>
            </a:endParaRPr>
          </a:p>
          <a:p>
            <a:pPr lvl="1" algn="r" rtl="1">
              <a:buFont typeface="Wingdings" pitchFamily="2" charset="2"/>
              <a:buChar char="ü"/>
            </a:pPr>
            <a:endParaRPr lang="fa-IR" dirty="0" smtClean="0">
              <a:cs typeface="B Nazanin" panose="00000400000000000000" pitchFamily="2" charset="-78"/>
            </a:endParaRPr>
          </a:p>
          <a:p>
            <a:pPr lvl="1" algn="r" rtl="1">
              <a:buFont typeface="Wingdings" pitchFamily="2" charset="2"/>
              <a:buChar char="ü"/>
            </a:pPr>
            <a:r>
              <a:rPr lang="fa-IR" dirty="0" smtClean="0">
                <a:cs typeface="B Nazanin" panose="00000400000000000000" pitchFamily="2" charset="-78"/>
              </a:rPr>
              <a:t>اگر </a:t>
            </a:r>
            <a:r>
              <a:rPr lang="en-US" dirty="0" smtClean="0">
                <a:cs typeface="B Nazanin" panose="00000400000000000000" pitchFamily="2" charset="-78"/>
              </a:rPr>
              <a:t>throughput </a:t>
            </a:r>
            <a:r>
              <a:rPr lang="fa-IR" dirty="0" smtClean="0">
                <a:cs typeface="B Nazanin" panose="00000400000000000000" pitchFamily="2" charset="-78"/>
              </a:rPr>
              <a:t> را اندازه ی پکت های دریاقتی بروی زمان در نظر بگیریم ، با نوجه به این که تاخیر در </a:t>
            </a:r>
            <a:r>
              <a:rPr lang="en-US" dirty="0" smtClean="0">
                <a:cs typeface="B Nazanin" panose="00000400000000000000" pitchFamily="2" charset="-78"/>
              </a:rPr>
              <a:t>RMI</a:t>
            </a:r>
            <a:r>
              <a:rPr lang="fa-IR" dirty="0" smtClean="0">
                <a:cs typeface="B Nazanin" panose="00000400000000000000" pitchFamily="2" charset="-78"/>
              </a:rPr>
              <a:t> بیشتر بوده بنابراین </a:t>
            </a:r>
            <a:r>
              <a:rPr lang="en-US" dirty="0" smtClean="0">
                <a:cs typeface="B Nazanin" panose="00000400000000000000" pitchFamily="2" charset="-78"/>
              </a:rPr>
              <a:t>throughput </a:t>
            </a:r>
            <a:r>
              <a:rPr lang="fa-IR" dirty="0" smtClean="0">
                <a:cs typeface="B Nazanin" panose="00000400000000000000" pitchFamily="2" charset="-78"/>
              </a:rPr>
              <a:t> آن کمتر خواهد بود . </a:t>
            </a:r>
            <a:r>
              <a:rPr lang="en-US" dirty="0" smtClean="0">
                <a:cs typeface="B Nazanin" panose="00000400000000000000" pitchFamily="2" charset="-78"/>
              </a:rPr>
              <a:t>UDP </a:t>
            </a:r>
            <a:r>
              <a:rPr lang="fa-IR" dirty="0" smtClean="0">
                <a:cs typeface="B Nazanin" panose="00000400000000000000" pitchFamily="2" charset="-78"/>
              </a:rPr>
              <a:t> هم از </a:t>
            </a:r>
            <a:r>
              <a:rPr lang="en-US" dirty="0" smtClean="0">
                <a:cs typeface="B Nazanin" panose="00000400000000000000" pitchFamily="2" charset="-78"/>
              </a:rPr>
              <a:t>TCP </a:t>
            </a:r>
            <a:r>
              <a:rPr lang="fa-IR" dirty="0" smtClean="0">
                <a:cs typeface="B Nazanin" panose="00000400000000000000" pitchFamily="2" charset="-78"/>
              </a:rPr>
              <a:t> ، </a:t>
            </a:r>
            <a:r>
              <a:rPr lang="en-US" dirty="0" smtClean="0">
                <a:cs typeface="B Nazanin" panose="00000400000000000000" pitchFamily="2" charset="-78"/>
              </a:rPr>
              <a:t>throughput </a:t>
            </a:r>
            <a:r>
              <a:rPr lang="fa-IR" dirty="0" smtClean="0">
                <a:cs typeface="B Nazanin" panose="00000400000000000000" pitchFamily="2" charset="-78"/>
              </a:rPr>
              <a:t>بهتری دارد .</a:t>
            </a:r>
          </a:p>
          <a:p>
            <a:pPr lvl="1" algn="r" rtl="1">
              <a:buFont typeface="Wingdings" pitchFamily="2" charset="2"/>
              <a:buChar char="ü"/>
            </a:pPr>
            <a:r>
              <a:rPr lang="en-US" dirty="0" smtClean="0">
                <a:cs typeface="B Nazanin" panose="00000400000000000000" pitchFamily="2" charset="-78"/>
              </a:rPr>
              <a:t>UDP</a:t>
            </a:r>
            <a:r>
              <a:rPr lang="fa-IR" dirty="0" smtClean="0">
                <a:cs typeface="B Nazanin" panose="00000400000000000000" pitchFamily="2" charset="-78"/>
              </a:rPr>
              <a:t> و </a:t>
            </a:r>
            <a:r>
              <a:rPr lang="en-US" dirty="0" smtClean="0">
                <a:cs typeface="B Nazanin" panose="00000400000000000000" pitchFamily="2" charset="-78"/>
              </a:rPr>
              <a:t>TCP </a:t>
            </a:r>
            <a:r>
              <a:rPr lang="fa-IR" dirty="0" smtClean="0">
                <a:cs typeface="B Nazanin" panose="00000400000000000000" pitchFamily="2" charset="-78"/>
              </a:rPr>
              <a:t> برای ارسال پیام و با بطور کلی برای ارسال پکت پیاده سازی سختتری نسبت به </a:t>
            </a:r>
            <a:r>
              <a:rPr lang="en-US" dirty="0" smtClean="0">
                <a:cs typeface="B Nazanin" panose="00000400000000000000" pitchFamily="2" charset="-78"/>
              </a:rPr>
              <a:t>RMI</a:t>
            </a:r>
            <a:r>
              <a:rPr lang="fa-IR" dirty="0" smtClean="0">
                <a:cs typeface="B Nazanin" panose="00000400000000000000" pitchFamily="2" charset="-78"/>
              </a:rPr>
              <a:t> دارند . اما </a:t>
            </a:r>
            <a:r>
              <a:rPr lang="en-US" dirty="0" err="1" smtClean="0">
                <a:cs typeface="B Nazanin" panose="00000400000000000000" pitchFamily="2" charset="-78"/>
              </a:rPr>
              <a:t>rmi</a:t>
            </a:r>
            <a:r>
              <a:rPr lang="fa-IR" dirty="0" smtClean="0">
                <a:cs typeface="B Nazanin" panose="00000400000000000000" pitchFamily="2" charset="-78"/>
              </a:rPr>
              <a:t> پیاده سازی ساده ای دارد . در مواقعی که تبادل پیام زیاد می باشد استفاده از </a:t>
            </a:r>
            <a:r>
              <a:rPr lang="en-US" dirty="0" err="1" smtClean="0">
                <a:cs typeface="B Nazanin" panose="00000400000000000000" pitchFamily="2" charset="-78"/>
              </a:rPr>
              <a:t>rmi</a:t>
            </a:r>
            <a:r>
              <a:rPr lang="en-US" dirty="0" smtClean="0">
                <a:cs typeface="B Nazanin" panose="00000400000000000000" pitchFamily="2" charset="-78"/>
              </a:rPr>
              <a:t> </a:t>
            </a:r>
            <a:r>
              <a:rPr lang="fa-IR" dirty="0" smtClean="0">
                <a:cs typeface="B Nazanin" panose="00000400000000000000" pitchFamily="2" charset="-78"/>
              </a:rPr>
              <a:t> توصیه نمی شود . </a:t>
            </a:r>
          </a:p>
          <a:p>
            <a:pPr lvl="1" algn="r" rtl="1">
              <a:buFont typeface="Wingdings" pitchFamily="2" charset="2"/>
              <a:buChar char="ü"/>
            </a:pPr>
            <a:r>
              <a:rPr lang="en-US" dirty="0" err="1" smtClean="0">
                <a:cs typeface="B Nazanin" panose="00000400000000000000" pitchFamily="2" charset="-78"/>
              </a:rPr>
              <a:t>Tcp</a:t>
            </a:r>
            <a:r>
              <a:rPr lang="en-US" dirty="0" smtClean="0">
                <a:cs typeface="B Nazanin" panose="00000400000000000000" pitchFamily="2" charset="-78"/>
              </a:rPr>
              <a:t> </a:t>
            </a:r>
            <a:r>
              <a:rPr lang="fa-IR" dirty="0" smtClean="0">
                <a:cs typeface="B Nazanin" panose="00000400000000000000" pitchFamily="2" charset="-78"/>
              </a:rPr>
              <a:t> و </a:t>
            </a:r>
            <a:r>
              <a:rPr lang="en-US" dirty="0" smtClean="0">
                <a:cs typeface="B Nazanin" panose="00000400000000000000" pitchFamily="2" charset="-78"/>
              </a:rPr>
              <a:t> </a:t>
            </a:r>
            <a:r>
              <a:rPr lang="en-US" dirty="0" err="1" smtClean="0">
                <a:cs typeface="B Nazanin" panose="00000400000000000000" pitchFamily="2" charset="-78"/>
              </a:rPr>
              <a:t>rmi</a:t>
            </a:r>
            <a:r>
              <a:rPr lang="fa-IR" dirty="0" smtClean="0">
                <a:cs typeface="B Nazanin" panose="00000400000000000000" pitchFamily="2" charset="-78"/>
              </a:rPr>
              <a:t> بسیار قابل اعتمادتر از </a:t>
            </a:r>
            <a:r>
              <a:rPr lang="en-US" dirty="0" err="1" smtClean="0">
                <a:cs typeface="B Nazanin" panose="00000400000000000000" pitchFamily="2" charset="-78"/>
              </a:rPr>
              <a:t>udp</a:t>
            </a:r>
            <a:r>
              <a:rPr lang="en-US" dirty="0" smtClean="0">
                <a:cs typeface="B Nazanin" panose="00000400000000000000" pitchFamily="2" charset="-78"/>
              </a:rPr>
              <a:t> </a:t>
            </a:r>
            <a:r>
              <a:rPr lang="fa-IR" dirty="0" smtClean="0">
                <a:cs typeface="B Nazanin" panose="00000400000000000000" pitchFamily="2" charset="-78"/>
              </a:rPr>
              <a:t> می باشند چرا که در حین ارسال پیام با این دو هیچ پبام از دست رفته ای نداشتیم اما با </a:t>
            </a:r>
            <a:r>
              <a:rPr lang="en-US" dirty="0" err="1" smtClean="0">
                <a:cs typeface="B Nazanin" panose="00000400000000000000" pitchFamily="2" charset="-78"/>
              </a:rPr>
              <a:t>udp</a:t>
            </a:r>
            <a:r>
              <a:rPr lang="fa-IR" dirty="0" smtClean="0">
                <a:cs typeface="B Nazanin" panose="00000400000000000000" pitchFamily="2" charset="-78"/>
              </a:rPr>
              <a:t> پیام از دست رفته داشتیم  . </a:t>
            </a:r>
          </a:p>
          <a:p>
            <a:pPr lvl="1" algn="r" rtl="1">
              <a:buFont typeface="Wingdings" pitchFamily="2" charset="2"/>
              <a:buChar char="ü"/>
            </a:pPr>
            <a:r>
              <a:rPr lang="fa-IR" dirty="0" smtClean="0">
                <a:cs typeface="B Nazanin" panose="00000400000000000000" pitchFamily="2" charset="-78"/>
              </a:rPr>
              <a:t>گرچه بار دیگر نیز تکرار میکنیم برطرف کردن نگرانی های قبلی و لحاظ کردن آنها در سوکت می تواند </a:t>
            </a:r>
          </a:p>
          <a:p>
            <a:pPr lvl="1" algn="r" rtl="1">
              <a:buFont typeface="Wingdings" pitchFamily="2" charset="2"/>
              <a:buChar char="ü"/>
            </a:pPr>
            <a:r>
              <a:rPr lang="fa-IR" dirty="0" smtClean="0">
                <a:cs typeface="B Nazanin" panose="00000400000000000000" pitchFamily="2" charset="-78"/>
              </a:rPr>
              <a:t>این معادلات را بر هم زند .</a:t>
            </a:r>
          </a:p>
          <a:p>
            <a:pPr marL="411480" lvl="1" indent="0">
              <a:buNone/>
            </a:pPr>
            <a:endParaRPr lang="fa-IR" dirty="0" smtClean="0">
              <a:cs typeface="B Nazanin" panose="00000400000000000000" pitchFamily="2" charset="-78"/>
            </a:endParaRPr>
          </a:p>
          <a:p>
            <a:pPr algn="r" rtl="1"/>
            <a:r>
              <a:rPr lang="fa-IR" dirty="0" smtClean="0">
                <a:cs typeface="B Nazanin" panose="00000400000000000000" pitchFamily="2" charset="-78"/>
              </a:rPr>
              <a:t>در اینجا به بررسی چالش ها در همین حد اکتفا می کنیم گرچه ممکن است چالش های بیشتری نیز وجود داشته باشد . </a:t>
            </a: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499791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1" y="655093"/>
            <a:ext cx="11150220" cy="5521870"/>
          </a:xfrm>
        </p:spPr>
        <p:txBody>
          <a:bodyPr/>
          <a:lstStyle/>
          <a:p>
            <a:pPr marL="0" indent="0" algn="ctr" rtl="1">
              <a:buNone/>
            </a:pPr>
            <a:endParaRPr lang="fa-IR" dirty="0" smtClean="0">
              <a:cs typeface="B Nazanin" panose="00000400000000000000" pitchFamily="2" charset="-78"/>
            </a:endParaRPr>
          </a:p>
          <a:p>
            <a:pPr marL="0" indent="0" algn="ctr" rtl="1">
              <a:buNone/>
            </a:pPr>
            <a:endParaRPr lang="fa-IR" dirty="0">
              <a:cs typeface="B Nazanin" panose="00000400000000000000" pitchFamily="2" charset="-78"/>
            </a:endParaRPr>
          </a:p>
          <a:p>
            <a:pPr marL="0" indent="0" algn="ctr" rtl="1">
              <a:buNone/>
            </a:pPr>
            <a:endParaRPr lang="fa-IR" dirty="0" smtClean="0">
              <a:cs typeface="B Nazanin" panose="00000400000000000000" pitchFamily="2" charset="-78"/>
            </a:endParaRPr>
          </a:p>
          <a:p>
            <a:pPr marL="0" indent="0" algn="ctr" rtl="1">
              <a:buNone/>
            </a:pPr>
            <a:endParaRPr lang="fa-IR" dirty="0">
              <a:cs typeface="B Nazanin" panose="00000400000000000000" pitchFamily="2" charset="-78"/>
            </a:endParaRPr>
          </a:p>
          <a:p>
            <a:pPr marL="0" indent="0" algn="ctr" rtl="1">
              <a:buNone/>
            </a:pPr>
            <a:r>
              <a:rPr lang="fa-IR" dirty="0" smtClean="0">
                <a:cs typeface="B Nazanin" panose="00000400000000000000" pitchFamily="2" charset="-78"/>
              </a:rPr>
              <a:t>با تشکر </a:t>
            </a:r>
          </a:p>
          <a:p>
            <a:pPr marL="0" indent="0" algn="ctr" rtl="1">
              <a:buNone/>
            </a:pPr>
            <a:r>
              <a:rPr lang="fa-IR" dirty="0" smtClean="0">
                <a:cs typeface="B Nazanin" panose="00000400000000000000" pitchFamily="2" charset="-78"/>
              </a:rPr>
              <a:t>پایان</a:t>
            </a:r>
            <a:endParaRPr lang="en-US" dirty="0">
              <a:cs typeface="B Nazanin" panose="00000400000000000000" pitchFamily="2" charset="-78"/>
            </a:endParaRPr>
          </a:p>
        </p:txBody>
      </p:sp>
    </p:spTree>
    <p:extLst>
      <p:ext uri="{BB962C8B-B14F-4D97-AF65-F5344CB8AC3E}">
        <p14:creationId xmlns:p14="http://schemas.microsoft.com/office/powerpoint/2010/main" val="2318611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گام اول پیاده سازی :</a:t>
            </a:r>
            <a:endParaRPr lang="en-US" dirty="0">
              <a:cs typeface="B Nazanin" panose="00000400000000000000" pitchFamily="2" charset="-78"/>
            </a:endParaRPr>
          </a:p>
        </p:txBody>
      </p:sp>
      <p:sp>
        <p:nvSpPr>
          <p:cNvPr id="3" name="Content Placeholder 2"/>
          <p:cNvSpPr>
            <a:spLocks noGrp="1"/>
          </p:cNvSpPr>
          <p:nvPr>
            <p:ph idx="1"/>
          </p:nvPr>
        </p:nvSpPr>
        <p:spPr>
          <a:xfrm>
            <a:off x="838200" y="1690688"/>
            <a:ext cx="10707806" cy="4805646"/>
          </a:xfrm>
        </p:spPr>
        <p:txBody>
          <a:bodyPr/>
          <a:lstStyle/>
          <a:p>
            <a:pPr algn="r" rtl="1"/>
            <a:r>
              <a:rPr lang="fa-IR" dirty="0" smtClean="0">
                <a:cs typeface="B Nazanin" panose="00000400000000000000" pitchFamily="2" charset="-78"/>
              </a:rPr>
              <a:t>برای پیاده سازی این پروژه ، پروژه ی چت روم پیاده شده در تمرین قبلی(پروژه چت روم گروهی ) را گسترش دادیم . و قابلیت چت خصوصی را به آن اضافه نموده ایم . </a:t>
            </a:r>
          </a:p>
          <a:p>
            <a:pPr algn="r" rtl="1"/>
            <a:endParaRPr lang="fa-IR" dirty="0">
              <a:cs typeface="B Nazanin" panose="00000400000000000000" pitchFamily="2" charset="-78"/>
            </a:endParaRPr>
          </a:p>
          <a:p>
            <a:pPr algn="r" rtl="1"/>
            <a:r>
              <a:rPr lang="fa-IR" dirty="0" smtClean="0">
                <a:cs typeface="B Nazanin" panose="00000400000000000000" pitchFamily="2" charset="-78"/>
              </a:rPr>
              <a:t>برای این منظور در پروژه ی چت روم تمرین قبل ، دکمه ای تحت عنوان چت خصوصی را اضافه نموده ایم . </a:t>
            </a:r>
          </a:p>
          <a:p>
            <a:pPr algn="r" rtl="1"/>
            <a:endParaRPr lang="fa-IR" dirty="0">
              <a:cs typeface="B Nazanin" panose="00000400000000000000" pitchFamily="2" charset="-78"/>
            </a:endParaRPr>
          </a:p>
          <a:p>
            <a:pPr algn="r" rtl="1"/>
            <a:r>
              <a:rPr lang="fa-IR" dirty="0" smtClean="0">
                <a:cs typeface="B Nazanin" panose="00000400000000000000" pitchFamily="2" charset="-78"/>
              </a:rPr>
              <a:t>افرادی که به چت روم وارد شده اند می توانند با کلیک بر روی آن دکمه، لیستی از افرادی که تا این لحظه در چت روم وارد شده اند را مشاهده کنند .</a:t>
            </a:r>
            <a:endParaRPr lang="en-US" dirty="0">
              <a:cs typeface="B Nazanin" panose="00000400000000000000" pitchFamily="2" charset="-78"/>
            </a:endParaRPr>
          </a:p>
        </p:txBody>
      </p:sp>
    </p:spTree>
    <p:extLst>
      <p:ext uri="{BB962C8B-B14F-4D97-AF65-F5344CB8AC3E}">
        <p14:creationId xmlns:p14="http://schemas.microsoft.com/office/powerpoint/2010/main" val="858573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584" y="231271"/>
            <a:ext cx="9246357" cy="181730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295" y="2782160"/>
            <a:ext cx="9068936" cy="2994046"/>
          </a:xfrm>
          <a:prstGeom prst="rect">
            <a:avLst/>
          </a:prstGeom>
        </p:spPr>
      </p:pic>
      <p:sp>
        <p:nvSpPr>
          <p:cNvPr id="8" name="TextBox 7"/>
          <p:cNvSpPr txBox="1"/>
          <p:nvPr/>
        </p:nvSpPr>
        <p:spPr>
          <a:xfrm>
            <a:off x="3944203" y="2169994"/>
            <a:ext cx="3111690" cy="369332"/>
          </a:xfrm>
          <a:prstGeom prst="rect">
            <a:avLst/>
          </a:prstGeom>
          <a:noFill/>
        </p:spPr>
        <p:txBody>
          <a:bodyPr wrap="square" rtlCol="0">
            <a:spAutoFit/>
          </a:bodyPr>
          <a:lstStyle/>
          <a:p>
            <a:pPr algn="ctr"/>
            <a:r>
              <a:rPr lang="fa-IR" dirty="0" smtClean="0">
                <a:cs typeface="B Nazanin" panose="00000400000000000000" pitchFamily="2" charset="-78"/>
              </a:rPr>
              <a:t>پروژه چت روم گروهی </a:t>
            </a:r>
            <a:endParaRPr lang="en-US" dirty="0">
              <a:cs typeface="B Nazanin" panose="00000400000000000000" pitchFamily="2" charset="-78"/>
            </a:endParaRPr>
          </a:p>
        </p:txBody>
      </p:sp>
      <p:sp>
        <p:nvSpPr>
          <p:cNvPr id="9" name="TextBox 8"/>
          <p:cNvSpPr txBox="1"/>
          <p:nvPr/>
        </p:nvSpPr>
        <p:spPr>
          <a:xfrm>
            <a:off x="3944203" y="6019040"/>
            <a:ext cx="3111690" cy="369332"/>
          </a:xfrm>
          <a:prstGeom prst="rect">
            <a:avLst/>
          </a:prstGeom>
          <a:noFill/>
        </p:spPr>
        <p:txBody>
          <a:bodyPr wrap="square" rtlCol="0">
            <a:spAutoFit/>
          </a:bodyPr>
          <a:lstStyle/>
          <a:p>
            <a:pPr algn="ctr"/>
            <a:r>
              <a:rPr lang="fa-IR" dirty="0" smtClean="0">
                <a:cs typeface="B Nazanin" panose="00000400000000000000" pitchFamily="2" charset="-78"/>
              </a:rPr>
              <a:t>پروژه چت روم گروهی و خصوصی  </a:t>
            </a:r>
            <a:endParaRPr lang="en-US" dirty="0">
              <a:cs typeface="B Nazanin" panose="00000400000000000000" pitchFamily="2" charset="-78"/>
            </a:endParaRPr>
          </a:p>
        </p:txBody>
      </p:sp>
    </p:spTree>
    <p:extLst>
      <p:ext uri="{BB962C8B-B14F-4D97-AF65-F5344CB8AC3E}">
        <p14:creationId xmlns:p14="http://schemas.microsoft.com/office/powerpoint/2010/main" val="312010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6127844"/>
          </a:xfrm>
        </p:spPr>
        <p:txBody>
          <a:bodyPr/>
          <a:lstStyle/>
          <a:p>
            <a:pPr algn="r" rtl="1"/>
            <a:r>
              <a:rPr lang="fa-IR" dirty="0" smtClean="0">
                <a:cs typeface="B Nazanin" panose="00000400000000000000" pitchFamily="2" charset="-78"/>
              </a:rPr>
              <a:t>با کلیک بر روی دکمه ی خصوصی لیستی از افرادی که در چت روم گروهی وارد شده اند نمایش داده می شود . و با انتخاب یک نفر از لیست می توان با آن فرد به صورت خصوصی عمل مکالمه را انجام داد . </a:t>
            </a:r>
            <a:endParaRPr lang="en-US" dirty="0" smtClean="0">
              <a:cs typeface="B Nazanin" panose="00000400000000000000" pitchFamily="2" charset="-78"/>
            </a:endParaRPr>
          </a:p>
          <a:p>
            <a:pPr algn="r" rtl="1"/>
            <a:endParaRPr lang="en-US" dirty="0">
              <a:cs typeface="B Nazanin" panose="00000400000000000000" pitchFamily="2" charset="-78"/>
            </a:endParaRPr>
          </a:p>
          <a:p>
            <a:pPr algn="r" rtl="1"/>
            <a:r>
              <a:rPr lang="fa-IR" dirty="0" smtClean="0">
                <a:cs typeface="B Nazanin" panose="00000400000000000000" pitchFamily="2" charset="-78"/>
              </a:rPr>
              <a:t>در شکل زیر چهار نفر در چت گروهی حضور دارند .</a:t>
            </a: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073" y="2974618"/>
            <a:ext cx="5506218" cy="3419952"/>
          </a:xfrm>
          <a:prstGeom prst="rect">
            <a:avLst/>
          </a:prstGeom>
        </p:spPr>
      </p:pic>
    </p:spTree>
    <p:extLst>
      <p:ext uri="{BB962C8B-B14F-4D97-AF65-F5344CB8AC3E}">
        <p14:creationId xmlns:p14="http://schemas.microsoft.com/office/powerpoint/2010/main" val="2493915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5" y="600501"/>
            <a:ext cx="11477766" cy="5841242"/>
          </a:xfrm>
        </p:spPr>
        <p:txBody>
          <a:bodyPr>
            <a:normAutofit/>
          </a:bodyPr>
          <a:lstStyle/>
          <a:p>
            <a:pPr algn="r" rtl="1"/>
            <a:r>
              <a:rPr lang="fa-IR" dirty="0" smtClean="0">
                <a:cs typeface="B Nazanin" panose="00000400000000000000" pitchFamily="2" charset="-78"/>
              </a:rPr>
              <a:t>تغییرات کد در پروژه ی چت گروهی برای ایجاد دکمه و مشاهده لیست : </a:t>
            </a:r>
          </a:p>
          <a:p>
            <a:pPr algn="r" rtl="1"/>
            <a:endParaRPr lang="fa-IR" dirty="0">
              <a:cs typeface="B Nazanin" panose="00000400000000000000" pitchFamily="2" charset="-78"/>
            </a:endParaRPr>
          </a:p>
          <a:p>
            <a:pPr algn="r" rtl="1"/>
            <a:r>
              <a:rPr lang="fa-IR" dirty="0" smtClean="0">
                <a:cs typeface="B Nazanin" panose="00000400000000000000" pitchFamily="2" charset="-78"/>
              </a:rPr>
              <a:t>در کلاس </a:t>
            </a:r>
            <a:r>
              <a:rPr lang="en-US" dirty="0" smtClean="0">
                <a:cs typeface="B Nazanin" panose="00000400000000000000" pitchFamily="2" charset="-78"/>
              </a:rPr>
              <a:t>user interface </a:t>
            </a:r>
            <a:r>
              <a:rPr lang="fa-IR" dirty="0" smtClean="0">
                <a:cs typeface="B Nazanin" panose="00000400000000000000" pitchFamily="2" charset="-78"/>
              </a:rPr>
              <a:t> و در تابع </a:t>
            </a:r>
            <a:r>
              <a:rPr lang="en-US" dirty="0" smtClean="0">
                <a:cs typeface="B Nazanin" panose="00000400000000000000" pitchFamily="2" charset="-78"/>
              </a:rPr>
              <a:t>interface</a:t>
            </a:r>
            <a:r>
              <a:rPr lang="fa-IR" dirty="0" smtClean="0">
                <a:cs typeface="B Nazanin" panose="00000400000000000000" pitchFamily="2" charset="-78"/>
              </a:rPr>
              <a:t> ابتدا دکمه ی جدید را با دستور زیر تعریف میکنیم . </a:t>
            </a:r>
          </a:p>
          <a:p>
            <a:pPr algn="r" rtl="1"/>
            <a:r>
              <a:rPr lang="en-US" dirty="0">
                <a:cs typeface="B Nazanin" panose="00000400000000000000" pitchFamily="2" charset="-78"/>
              </a:rPr>
              <a:t> </a:t>
            </a:r>
            <a:r>
              <a:rPr lang="en-US" dirty="0" err="1">
                <a:cs typeface="B Nazanin" panose="00000400000000000000" pitchFamily="2" charset="-78"/>
              </a:rPr>
              <a:t>JButton</a:t>
            </a:r>
            <a:r>
              <a:rPr lang="en-US" dirty="0">
                <a:cs typeface="B Nazanin" panose="00000400000000000000" pitchFamily="2" charset="-78"/>
              </a:rPr>
              <a:t> </a:t>
            </a:r>
            <a:r>
              <a:rPr lang="en-US" dirty="0" err="1">
                <a:cs typeface="B Nazanin" panose="00000400000000000000" pitchFamily="2" charset="-78"/>
              </a:rPr>
              <a:t>pt</a:t>
            </a:r>
            <a:r>
              <a:rPr lang="en-US" dirty="0">
                <a:cs typeface="B Nazanin" panose="00000400000000000000" pitchFamily="2" charset="-78"/>
              </a:rPr>
              <a:t>=</a:t>
            </a:r>
            <a:r>
              <a:rPr lang="en-US" b="1" dirty="0">
                <a:cs typeface="B Nazanin" panose="00000400000000000000" pitchFamily="2" charset="-78"/>
              </a:rPr>
              <a:t>new </a:t>
            </a:r>
            <a:r>
              <a:rPr lang="en-US" b="1" dirty="0" err="1">
                <a:cs typeface="B Nazanin" panose="00000400000000000000" pitchFamily="2" charset="-78"/>
              </a:rPr>
              <a:t>JButton</a:t>
            </a:r>
            <a:r>
              <a:rPr lang="en-US" b="1" dirty="0">
                <a:cs typeface="B Nazanin" panose="00000400000000000000" pitchFamily="2" charset="-78"/>
              </a:rPr>
              <a:t>("Private</a:t>
            </a:r>
            <a:r>
              <a:rPr lang="en-US" b="1" dirty="0" smtClean="0">
                <a:cs typeface="B Nazanin" panose="00000400000000000000" pitchFamily="2" charset="-78"/>
              </a:rPr>
              <a:t>");</a:t>
            </a:r>
            <a:endParaRPr lang="fa-IR" b="1" dirty="0" smtClean="0">
              <a:cs typeface="B Nazanin" panose="00000400000000000000" pitchFamily="2" charset="-78"/>
            </a:endParaRPr>
          </a:p>
          <a:p>
            <a:pPr algn="r" rtl="1"/>
            <a:endParaRPr lang="en-US" dirty="0" smtClean="0">
              <a:cs typeface="B Nazanin" panose="00000400000000000000" pitchFamily="2" charset="-78"/>
            </a:endParaRPr>
          </a:p>
          <a:p>
            <a:pPr algn="r" rtl="1"/>
            <a:r>
              <a:rPr lang="fa-IR" dirty="0" smtClean="0">
                <a:cs typeface="B Nazanin" panose="00000400000000000000" pitchFamily="2" charset="-78"/>
              </a:rPr>
              <a:t>سپس با دستور زیر دکمه را به </a:t>
            </a:r>
            <a:r>
              <a:rPr lang="en-US" dirty="0" smtClean="0">
                <a:cs typeface="B Nazanin" panose="00000400000000000000" pitchFamily="2" charset="-78"/>
              </a:rPr>
              <a:t>frame </a:t>
            </a:r>
            <a:r>
              <a:rPr lang="fa-IR" dirty="0" smtClean="0">
                <a:cs typeface="B Nazanin" panose="00000400000000000000" pitchFamily="2" charset="-78"/>
              </a:rPr>
              <a:t> بالا اضافه مینماییم   </a:t>
            </a:r>
          </a:p>
          <a:p>
            <a:pPr algn="r" rtl="1"/>
            <a:r>
              <a:rPr lang="en-US" dirty="0" err="1">
                <a:cs typeface="B Nazanin" panose="00000400000000000000" pitchFamily="2" charset="-78"/>
              </a:rPr>
              <a:t>top.add</a:t>
            </a:r>
            <a:r>
              <a:rPr lang="en-US" dirty="0">
                <a:cs typeface="B Nazanin" panose="00000400000000000000" pitchFamily="2" charset="-78"/>
              </a:rPr>
              <a:t>(</a:t>
            </a:r>
            <a:r>
              <a:rPr lang="en-US" dirty="0" err="1">
                <a:cs typeface="B Nazanin" panose="00000400000000000000" pitchFamily="2" charset="-78"/>
              </a:rPr>
              <a:t>pt</a:t>
            </a:r>
            <a:r>
              <a:rPr lang="en-US" dirty="0" smtClean="0">
                <a:cs typeface="B Nazanin" panose="00000400000000000000" pitchFamily="2" charset="-78"/>
              </a:rPr>
              <a:t>);</a:t>
            </a:r>
            <a:endParaRPr lang="fa-IR" dirty="0" smtClean="0">
              <a:cs typeface="B Nazanin" panose="00000400000000000000" pitchFamily="2" charset="-78"/>
            </a:endParaRPr>
          </a:p>
          <a:p>
            <a:pPr algn="r" rtl="1"/>
            <a:endParaRPr lang="en-US" dirty="0" smtClean="0">
              <a:cs typeface="B Nazanin" panose="00000400000000000000" pitchFamily="2" charset="-78"/>
            </a:endParaRPr>
          </a:p>
          <a:p>
            <a:pPr marL="0" indent="0" algn="r" rtl="1">
              <a:buNone/>
            </a:pPr>
            <a:r>
              <a:rPr lang="fa-IR" dirty="0" smtClean="0">
                <a:cs typeface="B Nazanin" panose="00000400000000000000" pitchFamily="2" charset="-78"/>
              </a:rPr>
              <a:t>در ادامه تابع زیر را تعریف میکنیم ، </a:t>
            </a:r>
            <a:endParaRPr lang="fa-IR" dirty="0">
              <a:cs typeface="B Nazanin" panose="00000400000000000000" pitchFamily="2" charset="-78"/>
            </a:endParaRPr>
          </a:p>
          <a:p>
            <a:pPr marL="0" indent="0">
              <a:buNone/>
            </a:pPr>
            <a:endParaRPr lang="en-US" b="1" i="1" dirty="0">
              <a:cs typeface="B Nazanin" panose="00000400000000000000" pitchFamily="2" charset="-78"/>
            </a:endParaRPr>
          </a:p>
        </p:txBody>
      </p:sp>
    </p:spTree>
    <p:extLst>
      <p:ext uri="{BB962C8B-B14F-4D97-AF65-F5344CB8AC3E}">
        <p14:creationId xmlns:p14="http://schemas.microsoft.com/office/powerpoint/2010/main" val="1868807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lstStyle/>
          <a:p>
            <a:r>
              <a:rPr lang="en-US" dirty="0">
                <a:cs typeface="B Nazanin" panose="00000400000000000000" pitchFamily="2" charset="-78"/>
              </a:rPr>
              <a:t> </a:t>
            </a:r>
            <a:r>
              <a:rPr lang="en-US" dirty="0" err="1">
                <a:cs typeface="B Nazanin" panose="00000400000000000000" pitchFamily="2" charset="-78"/>
              </a:rPr>
              <a:t>pt.addActionListener</a:t>
            </a:r>
            <a:r>
              <a:rPr lang="en-US" dirty="0">
                <a:cs typeface="B Nazanin" panose="00000400000000000000" pitchFamily="2" charset="-78"/>
              </a:rPr>
              <a:t>(</a:t>
            </a:r>
            <a:r>
              <a:rPr lang="en-US" b="1" dirty="0">
                <a:cs typeface="B Nazanin" panose="00000400000000000000" pitchFamily="2" charset="-78"/>
              </a:rPr>
              <a:t>new </a:t>
            </a:r>
            <a:r>
              <a:rPr lang="en-US" b="1" dirty="0" err="1">
                <a:cs typeface="B Nazanin" panose="00000400000000000000" pitchFamily="2" charset="-78"/>
              </a:rPr>
              <a:t>ActionListener</a:t>
            </a:r>
            <a:r>
              <a:rPr lang="en-US" b="1" dirty="0">
                <a:cs typeface="B Nazanin" panose="00000400000000000000" pitchFamily="2" charset="-78"/>
              </a:rPr>
              <a:t>(){</a:t>
            </a:r>
          </a:p>
          <a:p>
            <a:r>
              <a:rPr lang="en-US" dirty="0">
                <a:cs typeface="B Nazanin" panose="00000400000000000000" pitchFamily="2" charset="-78"/>
              </a:rPr>
              <a:t>            </a:t>
            </a:r>
            <a:r>
              <a:rPr lang="en-US" b="1" dirty="0">
                <a:cs typeface="B Nazanin" panose="00000400000000000000" pitchFamily="2" charset="-78"/>
              </a:rPr>
              <a:t>public void </a:t>
            </a:r>
            <a:r>
              <a:rPr lang="en-US" b="1" dirty="0" err="1">
                <a:cs typeface="B Nazanin" panose="00000400000000000000" pitchFamily="2" charset="-78"/>
              </a:rPr>
              <a:t>actionPerformed</a:t>
            </a:r>
            <a:r>
              <a:rPr lang="en-US" b="1" dirty="0">
                <a:cs typeface="B Nazanin" panose="00000400000000000000" pitchFamily="2" charset="-78"/>
              </a:rPr>
              <a:t>(</a:t>
            </a:r>
            <a:r>
              <a:rPr lang="en-US" b="1" dirty="0" err="1">
                <a:cs typeface="B Nazanin" panose="00000400000000000000" pitchFamily="2" charset="-78"/>
              </a:rPr>
              <a:t>ActionEvent</a:t>
            </a:r>
            <a:r>
              <a:rPr lang="en-US" b="1" dirty="0">
                <a:cs typeface="B Nazanin" panose="00000400000000000000" pitchFamily="2" charset="-78"/>
              </a:rPr>
              <a:t> e){ try {</a:t>
            </a:r>
          </a:p>
          <a:p>
            <a:r>
              <a:rPr lang="en-US" dirty="0" err="1">
                <a:cs typeface="B Nazanin" panose="00000400000000000000" pitchFamily="2" charset="-78"/>
              </a:rPr>
              <a:t>updateUsers</a:t>
            </a:r>
            <a:r>
              <a:rPr lang="en-US" dirty="0">
                <a:cs typeface="B Nazanin" panose="00000400000000000000" pitchFamily="2" charset="-78"/>
              </a:rPr>
              <a:t>(</a:t>
            </a:r>
            <a:r>
              <a:rPr lang="en-US" dirty="0" err="1">
                <a:cs typeface="B Nazanin" panose="00000400000000000000" pitchFamily="2" charset="-78"/>
              </a:rPr>
              <a:t>server.getConnected</a:t>
            </a:r>
            <a:r>
              <a:rPr lang="en-US" dirty="0">
                <a:cs typeface="B Nazanin" panose="00000400000000000000" pitchFamily="2" charset="-78"/>
              </a:rPr>
              <a:t>());</a:t>
            </a:r>
          </a:p>
          <a:p>
            <a:r>
              <a:rPr lang="en-US" dirty="0">
                <a:cs typeface="B Nazanin" panose="00000400000000000000" pitchFamily="2" charset="-78"/>
              </a:rPr>
              <a:t>} </a:t>
            </a:r>
            <a:r>
              <a:rPr lang="en-US" b="1" dirty="0">
                <a:cs typeface="B Nazanin" panose="00000400000000000000" pitchFamily="2" charset="-78"/>
              </a:rPr>
              <a:t>catch (</a:t>
            </a:r>
            <a:r>
              <a:rPr lang="en-US" b="1" dirty="0" err="1">
                <a:cs typeface="B Nazanin" panose="00000400000000000000" pitchFamily="2" charset="-78"/>
              </a:rPr>
              <a:t>RemoteException</a:t>
            </a:r>
            <a:r>
              <a:rPr lang="en-US" b="1" dirty="0">
                <a:cs typeface="B Nazanin" panose="00000400000000000000" pitchFamily="2" charset="-78"/>
              </a:rPr>
              <a:t> e1) {</a:t>
            </a:r>
          </a:p>
          <a:p>
            <a:r>
              <a:rPr lang="en-US" dirty="0">
                <a:cs typeface="B Nazanin" panose="00000400000000000000" pitchFamily="2" charset="-78"/>
              </a:rPr>
              <a:t>// </a:t>
            </a:r>
            <a:r>
              <a:rPr lang="en-US" b="1" dirty="0">
                <a:cs typeface="B Nazanin" panose="00000400000000000000" pitchFamily="2" charset="-78"/>
              </a:rPr>
              <a:t>TODO Auto-generated catch block</a:t>
            </a:r>
          </a:p>
          <a:p>
            <a:r>
              <a:rPr lang="en-US" dirty="0">
                <a:cs typeface="B Nazanin" panose="00000400000000000000" pitchFamily="2" charset="-78"/>
              </a:rPr>
              <a:t>e1.printStackTrace();</a:t>
            </a:r>
          </a:p>
          <a:p>
            <a:r>
              <a:rPr lang="en-US" dirty="0">
                <a:cs typeface="B Nazanin" panose="00000400000000000000" pitchFamily="2" charset="-78"/>
              </a:rPr>
              <a:t>}  }  </a:t>
            </a:r>
            <a:r>
              <a:rPr lang="en-US" dirty="0" smtClean="0">
                <a:cs typeface="B Nazanin" panose="00000400000000000000" pitchFamily="2" charset="-78"/>
              </a:rPr>
              <a:t>});</a:t>
            </a:r>
            <a:endParaRPr lang="fa-IR" dirty="0" smtClean="0">
              <a:cs typeface="B Nazanin" panose="00000400000000000000" pitchFamily="2" charset="-78"/>
            </a:endParaRPr>
          </a:p>
          <a:p>
            <a:pPr algn="r" rtl="1"/>
            <a:r>
              <a:rPr lang="fa-IR" dirty="0" smtClean="0">
                <a:cs typeface="B Nazanin" panose="00000400000000000000" pitchFamily="2" charset="-78"/>
              </a:rPr>
              <a:t>این تابع با کلیک بروی دکمه خصوصی فعال می گردد . و تابع </a:t>
            </a:r>
            <a:r>
              <a:rPr lang="en-US" dirty="0" smtClean="0">
                <a:cs typeface="B Nazanin" panose="00000400000000000000" pitchFamily="2" charset="-78"/>
              </a:rPr>
              <a:t>update user</a:t>
            </a:r>
            <a:r>
              <a:rPr lang="fa-IR" dirty="0" smtClean="0">
                <a:cs typeface="B Nazanin" panose="00000400000000000000" pitchFamily="2" charset="-78"/>
              </a:rPr>
              <a:t> را فراخوانی و متد </a:t>
            </a:r>
            <a:r>
              <a:rPr lang="en-US" dirty="0" err="1" smtClean="0">
                <a:cs typeface="B Nazanin" panose="00000400000000000000" pitchFamily="2" charset="-78"/>
              </a:rPr>
              <a:t>getconnected</a:t>
            </a:r>
            <a:r>
              <a:rPr lang="en-US" dirty="0" smtClean="0">
                <a:cs typeface="B Nazanin" panose="00000400000000000000" pitchFamily="2" charset="-78"/>
              </a:rPr>
              <a:t> </a:t>
            </a:r>
            <a:r>
              <a:rPr lang="fa-IR" dirty="0" smtClean="0">
                <a:cs typeface="B Nazanin" panose="00000400000000000000" pitchFamily="2" charset="-78"/>
              </a:rPr>
              <a:t> سرور </a:t>
            </a:r>
            <a:r>
              <a:rPr lang="en-US" dirty="0" err="1" smtClean="0">
                <a:cs typeface="B Nazanin" panose="00000400000000000000" pitchFamily="2" charset="-78"/>
              </a:rPr>
              <a:t>Rmi</a:t>
            </a:r>
            <a:r>
              <a:rPr lang="fa-IR" dirty="0" smtClean="0">
                <a:cs typeface="B Nazanin" panose="00000400000000000000" pitchFamily="2" charset="-78"/>
              </a:rPr>
              <a:t> را که در پروژه قبل توضیح داده شد و مسئولیت بازگرداندن برداری از افرادی که در این لحظه در چت روم خصوصی می باشند را دارا ست را فراخوانی و به عنوان ورودی به این تابع می دهد .</a:t>
            </a:r>
            <a:endParaRPr lang="en-US" dirty="0">
              <a:cs typeface="B Nazanin" panose="00000400000000000000" pitchFamily="2" charset="-78"/>
            </a:endParaRPr>
          </a:p>
        </p:txBody>
      </p:sp>
    </p:spTree>
    <p:extLst>
      <p:ext uri="{BB962C8B-B14F-4D97-AF65-F5344CB8AC3E}">
        <p14:creationId xmlns:p14="http://schemas.microsoft.com/office/powerpoint/2010/main" val="2650548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327546"/>
            <a:ext cx="11409529" cy="6209732"/>
          </a:xfrm>
        </p:spPr>
        <p:txBody>
          <a:bodyPr>
            <a:normAutofit/>
          </a:bodyPr>
          <a:lstStyle/>
          <a:p>
            <a:r>
              <a:rPr lang="en-US" sz="1800" b="1" dirty="0">
                <a:cs typeface="B Nazanin" panose="00000400000000000000" pitchFamily="2" charset="-78"/>
              </a:rPr>
              <a:t>public void </a:t>
            </a:r>
            <a:r>
              <a:rPr lang="en-US" sz="1800" b="1" dirty="0" err="1">
                <a:cs typeface="B Nazanin" panose="00000400000000000000" pitchFamily="2" charset="-78"/>
              </a:rPr>
              <a:t>updateUsers</a:t>
            </a:r>
            <a:r>
              <a:rPr lang="en-US" sz="1800" b="1" dirty="0">
                <a:cs typeface="B Nazanin" panose="00000400000000000000" pitchFamily="2" charset="-78"/>
              </a:rPr>
              <a:t>(Vector v){</a:t>
            </a:r>
          </a:p>
          <a:p>
            <a:r>
              <a:rPr lang="en-US" sz="1800" dirty="0">
                <a:cs typeface="B Nazanin" panose="00000400000000000000" pitchFamily="2" charset="-78"/>
              </a:rPr>
              <a:t>      my=</a:t>
            </a:r>
            <a:r>
              <a:rPr lang="en-US" sz="1800" dirty="0" err="1">
                <a:cs typeface="B Nazanin" panose="00000400000000000000" pitchFamily="2" charset="-78"/>
              </a:rPr>
              <a:t>v.size</a:t>
            </a:r>
            <a:r>
              <a:rPr lang="en-US" sz="1800" dirty="0">
                <a:cs typeface="B Nazanin" panose="00000400000000000000" pitchFamily="2" charset="-78"/>
              </a:rPr>
              <a:t>()-1;</a:t>
            </a:r>
          </a:p>
          <a:p>
            <a:r>
              <a:rPr lang="en-US" sz="1800" dirty="0">
                <a:cs typeface="B Nazanin" panose="00000400000000000000" pitchFamily="2" charset="-78"/>
              </a:rPr>
              <a:t>          </a:t>
            </a:r>
            <a:r>
              <a:rPr lang="en-US" sz="1800" dirty="0" err="1">
                <a:cs typeface="B Nazanin" panose="00000400000000000000" pitchFamily="2" charset="-78"/>
              </a:rPr>
              <a:t>DefaultListModel</a:t>
            </a:r>
            <a:r>
              <a:rPr lang="en-US" sz="1800" dirty="0">
                <a:cs typeface="B Nazanin" panose="00000400000000000000" pitchFamily="2" charset="-78"/>
              </a:rPr>
              <a:t> </a:t>
            </a:r>
            <a:r>
              <a:rPr lang="en-US" sz="1800" dirty="0" err="1">
                <a:cs typeface="B Nazanin" panose="00000400000000000000" pitchFamily="2" charset="-78"/>
              </a:rPr>
              <a:t>listModel</a:t>
            </a:r>
            <a:r>
              <a:rPr lang="en-US" sz="1800" dirty="0">
                <a:cs typeface="B Nazanin" panose="00000400000000000000" pitchFamily="2" charset="-78"/>
              </a:rPr>
              <a:t> = </a:t>
            </a:r>
            <a:r>
              <a:rPr lang="en-US" sz="1800" b="1" dirty="0">
                <a:cs typeface="B Nazanin" panose="00000400000000000000" pitchFamily="2" charset="-78"/>
              </a:rPr>
              <a:t>new </a:t>
            </a:r>
            <a:r>
              <a:rPr lang="en-US" sz="1800" b="1" dirty="0" err="1">
                <a:cs typeface="B Nazanin" panose="00000400000000000000" pitchFamily="2" charset="-78"/>
              </a:rPr>
              <a:t>DefaultListModel</a:t>
            </a:r>
            <a:r>
              <a:rPr lang="en-US" sz="1800" b="1" dirty="0">
                <a:cs typeface="B Nazanin" panose="00000400000000000000" pitchFamily="2" charset="-78"/>
              </a:rPr>
              <a:t>();</a:t>
            </a:r>
          </a:p>
          <a:p>
            <a:r>
              <a:rPr lang="en-US" sz="1800" dirty="0">
                <a:cs typeface="B Nazanin" panose="00000400000000000000" pitchFamily="2" charset="-78"/>
              </a:rPr>
              <a:t>          </a:t>
            </a:r>
            <a:r>
              <a:rPr lang="en-US" sz="1800" b="1" dirty="0">
                <a:cs typeface="B Nazanin" panose="00000400000000000000" pitchFamily="2" charset="-78"/>
              </a:rPr>
              <a:t>if(v!=null) for (</a:t>
            </a:r>
            <a:r>
              <a:rPr lang="en-US" sz="1800" b="1" dirty="0" err="1">
                <a:cs typeface="B Nazanin" panose="00000400000000000000" pitchFamily="2" charset="-78"/>
              </a:rPr>
              <a:t>int</a:t>
            </a:r>
            <a:r>
              <a:rPr lang="en-US" sz="1800" b="1" dirty="0">
                <a:cs typeface="B Nazanin" panose="00000400000000000000" pitchFamily="2" charset="-78"/>
              </a:rPr>
              <a:t> </a:t>
            </a:r>
            <a:r>
              <a:rPr lang="en-US" sz="1800" b="1" dirty="0" err="1">
                <a:cs typeface="B Nazanin" panose="00000400000000000000" pitchFamily="2" charset="-78"/>
              </a:rPr>
              <a:t>i</a:t>
            </a:r>
            <a:r>
              <a:rPr lang="en-US" sz="1800" b="1" dirty="0">
                <a:cs typeface="B Nazanin" panose="00000400000000000000" pitchFamily="2" charset="-78"/>
              </a:rPr>
              <a:t>=0;i&lt;</a:t>
            </a:r>
            <a:r>
              <a:rPr lang="en-US" sz="1800" b="1" dirty="0" err="1">
                <a:cs typeface="B Nazanin" panose="00000400000000000000" pitchFamily="2" charset="-78"/>
              </a:rPr>
              <a:t>v.size</a:t>
            </a:r>
            <a:r>
              <a:rPr lang="en-US" sz="1800" b="1" dirty="0">
                <a:cs typeface="B Nazanin" panose="00000400000000000000" pitchFamily="2" charset="-78"/>
              </a:rPr>
              <a:t>();</a:t>
            </a:r>
            <a:r>
              <a:rPr lang="en-US" sz="1800" b="1" dirty="0" err="1">
                <a:cs typeface="B Nazanin" panose="00000400000000000000" pitchFamily="2" charset="-78"/>
              </a:rPr>
              <a:t>i</a:t>
            </a:r>
            <a:r>
              <a:rPr lang="en-US" sz="1800" b="1" dirty="0">
                <a:cs typeface="B Nazanin" panose="00000400000000000000" pitchFamily="2" charset="-78"/>
              </a:rPr>
              <a:t>++){</a:t>
            </a:r>
          </a:p>
          <a:p>
            <a:r>
              <a:rPr lang="en-US" sz="1800" dirty="0">
                <a:cs typeface="B Nazanin" panose="00000400000000000000" pitchFamily="2" charset="-78"/>
              </a:rPr>
              <a:t>          </a:t>
            </a:r>
          </a:p>
          <a:p>
            <a:r>
              <a:rPr lang="en-US" sz="1800" dirty="0">
                <a:cs typeface="B Nazanin" panose="00000400000000000000" pitchFamily="2" charset="-78"/>
              </a:rPr>
              <a:t>          </a:t>
            </a:r>
            <a:r>
              <a:rPr lang="en-US" sz="1800" b="1" dirty="0">
                <a:cs typeface="B Nazanin" panose="00000400000000000000" pitchFamily="2" charset="-78"/>
              </a:rPr>
              <a:t>try{  String </a:t>
            </a:r>
            <a:r>
              <a:rPr lang="en-US" sz="1800" b="1" dirty="0" err="1">
                <a:cs typeface="B Nazanin" panose="00000400000000000000" pitchFamily="2" charset="-78"/>
              </a:rPr>
              <a:t>tmp</a:t>
            </a:r>
            <a:r>
              <a:rPr lang="en-US" sz="1800" b="1" dirty="0">
                <a:cs typeface="B Nazanin" panose="00000400000000000000" pitchFamily="2" charset="-78"/>
              </a:rPr>
              <a:t>=((</a:t>
            </a:r>
            <a:r>
              <a:rPr lang="en-US" sz="1800" b="1" dirty="0" err="1">
                <a:cs typeface="B Nazanin" panose="00000400000000000000" pitchFamily="2" charset="-78"/>
              </a:rPr>
              <a:t>ChatClientInt</a:t>
            </a:r>
            <a:r>
              <a:rPr lang="en-US" sz="1800" b="1" dirty="0">
                <a:cs typeface="B Nazanin" panose="00000400000000000000" pitchFamily="2" charset="-78"/>
              </a:rPr>
              <a:t>)</a:t>
            </a:r>
            <a:r>
              <a:rPr lang="en-US" sz="1800" b="1" dirty="0" err="1">
                <a:cs typeface="B Nazanin" panose="00000400000000000000" pitchFamily="2" charset="-78"/>
              </a:rPr>
              <a:t>v.get</a:t>
            </a:r>
            <a:r>
              <a:rPr lang="en-US" sz="1800" b="1" dirty="0">
                <a:cs typeface="B Nazanin" panose="00000400000000000000" pitchFamily="2" charset="-78"/>
              </a:rPr>
              <a:t>(</a:t>
            </a:r>
            <a:r>
              <a:rPr lang="en-US" sz="1800" b="1" dirty="0" err="1">
                <a:cs typeface="B Nazanin" panose="00000400000000000000" pitchFamily="2" charset="-78"/>
              </a:rPr>
              <a:t>i</a:t>
            </a:r>
            <a:r>
              <a:rPr lang="en-US" sz="1800" b="1" dirty="0">
                <a:cs typeface="B Nazanin" panose="00000400000000000000" pitchFamily="2" charset="-78"/>
              </a:rPr>
              <a:t>)).</a:t>
            </a:r>
            <a:r>
              <a:rPr lang="en-US" sz="1800" b="1" dirty="0" err="1">
                <a:cs typeface="B Nazanin" panose="00000400000000000000" pitchFamily="2" charset="-78"/>
              </a:rPr>
              <a:t>getName</a:t>
            </a:r>
            <a:r>
              <a:rPr lang="en-US" sz="1800" b="1" dirty="0">
                <a:cs typeface="B Nazanin" panose="00000400000000000000" pitchFamily="2" charset="-78"/>
              </a:rPr>
              <a:t>();</a:t>
            </a:r>
          </a:p>
          <a:p>
            <a:r>
              <a:rPr lang="en-US" sz="1800" dirty="0">
                <a:cs typeface="B Nazanin" panose="00000400000000000000" pitchFamily="2" charset="-78"/>
              </a:rPr>
              <a:t>          </a:t>
            </a:r>
            <a:r>
              <a:rPr lang="en-US" sz="1800" dirty="0" err="1">
                <a:cs typeface="B Nazanin" panose="00000400000000000000" pitchFamily="2" charset="-78"/>
              </a:rPr>
              <a:t>listModel.addElement</a:t>
            </a:r>
            <a:r>
              <a:rPr lang="en-US" sz="1800" dirty="0">
                <a:cs typeface="B Nazanin" panose="00000400000000000000" pitchFamily="2" charset="-78"/>
              </a:rPr>
              <a:t>(</a:t>
            </a:r>
            <a:r>
              <a:rPr lang="en-US" sz="1800" dirty="0" err="1">
                <a:cs typeface="B Nazanin" panose="00000400000000000000" pitchFamily="2" charset="-78"/>
              </a:rPr>
              <a:t>tmp</a:t>
            </a:r>
            <a:r>
              <a:rPr lang="en-US" sz="1800" dirty="0">
                <a:cs typeface="B Nazanin" panose="00000400000000000000" pitchFamily="2" charset="-78"/>
              </a:rPr>
              <a:t>);</a:t>
            </a:r>
          </a:p>
          <a:p>
            <a:r>
              <a:rPr lang="en-US" sz="1800" dirty="0">
                <a:cs typeface="B Nazanin" panose="00000400000000000000" pitchFamily="2" charset="-78"/>
              </a:rPr>
              <a:t>          }</a:t>
            </a:r>
            <a:r>
              <a:rPr lang="en-US" sz="1800" b="1" dirty="0">
                <a:cs typeface="B Nazanin" panose="00000400000000000000" pitchFamily="2" charset="-78"/>
              </a:rPr>
              <a:t>catch(Exception e){</a:t>
            </a:r>
            <a:r>
              <a:rPr lang="en-US" sz="1800" b="1" dirty="0" err="1">
                <a:cs typeface="B Nazanin" panose="00000400000000000000" pitchFamily="2" charset="-78"/>
              </a:rPr>
              <a:t>e.printStackTrace</a:t>
            </a:r>
            <a:r>
              <a:rPr lang="en-US" sz="1800" b="1" dirty="0" smtClean="0">
                <a:cs typeface="B Nazanin" panose="00000400000000000000" pitchFamily="2" charset="-78"/>
              </a:rPr>
              <a:t>();}</a:t>
            </a:r>
            <a:r>
              <a:rPr lang="en-US" sz="1800" dirty="0" smtClean="0">
                <a:cs typeface="B Nazanin" panose="00000400000000000000" pitchFamily="2" charset="-78"/>
              </a:rPr>
              <a:t>}</a:t>
            </a:r>
            <a:endParaRPr lang="en-US" sz="1800" dirty="0">
              <a:cs typeface="B Nazanin" panose="00000400000000000000" pitchFamily="2" charset="-78"/>
            </a:endParaRPr>
          </a:p>
          <a:p>
            <a:r>
              <a:rPr lang="en-US" sz="1800" dirty="0">
                <a:cs typeface="B Nazanin" panose="00000400000000000000" pitchFamily="2" charset="-78"/>
              </a:rPr>
              <a:t>          </a:t>
            </a:r>
            <a:r>
              <a:rPr lang="en-US" sz="1800" dirty="0" err="1" smtClean="0">
                <a:cs typeface="B Nazanin" panose="00000400000000000000" pitchFamily="2" charset="-78"/>
              </a:rPr>
              <a:t>lst.setModel</a:t>
            </a:r>
            <a:r>
              <a:rPr lang="en-US" sz="1800" dirty="0" smtClean="0">
                <a:cs typeface="B Nazanin" panose="00000400000000000000" pitchFamily="2" charset="-78"/>
              </a:rPr>
              <a:t>(</a:t>
            </a:r>
            <a:r>
              <a:rPr lang="en-US" sz="1800" dirty="0" err="1" smtClean="0">
                <a:cs typeface="B Nazanin" panose="00000400000000000000" pitchFamily="2" charset="-78"/>
              </a:rPr>
              <a:t>listModel</a:t>
            </a:r>
            <a:r>
              <a:rPr lang="en-US" sz="1800" dirty="0" smtClean="0">
                <a:cs typeface="B Nazanin" panose="00000400000000000000" pitchFamily="2" charset="-78"/>
              </a:rPr>
              <a:t>);</a:t>
            </a:r>
            <a:r>
              <a:rPr lang="fa-IR" sz="1800" dirty="0" smtClean="0">
                <a:cs typeface="B Nazanin" panose="00000400000000000000" pitchFamily="2" charset="-78"/>
              </a:rPr>
              <a:t> </a:t>
            </a:r>
            <a:r>
              <a:rPr lang="en-US" sz="1800" dirty="0" smtClean="0">
                <a:cs typeface="B Nazanin" panose="00000400000000000000" pitchFamily="2" charset="-78"/>
              </a:rPr>
              <a:t>}</a:t>
            </a:r>
            <a:endParaRPr lang="fa-IR" sz="1800" dirty="0" smtClean="0">
              <a:cs typeface="B Nazanin" panose="00000400000000000000" pitchFamily="2" charset="-78"/>
            </a:endParaRPr>
          </a:p>
          <a:p>
            <a:endParaRPr lang="fa-IR" sz="1800" dirty="0">
              <a:cs typeface="B Nazanin" panose="00000400000000000000" pitchFamily="2" charset="-78"/>
            </a:endParaRPr>
          </a:p>
          <a:p>
            <a:pPr algn="r" rtl="1"/>
            <a:r>
              <a:rPr lang="fa-IR" sz="1800" dirty="0" smtClean="0">
                <a:cs typeface="B Nazanin" panose="00000400000000000000" pitchFamily="2" charset="-78"/>
              </a:rPr>
              <a:t>این تابع اسامی افرادی که تا این لحظه در چت روم حضور دارند را بر می گرداند و لیست تعریف شده در تابع </a:t>
            </a:r>
            <a:r>
              <a:rPr lang="en-US" sz="1800" dirty="0" smtClean="0">
                <a:cs typeface="B Nazanin" panose="00000400000000000000" pitchFamily="2" charset="-78"/>
              </a:rPr>
              <a:t>interface</a:t>
            </a:r>
            <a:r>
              <a:rPr lang="fa-IR" sz="1800" dirty="0" smtClean="0">
                <a:cs typeface="B Nazanin" panose="00000400000000000000" pitchFamily="2" charset="-78"/>
              </a:rPr>
              <a:t> به نام </a:t>
            </a:r>
            <a:r>
              <a:rPr lang="en-US" sz="1800" dirty="0" err="1" smtClean="0">
                <a:cs typeface="B Nazanin" panose="00000400000000000000" pitchFamily="2" charset="-78"/>
              </a:rPr>
              <a:t>lst</a:t>
            </a:r>
            <a:r>
              <a:rPr lang="fa-IR" sz="1800" dirty="0" smtClean="0">
                <a:cs typeface="B Nazanin" panose="00000400000000000000" pitchFamily="2" charset="-78"/>
              </a:rPr>
              <a:t> را به نام های افراد به روز میکند . و لیست را ایجاد می نماید . </a:t>
            </a:r>
          </a:p>
          <a:p>
            <a:pPr algn="r" rtl="1"/>
            <a:endParaRPr lang="fa-IR" sz="1800" dirty="0">
              <a:cs typeface="B Nazanin" panose="00000400000000000000" pitchFamily="2" charset="-78"/>
            </a:endParaRPr>
          </a:p>
          <a:p>
            <a:pPr algn="r" rtl="1"/>
            <a:r>
              <a:rPr lang="fa-IR" sz="1800" dirty="0" smtClean="0">
                <a:cs typeface="B Nazanin" panose="00000400000000000000" pitchFamily="2" charset="-78"/>
              </a:rPr>
              <a:t>لیست به صورت کد زیر تعریف شده و در </a:t>
            </a:r>
            <a:r>
              <a:rPr lang="en-US" sz="1800" dirty="0" smtClean="0">
                <a:cs typeface="B Nazanin" panose="00000400000000000000" pitchFamily="2" charset="-78"/>
              </a:rPr>
              <a:t>frame </a:t>
            </a:r>
            <a:r>
              <a:rPr lang="fa-IR" sz="1800" dirty="0" smtClean="0">
                <a:cs typeface="B Nazanin" panose="00000400000000000000" pitchFamily="2" charset="-78"/>
              </a:rPr>
              <a:t> </a:t>
            </a:r>
          </a:p>
          <a:p>
            <a:pPr algn="r" rtl="1"/>
            <a:r>
              <a:rPr lang="en-US" sz="1800" dirty="0">
                <a:cs typeface="B Nazanin" panose="00000400000000000000" pitchFamily="2" charset="-78"/>
              </a:rPr>
              <a:t> </a:t>
            </a:r>
            <a:r>
              <a:rPr lang="en-US" sz="1800" dirty="0" err="1">
                <a:cs typeface="B Nazanin" panose="00000400000000000000" pitchFamily="2" charset="-78"/>
              </a:rPr>
              <a:t>JList</a:t>
            </a:r>
            <a:r>
              <a:rPr lang="en-US" sz="1800" dirty="0">
                <a:cs typeface="B Nazanin" panose="00000400000000000000" pitchFamily="2" charset="-78"/>
              </a:rPr>
              <a:t> </a:t>
            </a:r>
            <a:r>
              <a:rPr lang="en-US" sz="1800" dirty="0" err="1">
                <a:cs typeface="B Nazanin" panose="00000400000000000000" pitchFamily="2" charset="-78"/>
              </a:rPr>
              <a:t>lst</a:t>
            </a:r>
            <a:r>
              <a:rPr lang="en-US" sz="1800" dirty="0" smtClean="0">
                <a:cs typeface="B Nazanin" panose="00000400000000000000" pitchFamily="2" charset="-78"/>
              </a:rPr>
              <a:t>; </a:t>
            </a:r>
            <a:r>
              <a:rPr lang="fa-IR" sz="1800" dirty="0" smtClean="0">
                <a:cs typeface="B Nazanin" panose="00000400000000000000" pitchFamily="2" charset="-78"/>
              </a:rPr>
              <a:t> تعریف لیست </a:t>
            </a:r>
          </a:p>
          <a:p>
            <a:pPr algn="r" rtl="1"/>
            <a:r>
              <a:rPr lang="en-US" sz="1800" dirty="0">
                <a:cs typeface="B Nazanin" panose="00000400000000000000" pitchFamily="2" charset="-78"/>
              </a:rPr>
              <a:t> </a:t>
            </a:r>
            <a:r>
              <a:rPr lang="en-US" sz="1800" dirty="0" err="1">
                <a:cs typeface="B Nazanin" panose="00000400000000000000" pitchFamily="2" charset="-78"/>
              </a:rPr>
              <a:t>cn.add</a:t>
            </a:r>
            <a:r>
              <a:rPr lang="en-US" sz="1800" dirty="0">
                <a:cs typeface="B Nazanin" panose="00000400000000000000" pitchFamily="2" charset="-78"/>
              </a:rPr>
              <a:t>(</a:t>
            </a:r>
            <a:r>
              <a:rPr lang="en-US" sz="1800" dirty="0" err="1">
                <a:cs typeface="B Nazanin" panose="00000400000000000000" pitchFamily="2" charset="-78"/>
              </a:rPr>
              <a:t>lst</a:t>
            </a:r>
            <a:r>
              <a:rPr lang="en-US" sz="1800" dirty="0">
                <a:cs typeface="B Nazanin" panose="00000400000000000000" pitchFamily="2" charset="-78"/>
              </a:rPr>
              <a:t>, </a:t>
            </a:r>
            <a:r>
              <a:rPr lang="en-US" sz="1800" dirty="0" err="1">
                <a:cs typeface="B Nazanin" panose="00000400000000000000" pitchFamily="2" charset="-78"/>
              </a:rPr>
              <a:t>BorderLayout.</a:t>
            </a:r>
            <a:r>
              <a:rPr lang="en-US" sz="1800" i="1" dirty="0" err="1">
                <a:cs typeface="B Nazanin" panose="00000400000000000000" pitchFamily="2" charset="-78"/>
              </a:rPr>
              <a:t>EAST</a:t>
            </a:r>
            <a:r>
              <a:rPr lang="en-US" sz="1800" i="1" dirty="0">
                <a:cs typeface="B Nazanin" panose="00000400000000000000" pitchFamily="2" charset="-78"/>
              </a:rPr>
              <a:t>);    </a:t>
            </a:r>
            <a:r>
              <a:rPr lang="fa-IR" sz="1800" i="1" dirty="0" smtClean="0">
                <a:cs typeface="B Nazanin" panose="00000400000000000000" pitchFamily="2" charset="-78"/>
              </a:rPr>
              <a:t>  تعریف لیست در </a:t>
            </a:r>
            <a:r>
              <a:rPr lang="en-US" sz="1800" i="1" dirty="0" smtClean="0">
                <a:cs typeface="B Nazanin" panose="00000400000000000000" pitchFamily="2" charset="-78"/>
              </a:rPr>
              <a:t>frame</a:t>
            </a:r>
            <a:r>
              <a:rPr lang="fa-IR" sz="1800" i="1" dirty="0" smtClean="0">
                <a:cs typeface="B Nazanin" panose="00000400000000000000" pitchFamily="2" charset="-78"/>
              </a:rPr>
              <a:t>  </a:t>
            </a:r>
            <a:r>
              <a:rPr lang="en-US" sz="1800" i="1" dirty="0" err="1" smtClean="0">
                <a:cs typeface="B Nazanin" panose="00000400000000000000" pitchFamily="2" charset="-78"/>
              </a:rPr>
              <a:t>cn</a:t>
            </a:r>
            <a:r>
              <a:rPr lang="fa-IR" sz="1800" i="1" dirty="0" smtClean="0">
                <a:cs typeface="B Nazanin" panose="00000400000000000000" pitchFamily="2" charset="-78"/>
              </a:rPr>
              <a:t> در تابع </a:t>
            </a:r>
            <a:r>
              <a:rPr lang="en-US" sz="1800" i="1" dirty="0" smtClean="0">
                <a:cs typeface="B Nazanin" panose="00000400000000000000" pitchFamily="2" charset="-78"/>
              </a:rPr>
              <a:t>user interface </a:t>
            </a:r>
            <a:endParaRPr lang="en-US" sz="1800" dirty="0">
              <a:cs typeface="B Nazanin" panose="00000400000000000000" pitchFamily="2" charset="-78"/>
            </a:endParaRPr>
          </a:p>
        </p:txBody>
      </p:sp>
    </p:spTree>
    <p:extLst>
      <p:ext uri="{BB962C8B-B14F-4D97-AF65-F5344CB8AC3E}">
        <p14:creationId xmlns:p14="http://schemas.microsoft.com/office/powerpoint/2010/main" val="4161052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0000" lnSpcReduction="20000"/>
          </a:bodyPr>
          <a:lstStyle/>
          <a:p>
            <a:pPr algn="r" rtl="1"/>
            <a:r>
              <a:rPr lang="fa-IR" sz="1600" dirty="0" smtClean="0">
                <a:cs typeface="B Nazanin" panose="00000400000000000000" pitchFamily="2" charset="-78"/>
              </a:rPr>
              <a:t>حال باید تابع زیر را نیز به کد خود اضافه کنیم تا در اثر کلیک بر روی هر یک از عناصر زیر عملیات چت خصوصی  انجام گردد . </a:t>
            </a:r>
          </a:p>
          <a:p>
            <a:pPr algn="r" rtl="1"/>
            <a:r>
              <a:rPr lang="fa-IR" sz="1600" dirty="0" smtClean="0">
                <a:cs typeface="B Nazanin" panose="00000400000000000000" pitchFamily="2" charset="-78"/>
              </a:rPr>
              <a:t>از اینجا به بعد ما با 2 روش روبرو هستیم . ابتدا روش چت روم </a:t>
            </a:r>
            <a:r>
              <a:rPr lang="en-US" sz="1600" dirty="0" smtClean="0">
                <a:cs typeface="B Nazanin" panose="00000400000000000000" pitchFamily="2" charset="-78"/>
              </a:rPr>
              <a:t>p2p</a:t>
            </a:r>
            <a:r>
              <a:rPr lang="fa-IR" sz="1600" dirty="0" smtClean="0">
                <a:cs typeface="B Nazanin" panose="00000400000000000000" pitchFamily="2" charset="-78"/>
              </a:rPr>
              <a:t> با سوکت  و روش دوم چت روم خصوصی با استفاده از خود </a:t>
            </a:r>
            <a:r>
              <a:rPr lang="en-US" sz="1600" dirty="0" err="1" smtClean="0">
                <a:cs typeface="B Nazanin" panose="00000400000000000000" pitchFamily="2" charset="-78"/>
              </a:rPr>
              <a:t>rmi</a:t>
            </a:r>
            <a:r>
              <a:rPr lang="en-US" sz="1600" dirty="0" smtClean="0">
                <a:cs typeface="B Nazanin" panose="00000400000000000000" pitchFamily="2" charset="-78"/>
              </a:rPr>
              <a:t> </a:t>
            </a:r>
            <a:r>
              <a:rPr lang="fa-IR" sz="1600" dirty="0" smtClean="0">
                <a:cs typeface="B Nazanin" panose="00000400000000000000" pitchFamily="2" charset="-78"/>
              </a:rPr>
              <a:t> </a:t>
            </a:r>
          </a:p>
          <a:p>
            <a:pPr algn="r" rtl="1"/>
            <a:endParaRPr lang="fa-IR" sz="1600" dirty="0">
              <a:cs typeface="B Nazanin" panose="00000400000000000000" pitchFamily="2" charset="-78"/>
            </a:endParaRPr>
          </a:p>
          <a:p>
            <a:pPr algn="r" rtl="1"/>
            <a:r>
              <a:rPr lang="fa-IR" sz="1600" dirty="0" smtClean="0">
                <a:cs typeface="B Nazanin" panose="00000400000000000000" pitchFamily="2" charset="-78"/>
              </a:rPr>
              <a:t>روش اول : </a:t>
            </a:r>
          </a:p>
          <a:p>
            <a:pPr algn="r" rtl="1"/>
            <a:endParaRPr lang="fa-IR" sz="1600" dirty="0">
              <a:cs typeface="B Nazanin" panose="00000400000000000000" pitchFamily="2" charset="-78"/>
            </a:endParaRPr>
          </a:p>
          <a:p>
            <a:r>
              <a:rPr lang="en-US" sz="1600" dirty="0">
                <a:cs typeface="B Nazanin" panose="00000400000000000000" pitchFamily="2" charset="-78"/>
              </a:rPr>
              <a:t> </a:t>
            </a:r>
            <a:r>
              <a:rPr lang="en-US" sz="1800" dirty="0" err="1">
                <a:cs typeface="B Nazanin" panose="00000400000000000000" pitchFamily="2" charset="-78"/>
              </a:rPr>
              <a:t>lst.addListSelectionListener</a:t>
            </a:r>
            <a:r>
              <a:rPr lang="en-US" sz="1800" dirty="0">
                <a:cs typeface="B Nazanin" panose="00000400000000000000" pitchFamily="2" charset="-78"/>
              </a:rPr>
              <a:t>(</a:t>
            </a:r>
            <a:r>
              <a:rPr lang="en-US" sz="1800" b="1" dirty="0">
                <a:cs typeface="B Nazanin" panose="00000400000000000000" pitchFamily="2" charset="-78"/>
              </a:rPr>
              <a:t>new </a:t>
            </a:r>
            <a:r>
              <a:rPr lang="en-US" sz="1800" b="1" dirty="0" err="1">
                <a:cs typeface="B Nazanin" panose="00000400000000000000" pitchFamily="2" charset="-78"/>
              </a:rPr>
              <a:t>ListSelectionListener</a:t>
            </a:r>
            <a:r>
              <a:rPr lang="en-US" sz="1800" b="1" dirty="0">
                <a:cs typeface="B Nazanin" panose="00000400000000000000" pitchFamily="2" charset="-78"/>
              </a:rPr>
              <a:t>() {</a:t>
            </a:r>
          </a:p>
          <a:p>
            <a:pPr marL="0" indent="0">
              <a:buNone/>
            </a:pPr>
            <a:r>
              <a:rPr lang="fa-IR" sz="1800" dirty="0" smtClean="0">
                <a:cs typeface="B Nazanin" panose="00000400000000000000" pitchFamily="2" charset="-78"/>
              </a:rPr>
              <a:t>            </a:t>
            </a:r>
            <a:r>
              <a:rPr lang="en-US" sz="1800" b="1" dirty="0" smtClean="0">
                <a:cs typeface="B Nazanin" panose="00000400000000000000" pitchFamily="2" charset="-78"/>
              </a:rPr>
              <a:t>public </a:t>
            </a:r>
            <a:r>
              <a:rPr lang="en-US" sz="1800" b="1" dirty="0">
                <a:cs typeface="B Nazanin" panose="00000400000000000000" pitchFamily="2" charset="-78"/>
              </a:rPr>
              <a:t>void </a:t>
            </a:r>
            <a:r>
              <a:rPr lang="en-US" sz="1800" b="1" dirty="0" err="1">
                <a:cs typeface="B Nazanin" panose="00000400000000000000" pitchFamily="2" charset="-78"/>
              </a:rPr>
              <a:t>valueChanged</a:t>
            </a:r>
            <a:r>
              <a:rPr lang="en-US" sz="1800" b="1" dirty="0">
                <a:cs typeface="B Nazanin" panose="00000400000000000000" pitchFamily="2" charset="-78"/>
              </a:rPr>
              <a:t>(</a:t>
            </a:r>
            <a:r>
              <a:rPr lang="en-US" sz="1800" b="1" dirty="0" err="1">
                <a:cs typeface="B Nazanin" panose="00000400000000000000" pitchFamily="2" charset="-78"/>
              </a:rPr>
              <a:t>ListSelectionEvent</a:t>
            </a:r>
            <a:r>
              <a:rPr lang="en-US" sz="1800" b="1" dirty="0">
                <a:cs typeface="B Nazanin" panose="00000400000000000000" pitchFamily="2" charset="-78"/>
              </a:rPr>
              <a:t> arg0) {</a:t>
            </a:r>
          </a:p>
          <a:p>
            <a:r>
              <a:rPr lang="en-US" sz="1800" dirty="0">
                <a:cs typeface="B Nazanin" panose="00000400000000000000" pitchFamily="2" charset="-78"/>
              </a:rPr>
              <a:t>  String selected = (String) </a:t>
            </a:r>
            <a:r>
              <a:rPr lang="en-US" sz="1800" dirty="0" err="1">
                <a:cs typeface="B Nazanin" panose="00000400000000000000" pitchFamily="2" charset="-78"/>
              </a:rPr>
              <a:t>lst.getSelectedValue</a:t>
            </a:r>
            <a:r>
              <a:rPr lang="en-US" sz="1800" dirty="0" smtClean="0">
                <a:cs typeface="B Nazanin" panose="00000400000000000000" pitchFamily="2" charset="-78"/>
              </a:rPr>
              <a:t>();</a:t>
            </a:r>
            <a:r>
              <a:rPr lang="fa-IR" sz="1800" dirty="0" smtClean="0">
                <a:cs typeface="B Nazanin" panose="00000400000000000000" pitchFamily="2" charset="-78"/>
              </a:rPr>
              <a:t>  </a:t>
            </a:r>
            <a:r>
              <a:rPr lang="en-US" sz="1800" dirty="0" err="1" smtClean="0">
                <a:cs typeface="B Nazanin" panose="00000400000000000000" pitchFamily="2" charset="-78"/>
              </a:rPr>
              <a:t>System.</a:t>
            </a:r>
            <a:r>
              <a:rPr lang="en-US" sz="1800" i="1" dirty="0" err="1" smtClean="0">
                <a:cs typeface="B Nazanin" panose="00000400000000000000" pitchFamily="2" charset="-78"/>
              </a:rPr>
              <a:t>out.println</a:t>
            </a:r>
            <a:r>
              <a:rPr lang="en-US" sz="1800" i="1" dirty="0">
                <a:cs typeface="B Nazanin" panose="00000400000000000000" pitchFamily="2" charset="-78"/>
              </a:rPr>
              <a:t>("no </a:t>
            </a:r>
            <a:r>
              <a:rPr lang="en-US" sz="1800" i="1" dirty="0" smtClean="0">
                <a:cs typeface="B Nazanin" panose="00000400000000000000" pitchFamily="2" charset="-78"/>
              </a:rPr>
              <a:t>");</a:t>
            </a:r>
            <a:endParaRPr lang="fa-IR" sz="1800" i="1" dirty="0" smtClean="0">
              <a:cs typeface="B Nazanin" panose="00000400000000000000" pitchFamily="2" charset="-78"/>
            </a:endParaRPr>
          </a:p>
          <a:p>
            <a:r>
              <a:rPr lang="en-US" sz="1800" b="1" dirty="0" smtClean="0">
                <a:cs typeface="B Nazanin" panose="00000400000000000000" pitchFamily="2" charset="-78"/>
              </a:rPr>
              <a:t>try </a:t>
            </a:r>
            <a:r>
              <a:rPr lang="en-US" sz="1800" b="1" dirty="0">
                <a:cs typeface="B Nazanin" panose="00000400000000000000" pitchFamily="2" charset="-78"/>
              </a:rPr>
              <a:t>{</a:t>
            </a:r>
          </a:p>
          <a:p>
            <a:r>
              <a:rPr lang="en-US" sz="1800" dirty="0">
                <a:cs typeface="B Nazanin" panose="00000400000000000000" pitchFamily="2" charset="-78"/>
              </a:rPr>
              <a:t>    String tmp3</a:t>
            </a:r>
            <a:r>
              <a:rPr lang="en-US" sz="1800" dirty="0" smtClean="0">
                <a:cs typeface="B Nazanin" panose="00000400000000000000" pitchFamily="2" charset="-78"/>
              </a:rPr>
              <a:t>;    </a:t>
            </a:r>
            <a:r>
              <a:rPr lang="en-US" sz="1800" b="1" dirty="0" err="1">
                <a:cs typeface="B Nazanin" panose="00000400000000000000" pitchFamily="2" charset="-78"/>
              </a:rPr>
              <a:t>int</a:t>
            </a:r>
            <a:r>
              <a:rPr lang="en-US" sz="1800" b="1" dirty="0">
                <a:cs typeface="B Nazanin" panose="00000400000000000000" pitchFamily="2" charset="-78"/>
              </a:rPr>
              <a:t> i1=0;</a:t>
            </a:r>
          </a:p>
          <a:p>
            <a:r>
              <a:rPr lang="en-US" sz="1800" b="1" dirty="0">
                <a:cs typeface="B Nazanin" panose="00000400000000000000" pitchFamily="2" charset="-78"/>
              </a:rPr>
              <a:t>while (i1&lt;</a:t>
            </a:r>
            <a:r>
              <a:rPr lang="en-US" sz="1800" b="1" dirty="0" err="1">
                <a:cs typeface="B Nazanin" panose="00000400000000000000" pitchFamily="2" charset="-78"/>
              </a:rPr>
              <a:t>server.getConnected</a:t>
            </a:r>
            <a:r>
              <a:rPr lang="en-US" sz="1800" b="1" dirty="0">
                <a:cs typeface="B Nazanin" panose="00000400000000000000" pitchFamily="2" charset="-78"/>
              </a:rPr>
              <a:t>().size()){</a:t>
            </a:r>
          </a:p>
          <a:p>
            <a:r>
              <a:rPr lang="en-US" sz="1800" dirty="0">
                <a:cs typeface="B Nazanin" panose="00000400000000000000" pitchFamily="2" charset="-78"/>
              </a:rPr>
              <a:t>tmp3=((</a:t>
            </a:r>
            <a:r>
              <a:rPr lang="en-US" sz="1800" dirty="0" err="1">
                <a:cs typeface="B Nazanin" panose="00000400000000000000" pitchFamily="2" charset="-78"/>
              </a:rPr>
              <a:t>ChatClientInt</a:t>
            </a:r>
            <a:r>
              <a:rPr lang="en-US" sz="1800" dirty="0">
                <a:cs typeface="B Nazanin" panose="00000400000000000000" pitchFamily="2" charset="-78"/>
              </a:rPr>
              <a:t>)</a:t>
            </a:r>
            <a:r>
              <a:rPr lang="en-US" sz="1800" dirty="0" err="1">
                <a:cs typeface="B Nazanin" panose="00000400000000000000" pitchFamily="2" charset="-78"/>
              </a:rPr>
              <a:t>server.getConnected</a:t>
            </a:r>
            <a:r>
              <a:rPr lang="en-US" sz="1800" dirty="0">
                <a:cs typeface="B Nazanin" panose="00000400000000000000" pitchFamily="2" charset="-78"/>
              </a:rPr>
              <a:t>().get(i1)).</a:t>
            </a:r>
            <a:r>
              <a:rPr lang="en-US" sz="1800" dirty="0" err="1">
                <a:cs typeface="B Nazanin" panose="00000400000000000000" pitchFamily="2" charset="-78"/>
              </a:rPr>
              <a:t>getName</a:t>
            </a:r>
            <a:r>
              <a:rPr lang="en-US" sz="1800" dirty="0">
                <a:cs typeface="B Nazanin" panose="00000400000000000000" pitchFamily="2" charset="-78"/>
              </a:rPr>
              <a:t>();</a:t>
            </a:r>
          </a:p>
          <a:p>
            <a:r>
              <a:rPr lang="en-US" sz="1800" b="1" dirty="0">
                <a:cs typeface="B Nazanin" panose="00000400000000000000" pitchFamily="2" charset="-78"/>
              </a:rPr>
              <a:t>if (</a:t>
            </a:r>
            <a:r>
              <a:rPr lang="en-US" sz="1800" b="1" dirty="0" err="1">
                <a:cs typeface="B Nazanin" panose="00000400000000000000" pitchFamily="2" charset="-78"/>
              </a:rPr>
              <a:t>selected.compareToIgnoreCase</a:t>
            </a:r>
            <a:r>
              <a:rPr lang="en-US" sz="1800" b="1" dirty="0">
                <a:cs typeface="B Nazanin" panose="00000400000000000000" pitchFamily="2" charset="-78"/>
              </a:rPr>
              <a:t>(tmp3)==0 &amp;&amp; p12==false ){</a:t>
            </a:r>
          </a:p>
          <a:p>
            <a:r>
              <a:rPr lang="en-US" sz="1800" dirty="0" err="1">
                <a:cs typeface="B Nazanin" panose="00000400000000000000" pitchFamily="2" charset="-78"/>
              </a:rPr>
              <a:t>System.</a:t>
            </a:r>
            <a:r>
              <a:rPr lang="en-US" sz="1800" i="1" dirty="0" err="1">
                <a:cs typeface="B Nazanin" panose="00000400000000000000" pitchFamily="2" charset="-78"/>
              </a:rPr>
              <a:t>out.println</a:t>
            </a:r>
            <a:r>
              <a:rPr lang="en-US" sz="1800" i="1" dirty="0">
                <a:cs typeface="B Nazanin" panose="00000400000000000000" pitchFamily="2" charset="-78"/>
              </a:rPr>
              <a:t>(i1);</a:t>
            </a:r>
          </a:p>
          <a:p>
            <a:r>
              <a:rPr lang="en-US" sz="1800" dirty="0">
                <a:cs typeface="B Nazanin" panose="00000400000000000000" pitchFamily="2" charset="-78"/>
              </a:rPr>
              <a:t>Client1 man1 =</a:t>
            </a:r>
            <a:r>
              <a:rPr lang="en-US" sz="1800" b="1" dirty="0">
                <a:cs typeface="B Nazanin" panose="00000400000000000000" pitchFamily="2" charset="-78"/>
              </a:rPr>
              <a:t>new Client1() ;   </a:t>
            </a:r>
          </a:p>
          <a:p>
            <a:r>
              <a:rPr lang="en-US" sz="1800" dirty="0" err="1">
                <a:cs typeface="B Nazanin" panose="00000400000000000000" pitchFamily="2" charset="-78"/>
              </a:rPr>
              <a:t>InetAddress</a:t>
            </a:r>
            <a:r>
              <a:rPr lang="en-US" sz="1800" dirty="0">
                <a:cs typeface="B Nazanin" panose="00000400000000000000" pitchFamily="2" charset="-78"/>
              </a:rPr>
              <a:t> </a:t>
            </a:r>
            <a:r>
              <a:rPr lang="en-US" sz="1800" dirty="0" err="1">
                <a:cs typeface="B Nazanin" panose="00000400000000000000" pitchFamily="2" charset="-78"/>
              </a:rPr>
              <a:t>youip</a:t>
            </a:r>
            <a:r>
              <a:rPr lang="en-US" sz="1800" dirty="0">
                <a:cs typeface="B Nazanin" panose="00000400000000000000" pitchFamily="2" charset="-78"/>
              </a:rPr>
              <a:t>=((</a:t>
            </a:r>
            <a:r>
              <a:rPr lang="en-US" sz="1800" dirty="0" err="1">
                <a:cs typeface="B Nazanin" panose="00000400000000000000" pitchFamily="2" charset="-78"/>
              </a:rPr>
              <a:t>ChatClientInt</a:t>
            </a:r>
            <a:r>
              <a:rPr lang="en-US" sz="1800" dirty="0">
                <a:cs typeface="B Nazanin" panose="00000400000000000000" pitchFamily="2" charset="-78"/>
              </a:rPr>
              <a:t>)</a:t>
            </a:r>
            <a:r>
              <a:rPr lang="en-US" sz="1800" dirty="0" err="1">
                <a:cs typeface="B Nazanin" panose="00000400000000000000" pitchFamily="2" charset="-78"/>
              </a:rPr>
              <a:t>server.getConnected</a:t>
            </a:r>
            <a:r>
              <a:rPr lang="en-US" sz="1800" dirty="0">
                <a:cs typeface="B Nazanin" panose="00000400000000000000" pitchFamily="2" charset="-78"/>
              </a:rPr>
              <a:t>().get(i1)).</a:t>
            </a:r>
            <a:r>
              <a:rPr lang="en-US" sz="1800" dirty="0" err="1">
                <a:cs typeface="B Nazanin" panose="00000400000000000000" pitchFamily="2" charset="-78"/>
              </a:rPr>
              <a:t>getip</a:t>
            </a:r>
            <a:r>
              <a:rPr lang="en-US" sz="1800" dirty="0">
                <a:cs typeface="B Nazanin" panose="00000400000000000000" pitchFamily="2" charset="-78"/>
              </a:rPr>
              <a:t>();</a:t>
            </a:r>
          </a:p>
          <a:p>
            <a:r>
              <a:rPr lang="en-US" sz="1800" dirty="0" err="1">
                <a:cs typeface="B Nazanin" panose="00000400000000000000" pitchFamily="2" charset="-78"/>
              </a:rPr>
              <a:t>PrivateUi</a:t>
            </a:r>
            <a:r>
              <a:rPr lang="en-US" sz="1800" dirty="0">
                <a:cs typeface="B Nazanin" panose="00000400000000000000" pitchFamily="2" charset="-78"/>
              </a:rPr>
              <a:t> pp=</a:t>
            </a:r>
            <a:r>
              <a:rPr lang="en-US" sz="1800" b="1" dirty="0">
                <a:cs typeface="B Nazanin" panose="00000400000000000000" pitchFamily="2" charset="-78"/>
              </a:rPr>
              <a:t>new </a:t>
            </a:r>
            <a:r>
              <a:rPr lang="en-US" sz="1800" b="1" dirty="0" err="1">
                <a:cs typeface="B Nazanin" panose="00000400000000000000" pitchFamily="2" charset="-78"/>
              </a:rPr>
              <a:t>PrivateUi</a:t>
            </a:r>
            <a:r>
              <a:rPr lang="en-US" sz="1800" b="1" dirty="0">
                <a:cs typeface="B Nazanin" panose="00000400000000000000" pitchFamily="2" charset="-78"/>
              </a:rPr>
              <a:t>(i1,p2,myip,youip,server,Name,tmp3,true,man1);</a:t>
            </a:r>
          </a:p>
          <a:p>
            <a:r>
              <a:rPr lang="en-US" sz="1800" dirty="0" err="1">
                <a:cs typeface="B Nazanin" panose="00000400000000000000" pitchFamily="2" charset="-78"/>
              </a:rPr>
              <a:t>client.pui</a:t>
            </a:r>
            <a:r>
              <a:rPr lang="en-US" sz="1800" dirty="0">
                <a:cs typeface="B Nazanin" panose="00000400000000000000" pitchFamily="2" charset="-78"/>
              </a:rPr>
              <a:t>=pp;</a:t>
            </a:r>
          </a:p>
          <a:p>
            <a:r>
              <a:rPr lang="en-US" sz="1800" dirty="0">
                <a:cs typeface="B Nazanin" panose="00000400000000000000" pitchFamily="2" charset="-78"/>
              </a:rPr>
              <a:t>        man1.start(pp);</a:t>
            </a:r>
          </a:p>
          <a:p>
            <a:r>
              <a:rPr lang="en-US" sz="1800" dirty="0" smtClean="0">
                <a:cs typeface="B Nazanin" panose="00000400000000000000" pitchFamily="2" charset="-78"/>
              </a:rPr>
              <a:t>p12=</a:t>
            </a:r>
            <a:r>
              <a:rPr lang="en-US" sz="1800" b="1" dirty="0" smtClean="0">
                <a:cs typeface="B Nazanin" panose="00000400000000000000" pitchFamily="2" charset="-78"/>
              </a:rPr>
              <a:t>true;</a:t>
            </a:r>
            <a:r>
              <a:rPr lang="fa-IR" sz="1800" b="1" dirty="0" smtClean="0">
                <a:cs typeface="B Nazanin" panose="00000400000000000000" pitchFamily="2" charset="-78"/>
              </a:rPr>
              <a:t> </a:t>
            </a:r>
            <a:r>
              <a:rPr lang="en-US" sz="1800" dirty="0" smtClean="0">
                <a:cs typeface="B Nazanin" panose="00000400000000000000" pitchFamily="2" charset="-78"/>
              </a:rPr>
              <a:t>i1=100;}</a:t>
            </a:r>
            <a:endParaRPr lang="en-US" sz="1800" dirty="0">
              <a:cs typeface="B Nazanin" panose="00000400000000000000" pitchFamily="2" charset="-78"/>
            </a:endParaRPr>
          </a:p>
          <a:p>
            <a:r>
              <a:rPr lang="en-US" sz="1800" dirty="0">
                <a:cs typeface="B Nazanin" panose="00000400000000000000" pitchFamily="2" charset="-78"/>
              </a:rPr>
              <a:t> i1</a:t>
            </a:r>
            <a:r>
              <a:rPr lang="en-US" sz="1800" dirty="0" smtClean="0">
                <a:cs typeface="B Nazanin" panose="00000400000000000000" pitchFamily="2" charset="-78"/>
              </a:rPr>
              <a:t>++;}</a:t>
            </a:r>
            <a:endParaRPr lang="en-US" sz="1800" dirty="0">
              <a:cs typeface="B Nazanin" panose="00000400000000000000" pitchFamily="2" charset="-78"/>
            </a:endParaRPr>
          </a:p>
          <a:p>
            <a:r>
              <a:rPr lang="en-US" sz="1800" dirty="0">
                <a:cs typeface="B Nazanin" panose="00000400000000000000" pitchFamily="2" charset="-78"/>
              </a:rPr>
              <a:t>} </a:t>
            </a:r>
            <a:r>
              <a:rPr lang="en-US" sz="1800" b="1" dirty="0">
                <a:cs typeface="B Nazanin" panose="00000400000000000000" pitchFamily="2" charset="-78"/>
              </a:rPr>
              <a:t>catch (</a:t>
            </a:r>
            <a:r>
              <a:rPr lang="en-US" sz="1800" b="1" dirty="0" err="1">
                <a:cs typeface="B Nazanin" panose="00000400000000000000" pitchFamily="2" charset="-78"/>
              </a:rPr>
              <a:t>RemoteException</a:t>
            </a:r>
            <a:r>
              <a:rPr lang="en-US" sz="1800" b="1" dirty="0">
                <a:cs typeface="B Nazanin" panose="00000400000000000000" pitchFamily="2" charset="-78"/>
              </a:rPr>
              <a:t> e) {</a:t>
            </a:r>
          </a:p>
          <a:p>
            <a:r>
              <a:rPr lang="en-US" sz="1800" dirty="0">
                <a:cs typeface="B Nazanin" panose="00000400000000000000" pitchFamily="2" charset="-78"/>
              </a:rPr>
              <a:t>// </a:t>
            </a:r>
            <a:r>
              <a:rPr lang="en-US" sz="1800" b="1" dirty="0">
                <a:cs typeface="B Nazanin" panose="00000400000000000000" pitchFamily="2" charset="-78"/>
              </a:rPr>
              <a:t>TODO Auto-generated catch block</a:t>
            </a:r>
          </a:p>
          <a:p>
            <a:r>
              <a:rPr lang="en-US" sz="1800" dirty="0" err="1">
                <a:cs typeface="B Nazanin" panose="00000400000000000000" pitchFamily="2" charset="-78"/>
              </a:rPr>
              <a:t>e.printStackTrace</a:t>
            </a:r>
            <a:r>
              <a:rPr lang="en-US" sz="1800" dirty="0">
                <a:cs typeface="B Nazanin" panose="00000400000000000000" pitchFamily="2" charset="-78"/>
              </a:rPr>
              <a:t>();</a:t>
            </a:r>
          </a:p>
          <a:p>
            <a:r>
              <a:rPr lang="en-US" sz="1800" dirty="0" smtClean="0">
                <a:cs typeface="B Nazanin" panose="00000400000000000000" pitchFamily="2" charset="-78"/>
              </a:rPr>
              <a:t>}}</a:t>
            </a:r>
            <a:endParaRPr lang="en-US" sz="1800" dirty="0">
              <a:cs typeface="B Nazanin" panose="00000400000000000000" pitchFamily="2" charset="-78"/>
            </a:endParaRPr>
          </a:p>
          <a:p>
            <a:r>
              <a:rPr lang="en-US" sz="1800" dirty="0">
                <a:cs typeface="B Nazanin" panose="00000400000000000000" pitchFamily="2" charset="-78"/>
              </a:rPr>
              <a:t>});</a:t>
            </a:r>
            <a:endParaRPr lang="fa-IR" sz="1800" dirty="0" smtClean="0">
              <a:cs typeface="B Nazanin" panose="00000400000000000000" pitchFamily="2" charset="-78"/>
            </a:endParaRPr>
          </a:p>
        </p:txBody>
      </p:sp>
      <p:sp>
        <p:nvSpPr>
          <p:cNvPr id="5" name="TextBox 4"/>
          <p:cNvSpPr txBox="1"/>
          <p:nvPr/>
        </p:nvSpPr>
        <p:spPr>
          <a:xfrm>
            <a:off x="5909482" y="1478280"/>
            <a:ext cx="6018662" cy="5355312"/>
          </a:xfrm>
          <a:prstGeom prst="rect">
            <a:avLst/>
          </a:prstGeom>
          <a:noFill/>
        </p:spPr>
        <p:txBody>
          <a:bodyPr wrap="square" rtlCol="0">
            <a:spAutoFit/>
          </a:bodyPr>
          <a:lstStyle/>
          <a:p>
            <a:pPr algn="r" rtl="1"/>
            <a:r>
              <a:rPr lang="fa-IR" dirty="0" smtClean="0">
                <a:cs typeface="B Nazanin" panose="00000400000000000000" pitchFamily="2" charset="-78"/>
              </a:rPr>
              <a:t>این تابع ابتدا از بردار ورودی که لیستی از افراد متصل به چت روم را نشان می دهد . اسم انتخاب شده را تشخیص می دهد . و سپس از طریق تابع </a:t>
            </a:r>
            <a:r>
              <a:rPr lang="en-US" dirty="0" smtClean="0">
                <a:cs typeface="B Nazanin" panose="00000400000000000000" pitchFamily="2" charset="-78"/>
              </a:rPr>
              <a:t>get </a:t>
            </a:r>
            <a:r>
              <a:rPr lang="en-US" dirty="0" err="1" smtClean="0">
                <a:cs typeface="B Nazanin" panose="00000400000000000000" pitchFamily="2" charset="-78"/>
              </a:rPr>
              <a:t>ip</a:t>
            </a:r>
            <a:r>
              <a:rPr lang="fa-IR" dirty="0" smtClean="0">
                <a:cs typeface="B Nazanin" panose="00000400000000000000" pitchFamily="2" charset="-78"/>
              </a:rPr>
              <a:t> سرور </a:t>
            </a:r>
            <a:r>
              <a:rPr lang="en-US" dirty="0" err="1" smtClean="0">
                <a:cs typeface="B Nazanin" panose="00000400000000000000" pitchFamily="2" charset="-78"/>
              </a:rPr>
              <a:t>Rmi</a:t>
            </a:r>
            <a:r>
              <a:rPr lang="fa-IR" dirty="0" smtClean="0">
                <a:cs typeface="B Nazanin" panose="00000400000000000000" pitchFamily="2" charset="-78"/>
              </a:rPr>
              <a:t> که به سرور اضافه شده است و کار </a:t>
            </a:r>
            <a:r>
              <a:rPr lang="en-US" dirty="0" err="1" smtClean="0">
                <a:cs typeface="B Nazanin" panose="00000400000000000000" pitchFamily="2" charset="-78"/>
              </a:rPr>
              <a:t>Dns</a:t>
            </a:r>
            <a:r>
              <a:rPr lang="en-US" dirty="0" smtClean="0">
                <a:cs typeface="B Nazanin" panose="00000400000000000000" pitchFamily="2" charset="-78"/>
              </a:rPr>
              <a:t> server</a:t>
            </a:r>
            <a:r>
              <a:rPr lang="fa-IR" dirty="0" smtClean="0">
                <a:cs typeface="B Nazanin" panose="00000400000000000000" pitchFamily="2" charset="-78"/>
              </a:rPr>
              <a:t> را از طریق سرور </a:t>
            </a:r>
            <a:r>
              <a:rPr lang="en-US" dirty="0" err="1" smtClean="0">
                <a:cs typeface="B Nazanin" panose="00000400000000000000" pitchFamily="2" charset="-78"/>
              </a:rPr>
              <a:t>Rmi</a:t>
            </a:r>
            <a:r>
              <a:rPr lang="fa-IR" dirty="0" smtClean="0">
                <a:cs typeface="B Nazanin" panose="00000400000000000000" pitchFamily="2" charset="-78"/>
              </a:rPr>
              <a:t> انجام می دهد .شماره </a:t>
            </a:r>
            <a:r>
              <a:rPr lang="en-US" dirty="0" smtClean="0">
                <a:cs typeface="B Nazanin" panose="00000400000000000000" pitchFamily="2" charset="-78"/>
              </a:rPr>
              <a:t>id</a:t>
            </a:r>
            <a:r>
              <a:rPr lang="fa-IR" dirty="0" smtClean="0">
                <a:cs typeface="B Nazanin" panose="00000400000000000000" pitchFamily="2" charset="-78"/>
              </a:rPr>
              <a:t> اسم فردی که بروی آن کلیک شده است را </a:t>
            </a:r>
            <a:r>
              <a:rPr lang="en-US" dirty="0" smtClean="0">
                <a:cs typeface="B Nazanin" panose="00000400000000000000" pitchFamily="2" charset="-78"/>
              </a:rPr>
              <a:t> </a:t>
            </a:r>
            <a:r>
              <a:rPr lang="fa-IR" dirty="0" smtClean="0">
                <a:cs typeface="B Nazanin" panose="00000400000000000000" pitchFamily="2" charset="-78"/>
              </a:rPr>
              <a:t>به سرور فرستاده و سرور نیز </a:t>
            </a:r>
            <a:r>
              <a:rPr lang="en-US" dirty="0" err="1" smtClean="0">
                <a:cs typeface="B Nazanin" panose="00000400000000000000" pitchFamily="2" charset="-78"/>
              </a:rPr>
              <a:t>ip</a:t>
            </a:r>
            <a:r>
              <a:rPr lang="en-US" dirty="0" smtClean="0">
                <a:cs typeface="B Nazanin" panose="00000400000000000000" pitchFamily="2" charset="-78"/>
              </a:rPr>
              <a:t> </a:t>
            </a:r>
            <a:r>
              <a:rPr lang="fa-IR" dirty="0" smtClean="0">
                <a:cs typeface="B Nazanin" panose="00000400000000000000" pitchFamily="2" charset="-78"/>
              </a:rPr>
              <a:t> فرد را در پاسخ بر می گرداند . </a:t>
            </a:r>
          </a:p>
          <a:p>
            <a:pPr algn="r" rtl="1"/>
            <a:endParaRPr lang="fa-IR" dirty="0">
              <a:cs typeface="B Nazanin" panose="00000400000000000000" pitchFamily="2" charset="-78"/>
            </a:endParaRPr>
          </a:p>
          <a:p>
            <a:pPr algn="r" rtl="1"/>
            <a:r>
              <a:rPr lang="fa-IR" dirty="0" smtClean="0">
                <a:cs typeface="B Nazanin" panose="00000400000000000000" pitchFamily="2" charset="-78"/>
              </a:rPr>
              <a:t>سپس با دستور </a:t>
            </a:r>
          </a:p>
          <a:p>
            <a:pPr algn="r" rtl="1"/>
            <a:r>
              <a:rPr lang="en-US" dirty="0" err="1">
                <a:cs typeface="B Nazanin" panose="00000400000000000000" pitchFamily="2" charset="-78"/>
              </a:rPr>
              <a:t>PrivateUi</a:t>
            </a:r>
            <a:r>
              <a:rPr lang="en-US" dirty="0">
                <a:cs typeface="B Nazanin" panose="00000400000000000000" pitchFamily="2" charset="-78"/>
              </a:rPr>
              <a:t> pp=</a:t>
            </a:r>
            <a:r>
              <a:rPr lang="en-US" b="1" dirty="0">
                <a:cs typeface="B Nazanin" panose="00000400000000000000" pitchFamily="2" charset="-78"/>
              </a:rPr>
              <a:t>new </a:t>
            </a:r>
            <a:r>
              <a:rPr lang="en-US" b="1" dirty="0" err="1">
                <a:cs typeface="B Nazanin" panose="00000400000000000000" pitchFamily="2" charset="-78"/>
              </a:rPr>
              <a:t>PrivateUi</a:t>
            </a:r>
            <a:r>
              <a:rPr lang="en-US" b="1" dirty="0">
                <a:cs typeface="B Nazanin" panose="00000400000000000000" pitchFamily="2" charset="-78"/>
              </a:rPr>
              <a:t>(i1,p2,myip,youip,server,Name,tmp3,true,man1);</a:t>
            </a:r>
          </a:p>
          <a:p>
            <a:pPr algn="r" rtl="1"/>
            <a:endParaRPr lang="fa-IR" dirty="0">
              <a:cs typeface="B Nazanin" panose="00000400000000000000" pitchFamily="2" charset="-78"/>
            </a:endParaRPr>
          </a:p>
          <a:p>
            <a:pPr algn="r" rtl="1"/>
            <a:r>
              <a:rPr lang="fa-IR" dirty="0" smtClean="0">
                <a:cs typeface="B Nazanin" panose="00000400000000000000" pitchFamily="2" charset="-78"/>
              </a:rPr>
              <a:t>یک رابط کاربری جدید که تصویر آن  در صفحه بعد مشاهده می گردد . ایجاد و شماره </a:t>
            </a:r>
            <a:r>
              <a:rPr lang="en-US" dirty="0" smtClean="0">
                <a:cs typeface="B Nazanin" panose="00000400000000000000" pitchFamily="2" charset="-78"/>
              </a:rPr>
              <a:t>id</a:t>
            </a:r>
            <a:r>
              <a:rPr lang="fa-IR" dirty="0" smtClean="0">
                <a:cs typeface="B Nazanin" panose="00000400000000000000" pitchFamily="2" charset="-78"/>
              </a:rPr>
              <a:t> های فرد انتخاب شده و خود فرد آدرس های آیپی خود فرد و فرد انتخاب شده ، سرور </a:t>
            </a:r>
            <a:r>
              <a:rPr lang="en-US" dirty="0" err="1" smtClean="0">
                <a:cs typeface="B Nazanin" panose="00000400000000000000" pitchFamily="2" charset="-78"/>
              </a:rPr>
              <a:t>Rmi</a:t>
            </a:r>
            <a:r>
              <a:rPr lang="fa-IR" dirty="0" smtClean="0">
                <a:cs typeface="B Nazanin" panose="00000400000000000000" pitchFamily="2" charset="-78"/>
              </a:rPr>
              <a:t> ، نام کاربری خود فرد و نام کاربری طرف انتخاب شده و همچنین کلاس  نخ گوش دهنده به پورت ورودی سوکت تعریف شده در پروژه چت روم خصوصی نیز ایجاد و جهت مدیریت </a:t>
            </a:r>
            <a:r>
              <a:rPr lang="en-US" dirty="0" smtClean="0">
                <a:cs typeface="B Nazanin" panose="00000400000000000000" pitchFamily="2" charset="-78"/>
              </a:rPr>
              <a:t>start </a:t>
            </a:r>
            <a:r>
              <a:rPr lang="fa-IR" dirty="0">
                <a:cs typeface="B Nazanin" panose="00000400000000000000" pitchFamily="2" charset="-78"/>
              </a:rPr>
              <a:t> </a:t>
            </a:r>
            <a:r>
              <a:rPr lang="fa-IR" dirty="0" smtClean="0">
                <a:cs typeface="B Nazanin" panose="00000400000000000000" pitchFamily="2" charset="-78"/>
              </a:rPr>
              <a:t>و </a:t>
            </a:r>
            <a:r>
              <a:rPr lang="en-US" dirty="0" smtClean="0">
                <a:cs typeface="B Nazanin" panose="00000400000000000000" pitchFamily="2" charset="-78"/>
              </a:rPr>
              <a:t>stop </a:t>
            </a:r>
            <a:r>
              <a:rPr lang="fa-IR" dirty="0">
                <a:cs typeface="B Nazanin" panose="00000400000000000000" pitchFamily="2" charset="-78"/>
              </a:rPr>
              <a:t> </a:t>
            </a:r>
            <a:r>
              <a:rPr lang="fa-IR" dirty="0" smtClean="0">
                <a:cs typeface="B Nazanin" panose="00000400000000000000" pitchFamily="2" charset="-78"/>
              </a:rPr>
              <a:t>به رابط کاربری چت روم خصوصی و در سازنده ی آن ارسال می گردد . </a:t>
            </a:r>
          </a:p>
          <a:p>
            <a:pPr algn="r" rtl="1"/>
            <a:endParaRPr lang="fa-IR" dirty="0">
              <a:cs typeface="B Nazanin" panose="00000400000000000000" pitchFamily="2" charset="-78"/>
            </a:endParaRPr>
          </a:p>
          <a:p>
            <a:pPr algn="r" rtl="1"/>
            <a:r>
              <a:rPr lang="fa-IR" dirty="0" smtClean="0">
                <a:cs typeface="B Nazanin" panose="00000400000000000000" pitchFamily="2" charset="-78"/>
              </a:rPr>
              <a:t>نکته : وقتی فرد بر روی اسم کسی کلیک می کند که قصد چت با وی را دارد .</a:t>
            </a:r>
          </a:p>
          <a:p>
            <a:pPr algn="r" rtl="1"/>
            <a:r>
              <a:rPr lang="fa-IR" dirty="0" smtClean="0">
                <a:cs typeface="B Nazanin" panose="00000400000000000000" pitchFamily="2" charset="-78"/>
              </a:rPr>
              <a:t>نکته:مدیریت خطا با </a:t>
            </a:r>
            <a:r>
              <a:rPr lang="en-US" dirty="0" smtClean="0">
                <a:cs typeface="B Nazanin" panose="00000400000000000000" pitchFamily="2" charset="-78"/>
              </a:rPr>
              <a:t>try </a:t>
            </a:r>
            <a:r>
              <a:rPr lang="fa-IR" dirty="0">
                <a:cs typeface="B Nazanin" panose="00000400000000000000" pitchFamily="2" charset="-78"/>
              </a:rPr>
              <a:t> </a:t>
            </a:r>
            <a:r>
              <a:rPr lang="fa-IR" dirty="0" smtClean="0">
                <a:cs typeface="B Nazanin" panose="00000400000000000000" pitchFamily="2" charset="-78"/>
              </a:rPr>
              <a:t>و </a:t>
            </a:r>
            <a:r>
              <a:rPr lang="en-US" dirty="0" smtClean="0">
                <a:cs typeface="B Nazanin" panose="00000400000000000000" pitchFamily="2" charset="-78"/>
              </a:rPr>
              <a:t>catch</a:t>
            </a:r>
            <a:r>
              <a:rPr lang="fa-IR" dirty="0" smtClean="0">
                <a:cs typeface="B Nazanin" panose="00000400000000000000" pitchFamily="2" charset="-78"/>
              </a:rPr>
              <a:t> انجام می گردد.</a:t>
            </a:r>
            <a:endParaRPr lang="en-US" dirty="0">
              <a:cs typeface="B Nazanin" panose="00000400000000000000" pitchFamily="2" charset="-78"/>
            </a:endParaRPr>
          </a:p>
        </p:txBody>
      </p:sp>
    </p:spTree>
    <p:extLst>
      <p:ext uri="{BB962C8B-B14F-4D97-AF65-F5344CB8AC3E}">
        <p14:creationId xmlns:p14="http://schemas.microsoft.com/office/powerpoint/2010/main" val="3083166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3778</Words>
  <Application>Microsoft Office PowerPoint</Application>
  <PresentationFormat>Widescreen</PresentationFormat>
  <Paragraphs>336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 Nazanin</vt:lpstr>
      <vt:lpstr>Calibri</vt:lpstr>
      <vt:lpstr>Calibri Light</vt:lpstr>
      <vt:lpstr>Wingdings</vt:lpstr>
      <vt:lpstr>Office Theme</vt:lpstr>
      <vt:lpstr>PowerPoint Presentation</vt:lpstr>
      <vt:lpstr>فهرست مطالب </vt:lpstr>
      <vt:lpstr>گام اول پیاده سازی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کلاس رابط کاربری چت خصوصی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مقایسه ی دو روش پیاده سازی مطرح شده </vt:lpstr>
      <vt:lpstr>بررسی چالش های موجود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Mohamad pishdar</dc:creator>
  <cp:lastModifiedBy>Mohamad pishdar</cp:lastModifiedBy>
  <cp:revision>104</cp:revision>
  <dcterms:created xsi:type="dcterms:W3CDTF">2016-08-12T04:59:11Z</dcterms:created>
  <dcterms:modified xsi:type="dcterms:W3CDTF">2016-08-30T06:59:11Z</dcterms:modified>
</cp:coreProperties>
</file>