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0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E498A-B162-4F1B-954D-BDC25E15DD2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D1E854-EAA1-47D7-A8B9-6881A38B0B06}">
      <dgm:prSet phldrT="[Text]"/>
      <dgm:spPr/>
      <dgm:t>
        <a:bodyPr/>
        <a:lstStyle/>
        <a:p>
          <a:r>
            <a:rPr lang="en-US" dirty="0" smtClean="0"/>
            <a:t>Web concept</a:t>
          </a:r>
          <a:endParaRPr lang="en-US" dirty="0"/>
        </a:p>
      </dgm:t>
    </dgm:pt>
    <dgm:pt modelId="{887A6F11-044A-492A-ADE1-D7642449AED0}" type="parTrans" cxnId="{FEF7D355-6BBD-4053-A60B-3356A0703756}">
      <dgm:prSet/>
      <dgm:spPr/>
      <dgm:t>
        <a:bodyPr/>
        <a:lstStyle/>
        <a:p>
          <a:endParaRPr lang="en-US"/>
        </a:p>
      </dgm:t>
    </dgm:pt>
    <dgm:pt modelId="{741F7B50-0757-4313-95F9-6B0398990913}" type="sibTrans" cxnId="{FEF7D355-6BBD-4053-A60B-3356A070375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E3B9A9DB-6C4B-4050-A6B1-B821C4EE9C18}">
      <dgm:prSet phldrT="[Text]"/>
      <dgm:spPr/>
      <dgm:t>
        <a:bodyPr/>
        <a:lstStyle/>
        <a:p>
          <a:r>
            <a:rPr lang="en-US" dirty="0" smtClean="0"/>
            <a:t>Threat Model</a:t>
          </a:r>
          <a:endParaRPr lang="en-US" dirty="0"/>
        </a:p>
      </dgm:t>
    </dgm:pt>
    <dgm:pt modelId="{06811BB5-4EB5-4798-A4DE-43A2AF0A3D3C}" type="sibTrans" cxnId="{24B9576B-DCED-4714-A2D1-388C75462766}">
      <dgm:prSet/>
      <dgm:spPr/>
      <dgm:t>
        <a:bodyPr/>
        <a:lstStyle/>
        <a:p>
          <a:r>
            <a:rPr lang="en-US" dirty="0" smtClean="0"/>
            <a:t>Security Goals</a:t>
          </a:r>
          <a:endParaRPr lang="en-US" dirty="0"/>
        </a:p>
      </dgm:t>
    </dgm:pt>
    <dgm:pt modelId="{727EFD50-05A6-46D3-B92F-8433F19215D4}" type="parTrans" cxnId="{24B9576B-DCED-4714-A2D1-388C75462766}">
      <dgm:prSet/>
      <dgm:spPr/>
      <dgm:t>
        <a:bodyPr/>
        <a:lstStyle/>
        <a:p>
          <a:endParaRPr lang="en-US"/>
        </a:p>
      </dgm:t>
    </dgm:pt>
    <dgm:pt modelId="{5B89028F-C105-45D0-98A6-6108F36B5AC4}" type="pres">
      <dgm:prSet presAssocID="{C56E498A-B162-4F1B-954D-BDC25E15DD2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73A9AB1-2542-410F-93E6-B1B4841385D5}" type="pres">
      <dgm:prSet presAssocID="{B6D1E854-EAA1-47D7-A8B9-6881A38B0B06}" presName="composite" presStyleCnt="0"/>
      <dgm:spPr/>
    </dgm:pt>
    <dgm:pt modelId="{A6E5137F-1D63-46D3-9136-E8E7020A9750}" type="pres">
      <dgm:prSet presAssocID="{B6D1E854-EAA1-47D7-A8B9-6881A38B0B06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514DB-B5D2-495D-8828-6A5627D9FF6A}" type="pres">
      <dgm:prSet presAssocID="{B6D1E854-EAA1-47D7-A8B9-6881A38B0B06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7C850-2B62-46D1-AB00-CE6A9ED7D9B7}" type="pres">
      <dgm:prSet presAssocID="{B6D1E854-EAA1-47D7-A8B9-6881A38B0B06}" presName="BalanceSpacing" presStyleCnt="0"/>
      <dgm:spPr/>
    </dgm:pt>
    <dgm:pt modelId="{5A341968-8C04-4A34-BC2A-62E8271EB05A}" type="pres">
      <dgm:prSet presAssocID="{B6D1E854-EAA1-47D7-A8B9-6881A38B0B06}" presName="BalanceSpacing1" presStyleCnt="0"/>
      <dgm:spPr/>
    </dgm:pt>
    <dgm:pt modelId="{CDF2D29E-2713-4FE8-97C5-91CC0CAB5C91}" type="pres">
      <dgm:prSet presAssocID="{741F7B50-0757-4313-95F9-6B0398990913}" presName="Accent1Text" presStyleLbl="node1" presStyleIdx="1" presStyleCnt="4" custLinFactX="-100000" custLinFactY="100000" custLinFactNeighborX="-189730" custLinFactNeighborY="105050"/>
      <dgm:spPr/>
      <dgm:t>
        <a:bodyPr/>
        <a:lstStyle/>
        <a:p>
          <a:endParaRPr lang="en-US"/>
        </a:p>
      </dgm:t>
    </dgm:pt>
    <dgm:pt modelId="{E2F6AFFB-7D11-4893-9189-89DDD1DF1194}" type="pres">
      <dgm:prSet presAssocID="{741F7B50-0757-4313-95F9-6B0398990913}" presName="spaceBetweenRectangles" presStyleCnt="0"/>
      <dgm:spPr/>
    </dgm:pt>
    <dgm:pt modelId="{945ABD57-56C6-4197-A12D-EA7932BBC89F}" type="pres">
      <dgm:prSet presAssocID="{E3B9A9DB-6C4B-4050-A6B1-B821C4EE9C18}" presName="composite" presStyleCnt="0"/>
      <dgm:spPr/>
    </dgm:pt>
    <dgm:pt modelId="{420EAD0C-9E12-4736-8AA7-3C053DC37C81}" type="pres">
      <dgm:prSet presAssocID="{E3B9A9DB-6C4B-4050-A6B1-B821C4EE9C18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E58F1-35C4-43C2-A6DC-978733B851A5}" type="pres">
      <dgm:prSet presAssocID="{E3B9A9DB-6C4B-4050-A6B1-B821C4EE9C18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C21F0-3FA0-400E-9954-AC305B24DE89}" type="pres">
      <dgm:prSet presAssocID="{E3B9A9DB-6C4B-4050-A6B1-B821C4EE9C18}" presName="BalanceSpacing" presStyleCnt="0"/>
      <dgm:spPr/>
    </dgm:pt>
    <dgm:pt modelId="{FC26976C-70DD-4746-BC4A-D21272E63064}" type="pres">
      <dgm:prSet presAssocID="{E3B9A9DB-6C4B-4050-A6B1-B821C4EE9C18}" presName="BalanceSpacing1" presStyleCnt="0"/>
      <dgm:spPr/>
    </dgm:pt>
    <dgm:pt modelId="{74B9821D-0745-492C-BEA6-773F9F706FFF}" type="pres">
      <dgm:prSet presAssocID="{06811BB5-4EB5-4798-A4DE-43A2AF0A3D3C}" presName="Accent1Text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AE0E8975-DFB1-4F2D-A248-0A7680370FCD}" type="presOf" srcId="{C56E498A-B162-4F1B-954D-BDC25E15DD2F}" destId="{5B89028F-C105-45D0-98A6-6108F36B5AC4}" srcOrd="0" destOrd="0" presId="urn:microsoft.com/office/officeart/2008/layout/AlternatingHexagons"/>
    <dgm:cxn modelId="{B3417594-2F2B-4DE4-8EED-69AFF5962E56}" type="presOf" srcId="{E3B9A9DB-6C4B-4050-A6B1-B821C4EE9C18}" destId="{420EAD0C-9E12-4736-8AA7-3C053DC37C81}" srcOrd="0" destOrd="0" presId="urn:microsoft.com/office/officeart/2008/layout/AlternatingHexagons"/>
    <dgm:cxn modelId="{4D17C921-AAC7-41CB-B539-7ACBA3BA9DBB}" type="presOf" srcId="{741F7B50-0757-4313-95F9-6B0398990913}" destId="{CDF2D29E-2713-4FE8-97C5-91CC0CAB5C91}" srcOrd="0" destOrd="0" presId="urn:microsoft.com/office/officeart/2008/layout/AlternatingHexagons"/>
    <dgm:cxn modelId="{FEF7D355-6BBD-4053-A60B-3356A0703756}" srcId="{C56E498A-B162-4F1B-954D-BDC25E15DD2F}" destId="{B6D1E854-EAA1-47D7-A8B9-6881A38B0B06}" srcOrd="0" destOrd="0" parTransId="{887A6F11-044A-492A-ADE1-D7642449AED0}" sibTransId="{741F7B50-0757-4313-95F9-6B0398990913}"/>
    <dgm:cxn modelId="{24B9576B-DCED-4714-A2D1-388C75462766}" srcId="{C56E498A-B162-4F1B-954D-BDC25E15DD2F}" destId="{E3B9A9DB-6C4B-4050-A6B1-B821C4EE9C18}" srcOrd="1" destOrd="0" parTransId="{727EFD50-05A6-46D3-B92F-8433F19215D4}" sibTransId="{06811BB5-4EB5-4798-A4DE-43A2AF0A3D3C}"/>
    <dgm:cxn modelId="{DEDDD27A-60DA-40FB-80F7-0D19C50CABDB}" type="presOf" srcId="{B6D1E854-EAA1-47D7-A8B9-6881A38B0B06}" destId="{A6E5137F-1D63-46D3-9136-E8E7020A9750}" srcOrd="0" destOrd="0" presId="urn:microsoft.com/office/officeart/2008/layout/AlternatingHexagons"/>
    <dgm:cxn modelId="{BACB3C3F-5BEA-4130-B491-9C029044401E}" type="presOf" srcId="{06811BB5-4EB5-4798-A4DE-43A2AF0A3D3C}" destId="{74B9821D-0745-492C-BEA6-773F9F706FFF}" srcOrd="0" destOrd="0" presId="urn:microsoft.com/office/officeart/2008/layout/AlternatingHexagons"/>
    <dgm:cxn modelId="{FA176694-496D-4314-8F54-8C496CDF3CDB}" type="presParOf" srcId="{5B89028F-C105-45D0-98A6-6108F36B5AC4}" destId="{373A9AB1-2542-410F-93E6-B1B4841385D5}" srcOrd="0" destOrd="0" presId="urn:microsoft.com/office/officeart/2008/layout/AlternatingHexagons"/>
    <dgm:cxn modelId="{29CBE839-968E-4283-AD9B-95197D63E047}" type="presParOf" srcId="{373A9AB1-2542-410F-93E6-B1B4841385D5}" destId="{A6E5137F-1D63-46D3-9136-E8E7020A9750}" srcOrd="0" destOrd="0" presId="urn:microsoft.com/office/officeart/2008/layout/AlternatingHexagons"/>
    <dgm:cxn modelId="{1443629B-03BC-420E-A4FF-4A6A152D43D8}" type="presParOf" srcId="{373A9AB1-2542-410F-93E6-B1B4841385D5}" destId="{3C4514DB-B5D2-495D-8828-6A5627D9FF6A}" srcOrd="1" destOrd="0" presId="urn:microsoft.com/office/officeart/2008/layout/AlternatingHexagons"/>
    <dgm:cxn modelId="{1162BD48-FF07-4A53-BEE3-E68A4DCE8B30}" type="presParOf" srcId="{373A9AB1-2542-410F-93E6-B1B4841385D5}" destId="{F2E7C850-2B62-46D1-AB00-CE6A9ED7D9B7}" srcOrd="2" destOrd="0" presId="urn:microsoft.com/office/officeart/2008/layout/AlternatingHexagons"/>
    <dgm:cxn modelId="{D40A0320-E71B-46EF-A4FC-27D67820A85B}" type="presParOf" srcId="{373A9AB1-2542-410F-93E6-B1B4841385D5}" destId="{5A341968-8C04-4A34-BC2A-62E8271EB05A}" srcOrd="3" destOrd="0" presId="urn:microsoft.com/office/officeart/2008/layout/AlternatingHexagons"/>
    <dgm:cxn modelId="{2648A186-6165-4CBF-A2B6-3F3A8655CDC9}" type="presParOf" srcId="{373A9AB1-2542-410F-93E6-B1B4841385D5}" destId="{CDF2D29E-2713-4FE8-97C5-91CC0CAB5C91}" srcOrd="4" destOrd="0" presId="urn:microsoft.com/office/officeart/2008/layout/AlternatingHexagons"/>
    <dgm:cxn modelId="{2D6CBB50-E408-4AA7-AA9F-7E25CA942D0A}" type="presParOf" srcId="{5B89028F-C105-45D0-98A6-6108F36B5AC4}" destId="{E2F6AFFB-7D11-4893-9189-89DDD1DF1194}" srcOrd="1" destOrd="0" presId="urn:microsoft.com/office/officeart/2008/layout/AlternatingHexagons"/>
    <dgm:cxn modelId="{6D949DCA-B064-43CC-A478-4D1F971F9490}" type="presParOf" srcId="{5B89028F-C105-45D0-98A6-6108F36B5AC4}" destId="{945ABD57-56C6-4197-A12D-EA7932BBC89F}" srcOrd="2" destOrd="0" presId="urn:microsoft.com/office/officeart/2008/layout/AlternatingHexagons"/>
    <dgm:cxn modelId="{FB24B287-00E6-4EF8-807B-93CD67D92E0D}" type="presParOf" srcId="{945ABD57-56C6-4197-A12D-EA7932BBC89F}" destId="{420EAD0C-9E12-4736-8AA7-3C053DC37C81}" srcOrd="0" destOrd="0" presId="urn:microsoft.com/office/officeart/2008/layout/AlternatingHexagons"/>
    <dgm:cxn modelId="{39BF580F-5F4B-4847-8EA9-A88957D334AD}" type="presParOf" srcId="{945ABD57-56C6-4197-A12D-EA7932BBC89F}" destId="{556E58F1-35C4-43C2-A6DC-978733B851A5}" srcOrd="1" destOrd="0" presId="urn:microsoft.com/office/officeart/2008/layout/AlternatingHexagons"/>
    <dgm:cxn modelId="{93CC0EAE-A872-42CF-A789-3B23D92DA95C}" type="presParOf" srcId="{945ABD57-56C6-4197-A12D-EA7932BBC89F}" destId="{F03C21F0-3FA0-400E-9954-AC305B24DE89}" srcOrd="2" destOrd="0" presId="urn:microsoft.com/office/officeart/2008/layout/AlternatingHexagons"/>
    <dgm:cxn modelId="{30FA7038-A345-4BDD-AD8F-BAC18EC4A473}" type="presParOf" srcId="{945ABD57-56C6-4197-A12D-EA7932BBC89F}" destId="{FC26976C-70DD-4746-BC4A-D21272E63064}" srcOrd="3" destOrd="0" presId="urn:microsoft.com/office/officeart/2008/layout/AlternatingHexagons"/>
    <dgm:cxn modelId="{7AD2BFF4-66A6-42B2-937E-485811B992F0}" type="presParOf" srcId="{945ABD57-56C6-4197-A12D-EA7932BBC89F}" destId="{74B9821D-0745-492C-BEA6-773F9F706FF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5137F-1D63-46D3-9136-E8E7020A9750}">
      <dsp:nvSpPr>
        <dsp:cNvPr id="0" name=""/>
        <dsp:cNvSpPr/>
      </dsp:nvSpPr>
      <dsp:spPr>
        <a:xfrm rot="5400000">
          <a:off x="2392274" y="727602"/>
          <a:ext cx="1571176" cy="13669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Web concept</a:t>
          </a:r>
          <a:endParaRPr lang="en-US" sz="1900" kern="1200" dirty="0"/>
        </a:p>
      </dsp:txBody>
      <dsp:txXfrm rot="-5400000">
        <a:off x="2707412" y="870318"/>
        <a:ext cx="940899" cy="1081492"/>
      </dsp:txXfrm>
    </dsp:sp>
    <dsp:sp modelId="{3C4514DB-B5D2-495D-8828-6A5627D9FF6A}">
      <dsp:nvSpPr>
        <dsp:cNvPr id="0" name=""/>
        <dsp:cNvSpPr/>
      </dsp:nvSpPr>
      <dsp:spPr>
        <a:xfrm>
          <a:off x="3902803" y="939710"/>
          <a:ext cx="1753433" cy="942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2D29E-2713-4FE8-97C5-91CC0CAB5C91}">
      <dsp:nvSpPr>
        <dsp:cNvPr id="0" name=""/>
        <dsp:cNvSpPr/>
      </dsp:nvSpPr>
      <dsp:spPr>
        <a:xfrm rot="5400000">
          <a:off x="-102126" y="2686692"/>
          <a:ext cx="1571176" cy="1366923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13012" y="2829408"/>
        <a:ext cx="940899" cy="1081492"/>
      </dsp:txXfrm>
    </dsp:sp>
    <dsp:sp modelId="{420EAD0C-9E12-4736-8AA7-3C053DC37C81}">
      <dsp:nvSpPr>
        <dsp:cNvPr id="0" name=""/>
        <dsp:cNvSpPr/>
      </dsp:nvSpPr>
      <dsp:spPr>
        <a:xfrm rot="5400000">
          <a:off x="1651306" y="2061217"/>
          <a:ext cx="1571176" cy="13669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Threat Model</a:t>
          </a:r>
          <a:endParaRPr lang="en-US" sz="1900" kern="1200" dirty="0"/>
        </a:p>
      </dsp:txBody>
      <dsp:txXfrm rot="-5400000">
        <a:off x="1966444" y="2203933"/>
        <a:ext cx="940899" cy="1081492"/>
      </dsp:txXfrm>
    </dsp:sp>
    <dsp:sp modelId="{556E58F1-35C4-43C2-A6DC-978733B851A5}">
      <dsp:nvSpPr>
        <dsp:cNvPr id="0" name=""/>
        <dsp:cNvSpPr/>
      </dsp:nvSpPr>
      <dsp:spPr>
        <a:xfrm>
          <a:off x="0" y="2273325"/>
          <a:ext cx="1696871" cy="942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9821D-0745-492C-BEA6-773F9F706FFF}">
      <dsp:nvSpPr>
        <dsp:cNvPr id="0" name=""/>
        <dsp:cNvSpPr/>
      </dsp:nvSpPr>
      <dsp:spPr>
        <a:xfrm rot="5400000">
          <a:off x="3127584" y="2061217"/>
          <a:ext cx="1571176" cy="13669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Security Goals</a:t>
          </a:r>
          <a:endParaRPr lang="en-US" sz="2200" kern="1200" dirty="0"/>
        </a:p>
      </dsp:txBody>
      <dsp:txXfrm rot="-5400000">
        <a:off x="3442722" y="2203933"/>
        <a:ext cx="940899" cy="1081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FBAA-2ACA-4707-A234-65BBF17CC01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DA1-AC88-49AA-9457-24B9247C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FBAA-2ACA-4707-A234-65BBF17CC01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DA1-AC88-49AA-9457-24B9247C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0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FBAA-2ACA-4707-A234-65BBF17CC01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DA1-AC88-49AA-9457-24B9247C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FBAA-2ACA-4707-A234-65BBF17CC01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DA1-AC88-49AA-9457-24B9247C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FBAA-2ACA-4707-A234-65BBF17CC01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DA1-AC88-49AA-9457-24B9247C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5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FBAA-2ACA-4707-A234-65BBF17CC01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DA1-AC88-49AA-9457-24B9247C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6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FBAA-2ACA-4707-A234-65BBF17CC01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DA1-AC88-49AA-9457-24B9247C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6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FBAA-2ACA-4707-A234-65BBF17CC01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DA1-AC88-49AA-9457-24B9247C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FBAA-2ACA-4707-A234-65BBF17CC01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DA1-AC88-49AA-9457-24B9247C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0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FBAA-2ACA-4707-A234-65BBF17CC01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DA1-AC88-49AA-9457-24B9247C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FBAA-2ACA-4707-A234-65BBF17CC01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1DA1-AC88-49AA-9457-24B9247C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7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FBAA-2ACA-4707-A234-65BBF17CC01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1DA1-AC88-49AA-9457-24B9247C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9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545910"/>
            <a:ext cx="11464119" cy="5827594"/>
          </a:xfrm>
        </p:spPr>
        <p:txBody>
          <a:bodyPr/>
          <a:lstStyle/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Article: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Towards </a:t>
            </a:r>
            <a:r>
              <a:rPr lang="en-US" sz="4000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 Formal </a:t>
            </a:r>
            <a:r>
              <a:rPr lang="en-US" sz="4000" dirty="0" smtClean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Foundation </a:t>
            </a:r>
            <a:r>
              <a:rPr lang="en-US" sz="4000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of Web </a:t>
            </a:r>
            <a:r>
              <a:rPr lang="en-US" sz="4000" dirty="0" smtClean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Security</a:t>
            </a:r>
          </a:p>
          <a:p>
            <a:pPr>
              <a:lnSpc>
                <a:spcPct val="200000"/>
              </a:lnSpc>
            </a:pPr>
            <a:r>
              <a:rPr lang="en-US" sz="4000" dirty="0" err="1" smtClean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Presenter:Mohamad</a:t>
            </a:r>
            <a:r>
              <a:rPr lang="en-US" sz="4000" smtClean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Pishdar</a:t>
            </a:r>
            <a:endParaRPr lang="en-US" sz="4000" dirty="0" smtClean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948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the user visits the attacker’s web site,</a:t>
            </a:r>
          </a:p>
          <a:p>
            <a:r>
              <a:rPr lang="en-US" dirty="0"/>
              <a:t>the attacker is “introduced” to the user’s browser. Once</a:t>
            </a:r>
          </a:p>
          <a:p>
            <a:r>
              <a:rPr lang="en-US" dirty="0"/>
              <a:t>introduced, the attacker has access to the browser’s web</a:t>
            </a:r>
          </a:p>
          <a:p>
            <a:r>
              <a:rPr lang="en-US" dirty="0"/>
              <a:t>APIs. For example, the attacker can create new browser</a:t>
            </a:r>
          </a:p>
          <a:p>
            <a:r>
              <a:rPr lang="en-US" dirty="0"/>
              <a:t>windows by calling the </a:t>
            </a:r>
            <a:r>
              <a:rPr lang="en-US" dirty="0" err="1"/>
              <a:t>window.open</a:t>
            </a:r>
            <a:r>
              <a:rPr lang="en-US" dirty="0"/>
              <a:t>() API. We</a:t>
            </a:r>
          </a:p>
          <a:p>
            <a:r>
              <a:rPr lang="en-US" dirty="0"/>
              <a:t>assume the attacker’s use of these APIs is constrained</a:t>
            </a:r>
          </a:p>
          <a:p>
            <a:r>
              <a:rPr lang="en-US" dirty="0"/>
              <a:t>by the browser’s security policy (colloquially known as</a:t>
            </a:r>
          </a:p>
          <a:p>
            <a:r>
              <a:rPr lang="en-US" dirty="0"/>
              <a:t>the “same-origin policy” [36]),</a:t>
            </a:r>
          </a:p>
        </p:txBody>
      </p:sp>
    </p:spTree>
    <p:extLst>
      <p:ext uri="{BB962C8B-B14F-4D97-AF65-F5344CB8AC3E}">
        <p14:creationId xmlns:p14="http://schemas.microsoft.com/office/powerpoint/2010/main" val="309862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Attacker: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active network attacker has all the</a:t>
            </a:r>
          </a:p>
          <a:p>
            <a:r>
              <a:rPr lang="en-US" dirty="0"/>
              <a:t>abilities of a web attacker as well as the ability to read,</a:t>
            </a:r>
          </a:p>
          <a:p>
            <a:r>
              <a:rPr lang="en-US" dirty="0"/>
              <a:t>control, and block the contents of all unencrypted network</a:t>
            </a:r>
          </a:p>
          <a:p>
            <a:r>
              <a:rPr lang="en-US" dirty="0"/>
              <a:t>traffic. In particular, the active network attacker need not be</a:t>
            </a:r>
          </a:p>
          <a:p>
            <a:r>
              <a:rPr lang="en-US" dirty="0"/>
              <a:t>present at a network endpoint to send or receive messages at</a:t>
            </a:r>
          </a:p>
          <a:p>
            <a:r>
              <a:rPr lang="en-US" dirty="0"/>
              <a:t>that endpoint.</a:t>
            </a:r>
          </a:p>
        </p:txBody>
      </p:sp>
    </p:spTree>
    <p:extLst>
      <p:ext uri="{BB962C8B-B14F-4D97-AF65-F5344CB8AC3E}">
        <p14:creationId xmlns:p14="http://schemas.microsoft.com/office/powerpoint/2010/main" val="336049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Attacker: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gadget attacker [26] has all the</a:t>
            </a:r>
          </a:p>
          <a:p>
            <a:r>
              <a:rPr lang="en-US" dirty="0"/>
              <a:t>abilities of a web attacker as well as the ability to inject some</a:t>
            </a:r>
          </a:p>
          <a:p>
            <a:r>
              <a:rPr lang="en-US" dirty="0"/>
              <a:t>limited kinds of content into honest web sites. The exact</a:t>
            </a:r>
          </a:p>
          <a:p>
            <a:r>
              <a:rPr lang="en-US" dirty="0"/>
              <a:t>kind of content the gadget attacker can inject depends on</a:t>
            </a:r>
          </a:p>
          <a:p>
            <a:r>
              <a:rPr lang="en-US" dirty="0"/>
              <a:t>the web application. In many web applications, the attacker</a:t>
            </a:r>
          </a:p>
          <a:p>
            <a:r>
              <a:rPr lang="en-US" dirty="0"/>
              <a:t>can inject a hyperlink (e.g., in email or in blog comments).</a:t>
            </a:r>
          </a:p>
          <a:p>
            <a:r>
              <a:rPr lang="en-US" dirty="0"/>
              <a:t>In some applications,</a:t>
            </a:r>
          </a:p>
        </p:txBody>
      </p:sp>
    </p:spTree>
    <p:extLst>
      <p:ext uri="{BB962C8B-B14F-4D97-AF65-F5344CB8AC3E}">
        <p14:creationId xmlns:p14="http://schemas.microsoft.com/office/powerpoint/2010/main" val="311979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Behavior: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most delicate part of our threat model</a:t>
            </a:r>
          </a:p>
          <a:p>
            <a:r>
              <a:rPr lang="en-US" dirty="0"/>
              <a:t>is how to constrain user behavior. If we do not constrain</a:t>
            </a:r>
          </a:p>
          <a:p>
            <a:r>
              <a:rPr lang="en-US" dirty="0"/>
              <a:t>user behavior at all, the user could simply send his or</a:t>
            </a:r>
          </a:p>
          <a:p>
            <a:r>
              <a:rPr lang="en-US" dirty="0"/>
              <a:t>her password to the attacker, defeating most web security</a:t>
            </a:r>
          </a:p>
          <a:p>
            <a:r>
              <a:rPr lang="en-US" dirty="0"/>
              <a:t>mechanisms. On the other hand, if we constrain the user</a:t>
            </a:r>
          </a:p>
          <a:p>
            <a:r>
              <a:rPr lang="en-US" dirty="0"/>
              <a:t>too much, we risk missing practical attacks.</a:t>
            </a:r>
          </a:p>
        </p:txBody>
      </p:sp>
    </p:spTree>
    <p:extLst>
      <p:ext uri="{BB962C8B-B14F-4D97-AF65-F5344CB8AC3E}">
        <p14:creationId xmlns:p14="http://schemas.microsoft.com/office/powerpoint/2010/main" val="11651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Security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Security </a:t>
            </a:r>
            <a:r>
              <a:rPr lang="en-US" dirty="0" smtClean="0"/>
              <a:t>Invariants: </a:t>
            </a:r>
            <a:r>
              <a:rPr lang="en-US" dirty="0"/>
              <a:t>The web contains a large number</a:t>
            </a:r>
          </a:p>
          <a:p>
            <a:r>
              <a:rPr lang="en-US" dirty="0"/>
              <a:t>of existing web applications that make assumptions</a:t>
            </a:r>
          </a:p>
          <a:p>
            <a:r>
              <a:rPr lang="en-US" dirty="0"/>
              <a:t>about web </a:t>
            </a:r>
            <a:r>
              <a:rPr lang="en-US" dirty="0" smtClean="0"/>
              <a:t>security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Session Integrity. When a server takes action based on</a:t>
            </a:r>
          </a:p>
          <a:p>
            <a:r>
              <a:rPr lang="en-US" dirty="0"/>
              <a:t>receiving an HTTP request (e.g., transfers money from</a:t>
            </a:r>
          </a:p>
          <a:p>
            <a:r>
              <a:rPr lang="en-US" dirty="0"/>
              <a:t>one bank account to another), the server often wishes</a:t>
            </a:r>
          </a:p>
          <a:p>
            <a:r>
              <a:rPr lang="en-US" dirty="0"/>
              <a:t>to ensure that the request was generated by a trusted</a:t>
            </a:r>
          </a:p>
          <a:p>
            <a:r>
              <a:rPr lang="en-US" dirty="0"/>
              <a:t>principal and not an attacker.</a:t>
            </a:r>
          </a:p>
        </p:txBody>
      </p:sp>
    </p:spTree>
    <p:extLst>
      <p:ext uri="{BB962C8B-B14F-4D97-AF65-F5344CB8AC3E}">
        <p14:creationId xmlns:p14="http://schemas.microsoft.com/office/powerpoint/2010/main" val="38128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83" y="34120"/>
            <a:ext cx="7014948" cy="6823880"/>
          </a:xfrm>
        </p:spPr>
      </p:pic>
    </p:spTree>
    <p:extLst>
      <p:ext uri="{BB962C8B-B14F-4D97-AF65-F5344CB8AC3E}">
        <p14:creationId xmlns:p14="http://schemas.microsoft.com/office/powerpoint/2010/main" val="13413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300251"/>
            <a:ext cx="8652681" cy="8802805"/>
          </a:xfrm>
        </p:spPr>
      </p:pic>
    </p:spTree>
    <p:extLst>
      <p:ext uri="{BB962C8B-B14F-4D97-AF65-F5344CB8AC3E}">
        <p14:creationId xmlns:p14="http://schemas.microsoft.com/office/powerpoint/2010/main" val="33833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4" y="-409433"/>
            <a:ext cx="7356144" cy="8072651"/>
          </a:xfrm>
        </p:spPr>
      </p:pic>
    </p:spTree>
    <p:extLst>
      <p:ext uri="{BB962C8B-B14F-4D97-AF65-F5344CB8AC3E}">
        <p14:creationId xmlns:p14="http://schemas.microsoft.com/office/powerpoint/2010/main" val="31322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54" y="-477672"/>
            <a:ext cx="7601803" cy="7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3" y="280826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The End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9628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627798"/>
            <a:ext cx="11218460" cy="554916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There are many threats associated with web browsing and</a:t>
            </a:r>
          </a:p>
          <a:p>
            <a:pPr>
              <a:lnSpc>
                <a:spcPct val="200000"/>
              </a:lnSpc>
            </a:pPr>
            <a:r>
              <a:rPr lang="en-US" dirty="0"/>
              <a:t>web applications, including phishing, drive-by downloads,</a:t>
            </a:r>
          </a:p>
          <a:p>
            <a:pPr>
              <a:lnSpc>
                <a:spcPct val="200000"/>
              </a:lnSpc>
            </a:pPr>
            <a:r>
              <a:rPr lang="en-US" dirty="0"/>
              <a:t>blog spam, account takeover, and click fraud. Although some</a:t>
            </a:r>
          </a:p>
          <a:p>
            <a:pPr>
              <a:lnSpc>
                <a:spcPct val="200000"/>
              </a:lnSpc>
            </a:pPr>
            <a:r>
              <a:rPr lang="en-US" dirty="0"/>
              <a:t>of these threats revolve around exploiting implementation</a:t>
            </a:r>
          </a:p>
          <a:p>
            <a:pPr>
              <a:lnSpc>
                <a:spcPct val="200000"/>
              </a:lnSpc>
            </a:pPr>
            <a:r>
              <a:rPr lang="en-US" dirty="0"/>
              <a:t>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89170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0627"/>
            <a:ext cx="10515600" cy="5426336"/>
          </a:xfrm>
        </p:spPr>
        <p:txBody>
          <a:bodyPr/>
          <a:lstStyle/>
          <a:p>
            <a:r>
              <a:rPr lang="en-US" dirty="0"/>
              <a:t>A core idea in our model is to describe what could occur</a:t>
            </a:r>
          </a:p>
          <a:p>
            <a:r>
              <a:rPr lang="en-US" dirty="0"/>
              <a:t>if a user navigates the web and visits sites in the ways that</a:t>
            </a:r>
          </a:p>
          <a:p>
            <a:r>
              <a:rPr lang="en-US" dirty="0"/>
              <a:t>the web is designed to be </a:t>
            </a:r>
            <a:r>
              <a:rPr lang="en-US" dirty="0" smtClean="0"/>
              <a:t>used.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model we propose has three main parts: web concepts,</a:t>
            </a:r>
          </a:p>
          <a:p>
            <a:r>
              <a:rPr lang="en-US" dirty="0"/>
              <a:t>threat models, and security goals.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6350786"/>
              </p:ext>
            </p:extLst>
          </p:nvPr>
        </p:nvGraphicFramePr>
        <p:xfrm>
          <a:off x="5697563" y="3193577"/>
          <a:ext cx="5656237" cy="4155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38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Web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central concepts of the web are common to virtually</a:t>
            </a:r>
          </a:p>
          <a:p>
            <a:r>
              <a:rPr lang="en-US" dirty="0"/>
              <a:t>every web security mechanism we wish to analyze. For example,</a:t>
            </a:r>
          </a:p>
          <a:p>
            <a:r>
              <a:rPr lang="en-US" dirty="0"/>
              <a:t>web mechanisms involve a web browser that interacts</a:t>
            </a:r>
          </a:p>
          <a:p>
            <a:r>
              <a:rPr lang="en-US" dirty="0"/>
              <a:t>with one or more web servers via a series of HTTP requests</a:t>
            </a:r>
          </a:p>
          <a:p>
            <a:r>
              <a:rPr lang="en-US" dirty="0"/>
              <a:t>and responses. The browser, server, and network behavior</a:t>
            </a:r>
          </a:p>
          <a:p>
            <a:r>
              <a:rPr lang="en-US" dirty="0"/>
              <a:t>form the “backbone” of the model, much in the same</a:t>
            </a:r>
          </a:p>
          <a:p>
            <a:r>
              <a:rPr lang="en-US" dirty="0"/>
              <a:t>way that cryptographic primitives provide the backbone of</a:t>
            </a:r>
          </a:p>
          <a:p>
            <a:r>
              <a:rPr lang="en-US" dirty="0"/>
              <a:t>network protocols</a:t>
            </a:r>
          </a:p>
        </p:txBody>
      </p:sp>
    </p:spTree>
    <p:extLst>
      <p:ext uri="{BB962C8B-B14F-4D97-AF65-F5344CB8AC3E}">
        <p14:creationId xmlns:p14="http://schemas.microsoft.com/office/powerpoint/2010/main" val="343833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user’s web browser, of course, plays a central</a:t>
            </a:r>
          </a:p>
          <a:p>
            <a:r>
              <a:rPr lang="en-US" dirty="0"/>
              <a:t>role in our model of web security. However, the key question</a:t>
            </a:r>
          </a:p>
          <a:p>
            <a:r>
              <a:rPr lang="en-US" dirty="0"/>
              <a:t>is what level of abstraction to use for the browser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xplosion 2 3"/>
          <p:cNvSpPr/>
          <p:nvPr/>
        </p:nvSpPr>
        <p:spPr>
          <a:xfrm>
            <a:off x="2292824" y="3398293"/>
            <a:ext cx="3302758" cy="230647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 </a:t>
            </a:r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5" name="Explosion 2 4"/>
          <p:cNvSpPr/>
          <p:nvPr/>
        </p:nvSpPr>
        <p:spPr>
          <a:xfrm>
            <a:off x="6154571" y="3398293"/>
            <a:ext cx="3179929" cy="21699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</a:t>
            </a:r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6" name="Explosion 2 5"/>
          <p:cNvSpPr/>
          <p:nvPr/>
        </p:nvSpPr>
        <p:spPr>
          <a:xfrm>
            <a:off x="4080680" y="4462818"/>
            <a:ext cx="2969525" cy="212905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 Storage.</a:t>
            </a:r>
          </a:p>
        </p:txBody>
      </p:sp>
    </p:spTree>
    <p:extLst>
      <p:ext uri="{BB962C8B-B14F-4D97-AF65-F5344CB8AC3E}">
        <p14:creationId xmlns:p14="http://schemas.microsoft.com/office/powerpoint/2010/main" val="275697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model web servers as existing at network</a:t>
            </a:r>
          </a:p>
          <a:p>
            <a:r>
              <a:rPr lang="en-US" dirty="0"/>
              <a:t>locations (which are an abstraction of IP addresses). Each</a:t>
            </a:r>
          </a:p>
          <a:p>
            <a:r>
              <a:rPr lang="en-US" dirty="0"/>
              <a:t>web server is owned by a single principal, who controls</a:t>
            </a:r>
          </a:p>
          <a:p>
            <a:r>
              <a:rPr lang="en-US" dirty="0"/>
              <a:t>how the server responds to network messages. Servers</a:t>
            </a:r>
          </a:p>
          <a:p>
            <a:r>
              <a:rPr lang="en-US" dirty="0"/>
              <a:t>controlled by “honest” principals follow the specification</a:t>
            </a:r>
          </a:p>
          <a:p>
            <a:r>
              <a:rPr lang="en-US" dirty="0"/>
              <a:t>but a server controlled by a malicious principal might</a:t>
            </a:r>
          </a:p>
          <a:p>
            <a:r>
              <a:rPr lang="en-US" dirty="0"/>
              <a:t>not. Servers have a many-to-many relation to DNS </a:t>
            </a:r>
            <a:r>
              <a:rPr lang="en-US" dirty="0" smtClean="0"/>
              <a:t>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9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browsers and servers communicate by</a:t>
            </a:r>
          </a:p>
          <a:p>
            <a:r>
              <a:rPr lang="en-US" dirty="0"/>
              <a:t>way of a network. In contrast to traditional models of</a:t>
            </a:r>
          </a:p>
          <a:p>
            <a:r>
              <a:rPr lang="en-US" dirty="0"/>
              <a:t>network security, our model of the network has significant</a:t>
            </a:r>
          </a:p>
          <a:p>
            <a:r>
              <a:rPr lang="en-US" dirty="0"/>
              <a:t>internal structure. Browsers issue HTTP requests to URLs,</a:t>
            </a:r>
          </a:p>
          <a:p>
            <a:r>
              <a:rPr lang="en-US" dirty="0"/>
              <a:t>which are mapped to servers via DNS. The requests contain</a:t>
            </a:r>
          </a:p>
          <a:p>
            <a:r>
              <a:rPr lang="en-US" dirty="0"/>
              <a:t>a method (e.g., GET, POST, DELETE, or PUT) and a set</a:t>
            </a:r>
          </a:p>
          <a:p>
            <a:r>
              <a:rPr lang="en-US" dirty="0"/>
              <a:t>of HTTP headers. Individual headers carry semantics.</a:t>
            </a:r>
          </a:p>
        </p:txBody>
      </p:sp>
    </p:spTree>
    <p:extLst>
      <p:ext uri="{BB962C8B-B14F-4D97-AF65-F5344CB8AC3E}">
        <p14:creationId xmlns:p14="http://schemas.microsoft.com/office/powerpoint/2010/main" val="117363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Threat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 smtClean="0"/>
              <a:t>attacker:</a:t>
            </a:r>
            <a:r>
              <a:rPr lang="en-US" dirty="0" err="1"/>
              <a:t>The</a:t>
            </a:r>
            <a:r>
              <a:rPr lang="en-US" dirty="0"/>
              <a:t> web attacker controls at least one web</a:t>
            </a:r>
          </a:p>
          <a:p>
            <a:r>
              <a:rPr lang="en-US" dirty="0"/>
              <a:t>server and can respond to HTTP requests with arbitrary</a:t>
            </a:r>
          </a:p>
          <a:p>
            <a:r>
              <a:rPr lang="en-US" dirty="0"/>
              <a:t>content. Intuitively, we imagine the web attacker as</a:t>
            </a:r>
          </a:p>
          <a:p>
            <a:r>
              <a:rPr lang="en-US" dirty="0"/>
              <a:t>having “root access” to these web servers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8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web attacker has no special network</a:t>
            </a:r>
          </a:p>
          <a:p>
            <a:r>
              <a:rPr lang="en-US" dirty="0"/>
              <a:t>privileges. The web attacker can respond only to HTTP</a:t>
            </a:r>
          </a:p>
          <a:p>
            <a:r>
              <a:rPr lang="en-US" dirty="0"/>
              <a:t>requests directed at his or her own servers. However, the</a:t>
            </a:r>
          </a:p>
          <a:p>
            <a:r>
              <a:rPr lang="en-US" dirty="0"/>
              <a:t>attacker can send HTTP requests to honest servers from</a:t>
            </a:r>
          </a:p>
          <a:p>
            <a:r>
              <a:rPr lang="en-US" dirty="0"/>
              <a:t>attacker-controlled network endpoints. These HTTP requests</a:t>
            </a:r>
          </a:p>
          <a:p>
            <a:r>
              <a:rPr lang="en-US" dirty="0"/>
              <a:t>need not comply with the HTTP specification,</a:t>
            </a:r>
          </a:p>
          <a:p>
            <a:r>
              <a:rPr lang="en-US" dirty="0"/>
              <a:t>nor must the attacker process the responses in the</a:t>
            </a:r>
          </a:p>
          <a:p>
            <a:r>
              <a:rPr lang="en-US" dirty="0"/>
              <a:t>usual way (although the attacker can simulate a browser</a:t>
            </a:r>
          </a:p>
          <a:p>
            <a:r>
              <a:rPr lang="en-US" dirty="0"/>
              <a:t>locally if desired).</a:t>
            </a:r>
          </a:p>
        </p:txBody>
      </p:sp>
    </p:spTree>
    <p:extLst>
      <p:ext uri="{BB962C8B-B14F-4D97-AF65-F5344CB8AC3E}">
        <p14:creationId xmlns:p14="http://schemas.microsoft.com/office/powerpoint/2010/main" val="285796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847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Aldhabi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A. Web Concepts</vt:lpstr>
      <vt:lpstr>Browser:</vt:lpstr>
      <vt:lpstr>Servers:</vt:lpstr>
      <vt:lpstr>Network:</vt:lpstr>
      <vt:lpstr>B. Threat Models</vt:lpstr>
      <vt:lpstr>Network:</vt:lpstr>
      <vt:lpstr>Browser:</vt:lpstr>
      <vt:lpstr>Network Attacker:</vt:lpstr>
      <vt:lpstr>Gadget Attacker:</vt:lpstr>
      <vt:lpstr>User Behavior: </vt:lpstr>
      <vt:lpstr>C. Security Goals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pishdar</dc:creator>
  <cp:lastModifiedBy>Mohamad pishdar</cp:lastModifiedBy>
  <cp:revision>10</cp:revision>
  <dcterms:created xsi:type="dcterms:W3CDTF">2016-05-26T08:08:44Z</dcterms:created>
  <dcterms:modified xsi:type="dcterms:W3CDTF">2016-06-10T06:21:49Z</dcterms:modified>
</cp:coreProperties>
</file>