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362D8D-5E85-4B03-98A0-A0324CCAC5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5619D-72CA-4588-A323-E111A17D0D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898CE-B241-45AD-A21F-6AA7F09CD1E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E9AA4-526F-4937-9C0A-0F81954A35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9F089-D467-4E87-A2AA-F45ABCD5D4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005C0-FF66-4E94-8280-6A22262D9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277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C7AFF-8E7C-4AE4-99EB-C0CCB571AFD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B6F6B-631C-42DA-844B-47DB81703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172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E96EFB-EA54-4327-8E4E-DE0953CC58CB}" type="datetime1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3EF9D30-40AC-4E01-88B6-C1B881AB6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6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4003-CADD-4453-B1F2-2AD3937E09A1}" type="datetime1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D30-40AC-4E01-88B6-C1B881AB6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4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ACC8C52-5FC3-4AF0-94EA-A0717D36DAC5}" type="datetime1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3EF9D30-40AC-4E01-88B6-C1B881AB6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0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6CDD-61D4-49F8-800B-568E4DABE406}" type="datetime1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3EF9D30-40AC-4E01-88B6-C1B881AB6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5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27C0FA2-F7DE-49A2-92E4-2E4EB0E2DD47}" type="datetime1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3EF9D30-40AC-4E01-88B6-C1B881AB6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7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7FB0-25C2-4462-AFC6-F0D7C95CDF0B}" type="datetime1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D30-40AC-4E01-88B6-C1B881AB6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17D64-03F7-408C-B0AC-7729634ACCF4}" type="datetime1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D30-40AC-4E01-88B6-C1B881AB6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3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57BE-4ECC-4D83-B3A5-04A421F5F3E3}" type="datetime1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D30-40AC-4E01-88B6-C1B881AB6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2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AEAE-F5A3-4806-9B02-2972C1300B7C}" type="datetime1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D30-40AC-4E01-88B6-C1B881AB6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4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D3CC71D-A0DF-44B8-B138-D51704AA293D}" type="datetime1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3EF9D30-40AC-4E01-88B6-C1B881AB6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0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F4F11-6E93-4A6C-9DDD-44B5E1339BBE}" type="datetime1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D30-40AC-4E01-88B6-C1B881AB6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1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5FCF6C6-B623-49CF-AB78-29BF8493FE53}" type="datetime1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3EF9D30-40AC-4E01-88B6-C1B881AB61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7651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83C2-DB77-4F08-8E4F-B9DAB3862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Image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2E23A-A94E-48F0-8B1D-1AC09A467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3133839"/>
            <a:ext cx="10993546" cy="3293594"/>
          </a:xfrm>
        </p:spPr>
        <p:txBody>
          <a:bodyPr>
            <a:normAutofit/>
          </a:bodyPr>
          <a:lstStyle/>
          <a:p>
            <a:pPr algn="ctr"/>
            <a:r>
              <a:rPr lang="en-US" sz="4800" cap="none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Chapter3: Image and Its Properties</a:t>
            </a:r>
          </a:p>
          <a:p>
            <a:pPr algn="ctr"/>
            <a:endParaRPr lang="en-US" sz="2400" cap="none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cap="none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 Mohammad Javad Parseh</a:t>
            </a:r>
          </a:p>
          <a:p>
            <a:pPr algn="ctr"/>
            <a:r>
              <a:rPr lang="en-US" sz="2400" cap="none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Jahrom University</a:t>
            </a:r>
          </a:p>
          <a:p>
            <a:pPr algn="ctr"/>
            <a:r>
              <a:rPr lang="en-US" sz="2400" cap="none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Engineering and Information Technology</a:t>
            </a:r>
          </a:p>
          <a:p>
            <a:pPr algn="ctr"/>
            <a:r>
              <a:rPr lang="en-US" sz="18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October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37859-89E8-4C02-882C-CEC395F53B5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521" y="512237"/>
            <a:ext cx="1250958" cy="12509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E74A2-683F-45E3-AF86-9A84BD84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D30-40AC-4E01-88B6-C1B881AB61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41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1575-30B2-418E-99FF-893F57565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9182-501C-4FCC-A093-947A1F337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We decided to use Python’s computer vision module,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OpenCV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 for reading and writing images, the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PIL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 module’s Image for reading images, and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Matplotlib’s pyplot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to display images. </a:t>
            </a:r>
          </a:p>
          <a:p>
            <a:pPr algn="just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MR10"/>
            </a:endParaRPr>
          </a:p>
          <a:p>
            <a:pPr algn="just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MR10"/>
            </a:endParaRPr>
          </a:p>
          <a:p>
            <a:pPr algn="just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MR10"/>
            </a:endParaRPr>
          </a:p>
          <a:p>
            <a:pPr algn="just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MR10"/>
            </a:endParaRPr>
          </a:p>
          <a:p>
            <a:pPr algn="just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MR1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37EDF14-5CCE-4E92-AAAA-FA1DE255A545}"/>
              </a:ext>
            </a:extLst>
          </p:cNvPr>
          <p:cNvGrpSpPr/>
          <p:nvPr/>
        </p:nvGrpSpPr>
        <p:grpSpPr>
          <a:xfrm>
            <a:off x="2742193" y="3556928"/>
            <a:ext cx="6707612" cy="2964396"/>
            <a:chOff x="2742193" y="3432641"/>
            <a:chExt cx="6707612" cy="29643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9A6730E-28F6-4E75-BA13-C86113E54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42193" y="3432641"/>
              <a:ext cx="6707612" cy="2426157"/>
            </a:xfrm>
            <a:prstGeom prst="rect">
              <a:avLst/>
            </a:prstGeom>
            <a:ln w="19050">
              <a:solidFill>
                <a:schemeClr val="tx1"/>
              </a:solidFill>
              <a:prstDash val="dash"/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2E32C4-1401-4898-B29F-A3D812FDA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16148" y="5914650"/>
              <a:ext cx="4559701" cy="482387"/>
            </a:xfrm>
            <a:prstGeom prst="rect">
              <a:avLst/>
            </a:prstGeom>
          </p:spPr>
        </p:pic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949BB-9D09-4DDF-8881-787235DB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D30-40AC-4E01-88B6-C1B881AB61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85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544F-EEDB-4082-A5C5-C7C128EB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Reading Images </a:t>
            </a:r>
            <a:r>
              <a:rPr lang="en-US" sz="20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(cont.)</a:t>
            </a:r>
            <a:endParaRPr lang="en-US" sz="3600" b="1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2BAE5-772A-4CE2-9CC8-B67ABFA12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997161" cy="3678303"/>
          </a:xfrm>
        </p:spPr>
        <p:txBody>
          <a:bodyPr/>
          <a:lstStyle/>
          <a:p>
            <a:pPr algn="just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Another way to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read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 images would be using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PIL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 module’s Image class. Below is the code snippet for reading images using PIL’s Image. </a:t>
            </a:r>
          </a:p>
          <a:p>
            <a:pPr algn="just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MR10"/>
            </a:endParaRPr>
          </a:p>
          <a:p>
            <a:pPr algn="just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MR10"/>
            </a:endParaRPr>
          </a:p>
          <a:p>
            <a:pPr algn="just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MR10"/>
            </a:endParaRPr>
          </a:p>
          <a:p>
            <a:pPr algn="just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MR1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4C1C3-78EF-4CB7-A1F7-68F124446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8687" y="2332889"/>
            <a:ext cx="4882121" cy="3373515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7C276-C248-4DFF-A042-A3B20B67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D30-40AC-4E01-88B6-C1B881AB61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92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66E6-DDE9-4F91-9D4D-D310DD1A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ill Sans MT" panose="020B0502020104020203"/>
                <a:ea typeface="+mj-ea"/>
                <a:cs typeface="+mj-cs"/>
              </a:rPr>
              <a:t>Reading Images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ill Sans MT" panose="020B0502020104020203"/>
                <a:ea typeface="+mj-ea"/>
                <a:cs typeface="+mj-cs"/>
              </a:rPr>
              <a:t>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E20C6-16D8-4273-BB2E-1E7CBBA59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We will use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pyDICOM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, a module in Python to read or write or manipulate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DICOM images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. </a:t>
            </a:r>
          </a:p>
          <a:p>
            <a:pPr algn="just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MR10"/>
            </a:endParaRPr>
          </a:p>
          <a:p>
            <a:pPr algn="just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MR1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MR10"/>
            </a:endParaRPr>
          </a:p>
          <a:p>
            <a:pPr algn="just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MR10"/>
            </a:endParaRPr>
          </a:p>
          <a:p>
            <a:pPr algn="just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MR1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2805F-5378-4C6A-9A6F-767215CA2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62589" y="3768478"/>
            <a:ext cx="5666820" cy="915499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96D21-4A05-4416-A340-6D31A2BB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D30-40AC-4E01-88B6-C1B881AB61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63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C644-99F7-4DBA-B4BC-F089BA5C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cap="none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/>
              </a:rPr>
              <a:t>Writing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79540-8CD8-4456-A679-62D386014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Throughout this book, to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write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 or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save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 images we will use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cv2.imwrite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.</a:t>
            </a:r>
          </a:p>
          <a:p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MR10"/>
            </a:endParaRPr>
          </a:p>
          <a:p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MR10"/>
            </a:endParaRPr>
          </a:p>
          <a:p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MR10"/>
            </a:endParaRPr>
          </a:p>
          <a:p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MR10"/>
            </a:endParaRPr>
          </a:p>
          <a:p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MR10"/>
            </a:endParaRPr>
          </a:p>
          <a:p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MR1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F117BC-D6B2-4A60-B05E-E53A0BE7F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76336" y="3581400"/>
            <a:ext cx="5039326" cy="1823066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4F62A-19F8-4D0F-892C-E05116B9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D30-40AC-4E01-88B6-C1B881AB61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76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EDBF2-E423-418E-8612-81566AB3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cap="none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/>
              </a:rPr>
              <a:t>Writing DICOM Images using pyDICOM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D4A7-8C5D-4E03-82A3-0BC5F9FE2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To write a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DICOM file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, the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DICOM module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is first imported. The file is then written using the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“write_file”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function. </a:t>
            </a:r>
          </a:p>
          <a:p>
            <a:pPr algn="just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MR10"/>
            </a:endParaRPr>
          </a:p>
          <a:p>
            <a:pPr algn="just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MR10"/>
            </a:endParaRPr>
          </a:p>
          <a:p>
            <a:pPr algn="just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MR10"/>
            </a:endParaRPr>
          </a:p>
          <a:p>
            <a:pPr algn="just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MR10"/>
            </a:endParaRPr>
          </a:p>
          <a:p>
            <a:pPr algn="just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MR1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C49F5-BA26-43E1-BBD1-6D21E686F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6483" y="3755995"/>
            <a:ext cx="6259034" cy="1206561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7A012-DF1D-4966-95A5-685CB2A8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D30-40AC-4E01-88B6-C1B881AB61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11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897E-DADF-47DE-8FD0-31709C0DE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cap="none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/>
              </a:rPr>
              <a:t>Displaying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69DC0-9728-4F43-BC45-D25B0DE15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375725" cy="3678303"/>
          </a:xfrm>
        </p:spPr>
        <p:txBody>
          <a:bodyPr/>
          <a:lstStyle/>
          <a:p>
            <a:pPr algn="just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Throughout this book, to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display images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, we will use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matplotlib.pyplot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. Below is a sample code snippet that reads and displays an image.</a:t>
            </a:r>
          </a:p>
          <a:p>
            <a:pPr algn="just"/>
            <a:r>
              <a:rPr lang="en-US" sz="2400" b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Note:</a:t>
            </a: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We can also display a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DICOM image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 using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plt.imshow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 because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pyDICOM’s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 read file also returns a data object that contains the image data as an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ndarray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CCAD49-A697-4B31-8D36-73F4C79B2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2268896"/>
            <a:ext cx="5522346" cy="3501501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477A0-57E5-451D-B9B5-C0119272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D30-40AC-4E01-88B6-C1B881AB61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30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2E763-C312-4C90-988F-80B1E992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cap="none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/>
              </a:rPr>
              <a:t>Programming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700E4-9B71-474C-8DEC-BE3233B93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876051" cy="3678303"/>
          </a:xfrm>
        </p:spPr>
        <p:txBody>
          <a:bodyPr/>
          <a:lstStyle/>
          <a:p>
            <a:pPr algn="just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As described in the introductory section, the workflow for image processing begins with reading an image and finally ends with either writing the image to file or visualizing it. The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image processing operations are performed between the reading and writing or visualizing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 the image.</a:t>
            </a:r>
          </a:p>
          <a:p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MR10"/>
            </a:endParaRPr>
          </a:p>
          <a:p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MR1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B2C016-396A-442B-9DB6-9907359DD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81531" y="1926454"/>
            <a:ext cx="4029277" cy="4632443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8846F-1A77-4D34-B5CF-4023CCDD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D30-40AC-4E01-88B6-C1B881AB61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44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5773-6886-476E-8B7F-6BF9BF79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cap="none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/>
              </a:rPr>
              <a:t>Programming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BAC98-BCA9-43AF-BB6B-6C20FEFCE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654109" cy="3678303"/>
          </a:xfrm>
        </p:spPr>
        <p:txBody>
          <a:bodyPr/>
          <a:lstStyle/>
          <a:p>
            <a:pPr algn="just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Below is another sample code where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PIL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 and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matplotlib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 are used instead of cv2 for reading and writing images.</a:t>
            </a:r>
          </a:p>
          <a:p>
            <a:pPr algn="just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MR10"/>
            </a:endParaRPr>
          </a:p>
          <a:p>
            <a:pPr algn="just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MR1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MR10"/>
            </a:endParaRPr>
          </a:p>
          <a:p>
            <a:pPr algn="just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MR10"/>
            </a:endParaRPr>
          </a:p>
          <a:p>
            <a:pPr algn="just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MR1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9C3DC-6264-4E9B-B449-1D92F8976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56041" y="1997477"/>
            <a:ext cx="4154767" cy="4554691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26FCF-BC44-4DEE-BBD4-12A1FB79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D30-40AC-4E01-88B6-C1B881AB61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0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6E6A-336E-405A-A95E-8FA3FD02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b="1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0ABA20-3984-4246-BD5E-9556B83FD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8221" y="2225613"/>
            <a:ext cx="5735557" cy="36782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D4814-C0B9-40F8-BCFE-14050F1E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D30-40AC-4E01-88B6-C1B881AB61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1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29360-EBDD-4BF9-A7CC-25D26B69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and Its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A28EE-8634-4F57-9F51-80E979C83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0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For simplicity, let us assume the images that will be discussed in this book are 3D volumes. A 3D volume (I) can be represented mathematically as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75B67-FA01-4D57-83C0-0559B9FAA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92613" y="3583943"/>
            <a:ext cx="4606773" cy="86377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D6DDB-69AA-43EE-9520-6F37C2D4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D30-40AC-4E01-88B6-C1B881AB61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E16C9-8A38-4EFD-9A1C-135E52E1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Bit-Depth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BB19A-7079-4D20-82F7-B2002F6ED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The pixel range of a given image format is determined by its bit-depth. The range is [0; 2</a:t>
            </a:r>
            <a:r>
              <a:rPr lang="en-US" sz="2400" baseline="30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bitdepth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 - 1]. For example, an 8-bit image will have a range of [0; 2</a:t>
            </a:r>
            <a:r>
              <a:rPr lang="en-US" sz="2400" baseline="30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8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 - 1] = [0; 255].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There are a few image formats that store images at even higher bit-depth such as 32 or 64. For example, a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JPEG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 image containing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RGB (3 channels)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 will have a bit-depth of 8 for each channel and hence has a total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bit-depth of 24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1E1F1-E1CB-4B38-B22C-C6687591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D30-40AC-4E01-88B6-C1B881AB61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2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84CB-49D1-49A6-87F6-03449331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89A3-EB89-42D2-8362-624B4DA21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636353" cy="3678303"/>
          </a:xfrm>
        </p:spPr>
        <p:txBody>
          <a:bodyPr/>
          <a:lstStyle/>
          <a:p>
            <a:pPr algn="just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A histogram is a graphical depiction of the distribution of pixel value in an image. The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x-axis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 is the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pixel value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and the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y-axis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 is the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frequency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 or the number of pixels with the given pixel value. 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Histograms are a useful tool in determining the quality of the image. A few observations can be made in the Figure.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0A3A0-16F4-47B1-A9A6-1A33210B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D30-40AC-4E01-88B6-C1B881AB6174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5B3D242-47C8-4DFF-BD41-1805E2018320}"/>
              </a:ext>
            </a:extLst>
          </p:cNvPr>
          <p:cNvGrpSpPr/>
          <p:nvPr/>
        </p:nvGrpSpPr>
        <p:grpSpPr>
          <a:xfrm>
            <a:off x="8266569" y="1891239"/>
            <a:ext cx="3344238" cy="4795469"/>
            <a:chOff x="7827771" y="1651542"/>
            <a:chExt cx="3344238" cy="479546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7D9C2B-C56F-416C-8308-80ED74FE9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827771" y="1651542"/>
              <a:ext cx="3344238" cy="236810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652B42-880E-4281-9401-1A3E17937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7771" y="4019647"/>
              <a:ext cx="3344238" cy="2427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8628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E5F5-6868-4A22-A4A4-D121FB5F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 and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91DD-7278-4819-8E65-89BCB9752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6707375" cy="3678303"/>
          </a:xfrm>
        </p:spPr>
        <p:txBody>
          <a:bodyPr/>
          <a:lstStyle/>
          <a:p>
            <a:pPr algn="just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The human eye can view a large range of intensity values, while modern displays are severely limited in their capabilities. 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The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window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 allows modifying the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contrast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 of the display while the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level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 changes the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brightness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 of the display. </a:t>
            </a:r>
          </a:p>
          <a:p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MR10"/>
            </a:endParaRPr>
          </a:p>
          <a:p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MR1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26093-9B00-42EF-86CB-A1D019A81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0480" y="2557652"/>
            <a:ext cx="4190328" cy="292399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9AF5A-AAD9-44B1-8E4D-33A3E826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D30-40AC-4E01-88B6-C1B881AB61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6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4EDE-C52A-4C44-AF1D-AE041AEC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Connectivity: 4 or 8 Pixels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7617-FB4A-4AF8-83E1-3C807DD38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In the case of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4-connected pixels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, the process is performed on the top, bottom, left and right pixels. In the case of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8-connected pixels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, the process is performed in addition on the top-left, top-right, bottom-left and bottom-right pixels. </a:t>
            </a:r>
          </a:p>
          <a:p>
            <a:pPr algn="just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MR1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F8883-4D8D-43B4-A5F8-DC78723F7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18622" y="3534480"/>
            <a:ext cx="6954754" cy="262136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7AF48-6CA5-4B17-AF12-37CA3179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D30-40AC-4E01-88B6-C1B881AB61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0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F573-41D2-4916-A2C3-D3CBBA0A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201BE-9FA5-47A6-BD25-1CF29A2E3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There are more than 100 image formats. 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Some of these formats, such as JPEG, GIF, PNG, etc., are used for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photographic images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. 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Formats such as DICOM, NIFTI, and Analyze AVW are used in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medical imaging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. 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Formats such as TIFF, ICS, IMS, etc., are used in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microscope imaging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. </a:t>
            </a:r>
          </a:p>
          <a:p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MR10"/>
            </a:endParaRPr>
          </a:p>
          <a:p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MR1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7CC6C-FC02-409A-B045-80E9965B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D30-40AC-4E01-88B6-C1B881AB61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7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6DCB-1727-49C0-8D7A-D324F095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for Image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BF16-906B-4186-9925-12A3865B9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Image data is generally stored as a mathematical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matrix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. 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A N-D image is stored in a N-D matrix. 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In NumPy, a mathematical matrix is called a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NumPy array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. 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Since Python is a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dynamically typed language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MR10"/>
              </a:rPr>
              <a:t>(i.e., no defining data type), it will determine the data type and size of the image at run time and store appropriately. </a:t>
            </a:r>
          </a:p>
          <a:p>
            <a:pPr algn="just"/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MR10"/>
            </a:endParaRPr>
          </a:p>
          <a:p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MR1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7E7ED-4149-45C6-A3EB-C1552F97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9D30-40AC-4E01-88B6-C1B881AB61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381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3464</TotalTime>
  <Words>739</Words>
  <Application>Microsoft Office PowerPoint</Application>
  <PresentationFormat>Widescreen</PresentationFormat>
  <Paragraphs>93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CMR10</vt:lpstr>
      <vt:lpstr>Gill Sans MT</vt:lpstr>
      <vt:lpstr>Wingdings 2</vt:lpstr>
      <vt:lpstr>Dividend</vt:lpstr>
      <vt:lpstr>Digital Image Processing</vt:lpstr>
      <vt:lpstr>Introduction</vt:lpstr>
      <vt:lpstr>Image and Its Properties</vt:lpstr>
      <vt:lpstr>Bit-Depth</vt:lpstr>
      <vt:lpstr>Image Histogram</vt:lpstr>
      <vt:lpstr>Window and Level</vt:lpstr>
      <vt:lpstr>Connectivity: 4 or 8 Pixels</vt:lpstr>
      <vt:lpstr>Image Types </vt:lpstr>
      <vt:lpstr>Data Structures for Image Analysis</vt:lpstr>
      <vt:lpstr>Reading Images</vt:lpstr>
      <vt:lpstr>Reading Images (cont.)</vt:lpstr>
      <vt:lpstr>Reading Images (cont.)</vt:lpstr>
      <vt:lpstr>Writing Images</vt:lpstr>
      <vt:lpstr>Writing DICOM Images using pyDICOM</vt:lpstr>
      <vt:lpstr>Displaying Images</vt:lpstr>
      <vt:lpstr>Programming Paradigm</vt:lpstr>
      <vt:lpstr>Programming Paradigm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>Mohammad Javad Parseh</dc:creator>
  <cp:lastModifiedBy>Mohammad Javad Parseh</cp:lastModifiedBy>
  <cp:revision>62</cp:revision>
  <dcterms:created xsi:type="dcterms:W3CDTF">2024-09-27T23:09:34Z</dcterms:created>
  <dcterms:modified xsi:type="dcterms:W3CDTF">2024-10-19T20:48:37Z</dcterms:modified>
</cp:coreProperties>
</file>