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4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8" r:id="rId30"/>
    <p:sldId id="349" r:id="rId31"/>
    <p:sldId id="350" r:id="rId32"/>
    <p:sldId id="351" r:id="rId33"/>
    <p:sldId id="353" r:id="rId34"/>
    <p:sldId id="352" r:id="rId35"/>
    <p:sldId id="354" r:id="rId36"/>
    <p:sldId id="355" r:id="rId37"/>
    <p:sldId id="357" r:id="rId38"/>
    <p:sldId id="358" r:id="rId39"/>
    <p:sldId id="356" r:id="rId40"/>
    <p:sldId id="360" r:id="rId41"/>
    <p:sldId id="359" r:id="rId42"/>
    <p:sldId id="3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3A160-4DBD-44B9-B557-28F0DB332E0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BFB2-6A33-435E-9BB5-9F7F6D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BFB2-6A33-435E-9BB5-9F7F6D9C16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5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9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4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7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A100-EEBA-4D56-A3F5-8CF651B3E1EF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4255-50E0-469D-B66A-0EA407CE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21" y="0"/>
            <a:ext cx="7532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LXC repose principalement sur </a:t>
            </a:r>
            <a:r>
              <a:rPr lang="fr-FR" dirty="0" smtClean="0"/>
              <a:t>deux </a:t>
            </a:r>
            <a:r>
              <a:rPr lang="fr-FR" dirty="0"/>
              <a:t>fonctionnalités du noyau </a:t>
            </a:r>
            <a:r>
              <a:rPr lang="fr-FR" dirty="0" smtClean="0"/>
              <a:t>Linux.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2547620"/>
            <a:ext cx="6756085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fonctionnalité des </a:t>
            </a:r>
            <a:r>
              <a:rPr lang="fr-FR" b="1" dirty="0" err="1" smtClean="0"/>
              <a:t>CGroups</a:t>
            </a:r>
            <a:r>
              <a:rPr lang="fr-FR" dirty="0" smtClean="0"/>
              <a:t> permet </a:t>
            </a:r>
            <a:r>
              <a:rPr lang="fr-FR" dirty="0"/>
              <a:t>de limiter et d’isoler l’utilisation des </a:t>
            </a:r>
            <a:r>
              <a:rPr lang="fr-FR" dirty="0" smtClean="0"/>
              <a:t>ressources.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95" y="2822258"/>
            <a:ext cx="6840855" cy="38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fonctionnalité de </a:t>
            </a:r>
            <a:r>
              <a:rPr lang="fr-FR" b="1" dirty="0"/>
              <a:t>cloisonnement des espaces de nommage </a:t>
            </a:r>
            <a:r>
              <a:rPr lang="fr-FR" dirty="0"/>
              <a:t>(</a:t>
            </a:r>
            <a:r>
              <a:rPr lang="fr-FR" dirty="0" err="1" smtClean="0"/>
              <a:t>Namespace</a:t>
            </a:r>
            <a:r>
              <a:rPr lang="fr-FR" dirty="0" smtClean="0"/>
              <a:t>) permet </a:t>
            </a:r>
            <a:r>
              <a:rPr lang="fr-FR" dirty="0"/>
              <a:t>d’empêcher qu’un groupe puisse voir les ressources des autres </a:t>
            </a:r>
            <a:r>
              <a:rPr lang="fr-FR" dirty="0" smtClean="0"/>
              <a:t>groupes.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55" y="3197158"/>
            <a:ext cx="6551295" cy="36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Virtualisation caractérisée </a:t>
            </a:r>
            <a:r>
              <a:rPr lang="fr-FR" dirty="0"/>
              <a:t>par la couche intermédiaire du </a:t>
            </a:r>
            <a:r>
              <a:rPr lang="fr-FR" b="1" dirty="0" smtClean="0"/>
              <a:t>contrôleur</a:t>
            </a:r>
            <a:r>
              <a:rPr lang="fr-FR" dirty="0" smtClean="0"/>
              <a:t>.</a:t>
            </a:r>
          </a:p>
          <a:p>
            <a:r>
              <a:rPr lang="fr-FR" dirty="0"/>
              <a:t>Le contrôleur gère un ensemble de fonctionnalités pour les </a:t>
            </a:r>
            <a:r>
              <a:rPr lang="fr-FR" dirty="0" smtClean="0"/>
              <a:t>conteneurs.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6" y="2750551"/>
            <a:ext cx="7048500" cy="392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contrôleur</a:t>
            </a:r>
            <a:r>
              <a:rPr lang="en-US" dirty="0" smtClean="0"/>
              <a:t> </a:t>
            </a:r>
            <a:r>
              <a:rPr lang="fr-FR" dirty="0" smtClean="0"/>
              <a:t>gère</a:t>
            </a:r>
            <a:r>
              <a:rPr lang="en-US" dirty="0" smtClean="0"/>
              <a:t> </a:t>
            </a:r>
            <a:r>
              <a:rPr lang="fr-FR" dirty="0"/>
              <a:t>les </a:t>
            </a:r>
            <a:r>
              <a:rPr lang="fr-FR" b="1" dirty="0"/>
              <a:t>interactions</a:t>
            </a:r>
            <a:r>
              <a:rPr lang="fr-FR" dirty="0"/>
              <a:t> des conteneurs aves </a:t>
            </a:r>
            <a:r>
              <a:rPr lang="fr-FR" dirty="0" smtClean="0"/>
              <a:t>l’OS.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52" y="2247900"/>
            <a:ext cx="8101584" cy="44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contrôleur gère </a:t>
            </a:r>
            <a:r>
              <a:rPr lang="fr-FR" b="1" dirty="0" smtClean="0"/>
              <a:t>l</a:t>
            </a:r>
            <a:r>
              <a:rPr lang="fr-FR" b="1" dirty="0" smtClean="0"/>
              <a:t>a </a:t>
            </a:r>
            <a:r>
              <a:rPr lang="fr-FR" b="1" dirty="0"/>
              <a:t>sécurité </a:t>
            </a:r>
            <a:r>
              <a:rPr lang="fr-FR" dirty="0"/>
              <a:t>par la gestion des privilèges et des </a:t>
            </a:r>
            <a:r>
              <a:rPr lang="fr-FR" dirty="0" smtClean="0"/>
              <a:t>ressources.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33" y="2239137"/>
            <a:ext cx="7821930" cy="43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contrôleur gère </a:t>
            </a:r>
            <a:r>
              <a:rPr lang="fr-FR" b="1" dirty="0" smtClean="0"/>
              <a:t>la </a:t>
            </a:r>
            <a:r>
              <a:rPr lang="fr-FR" b="1" dirty="0" err="1" smtClean="0"/>
              <a:t>scalabilité</a:t>
            </a:r>
            <a:r>
              <a:rPr lang="fr-FR" dirty="0" smtClean="0"/>
              <a:t>: duplication et suppression </a:t>
            </a:r>
            <a:r>
              <a:rPr lang="fr-FR" dirty="0"/>
              <a:t>des conteneurs.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70" y="2322195"/>
            <a:ext cx="7298055" cy="408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contrôleur</a:t>
            </a:r>
            <a:r>
              <a:rPr lang="en-US" dirty="0" smtClean="0"/>
              <a:t> </a:t>
            </a:r>
            <a:r>
              <a:rPr lang="fr-FR" dirty="0" smtClean="0"/>
              <a:t>gère</a:t>
            </a:r>
            <a:r>
              <a:rPr lang="en-US" dirty="0" smtClean="0"/>
              <a:t> </a:t>
            </a:r>
            <a:r>
              <a:rPr lang="fr-FR" b="1" dirty="0" smtClean="0"/>
              <a:t>l’accessibilité</a:t>
            </a:r>
            <a:r>
              <a:rPr lang="fr-FR" dirty="0" smtClean="0"/>
              <a:t> </a:t>
            </a:r>
            <a:r>
              <a:rPr lang="fr-FR" dirty="0"/>
              <a:t>des conteneurs à travers la gestion des API et </a:t>
            </a:r>
            <a:r>
              <a:rPr lang="fr-FR" dirty="0" smtClean="0"/>
              <a:t>CLI.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24" y="2483634"/>
            <a:ext cx="6861048" cy="3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contrôleur</a:t>
            </a:r>
            <a:r>
              <a:rPr lang="en-US" dirty="0" smtClean="0"/>
              <a:t> </a:t>
            </a:r>
            <a:r>
              <a:rPr lang="fr-FR" dirty="0" smtClean="0"/>
              <a:t>gère</a:t>
            </a:r>
            <a:r>
              <a:rPr lang="en-US" dirty="0" smtClean="0"/>
              <a:t> </a:t>
            </a:r>
            <a:r>
              <a:rPr lang="en-US" b="1" dirty="0" smtClean="0"/>
              <a:t>la </a:t>
            </a:r>
            <a:r>
              <a:rPr lang="en-US" b="1" dirty="0" err="1" smtClean="0"/>
              <a:t>portabilité</a:t>
            </a:r>
            <a:r>
              <a:rPr lang="en-US" b="1" dirty="0" smtClean="0"/>
              <a:t> </a:t>
            </a:r>
            <a:r>
              <a:rPr lang="fr-FR" dirty="0" smtClean="0"/>
              <a:t>:la </a:t>
            </a:r>
            <a:r>
              <a:rPr lang="fr-FR" dirty="0"/>
              <a:t>migration </a:t>
            </a:r>
            <a:r>
              <a:rPr lang="fr-FR" dirty="0" smtClean="0"/>
              <a:t>de conteneurs.</a:t>
            </a:r>
            <a:endParaRPr lang="fr-F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8" y="2462784"/>
            <a:ext cx="7537704" cy="42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Linux pour LXC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contrôleur peut </a:t>
            </a:r>
            <a:r>
              <a:rPr lang="fr-FR" dirty="0"/>
              <a:t>simuler des </a:t>
            </a:r>
            <a:r>
              <a:rPr lang="fr-FR" b="1" dirty="0"/>
              <a:t>environnements différents </a:t>
            </a:r>
            <a:r>
              <a:rPr lang="fr-FR" dirty="0"/>
              <a:t>de celui de l’OS </a:t>
            </a:r>
            <a:r>
              <a:rPr lang="fr-FR" dirty="0" smtClean="0"/>
              <a:t>hôte. (A voir dans la partie Docker)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i="1" dirty="0" smtClean="0">
                <a:solidFill>
                  <a:srgbClr val="0070C0"/>
                </a:solidFill>
                <a:latin typeface="+mn-lt"/>
              </a:rPr>
              <a:t>Docker</a:t>
            </a:r>
            <a:endParaRPr lang="en-US" sz="8000" i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7200" dirty="0" smtClean="0"/>
              <a:t>Qu’est ce que c’est ?</a:t>
            </a:r>
          </a:p>
          <a:p>
            <a:r>
              <a:rPr lang="fr-FR" sz="7200" dirty="0" smtClean="0"/>
              <a:t>Comment ça marche ?</a:t>
            </a:r>
          </a:p>
          <a:p>
            <a:r>
              <a:rPr lang="fr-FR" sz="7200" dirty="0" smtClean="0"/>
              <a:t>Raisons de son succès </a:t>
            </a:r>
          </a:p>
          <a:p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 entre un conteneur et une VM classique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 smtClean="0"/>
              <a:t>VM </a:t>
            </a:r>
            <a:r>
              <a:rPr lang="fr-FR" dirty="0"/>
              <a:t>recrée </a:t>
            </a:r>
            <a:r>
              <a:rPr lang="fr-FR" b="1" dirty="0"/>
              <a:t>intégralement</a:t>
            </a:r>
            <a:r>
              <a:rPr lang="fr-FR" dirty="0"/>
              <a:t> un </a:t>
            </a:r>
            <a:r>
              <a:rPr lang="fr-FR" dirty="0" smtClean="0"/>
              <a:t>serveur.</a:t>
            </a:r>
          </a:p>
          <a:p>
            <a:r>
              <a:rPr lang="fr-FR" dirty="0" smtClean="0"/>
              <a:t>Le serveur créé contient un OS </a:t>
            </a:r>
            <a:r>
              <a:rPr lang="fr-FR" dirty="0"/>
              <a:t>complet, avec ses pilotes, ses fichiers binaires ou bibliothèques, ainsi que </a:t>
            </a:r>
            <a:r>
              <a:rPr lang="fr-FR" dirty="0" smtClean="0"/>
              <a:t>l’application elle-même.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02" y="3350461"/>
            <a:ext cx="5028438" cy="28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 entre un conteneur et une VM classique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conteneur </a:t>
            </a:r>
            <a:r>
              <a:rPr lang="fr-FR" b="1" dirty="0" smtClean="0"/>
              <a:t>n’embarque pas d’OS</a:t>
            </a:r>
            <a:r>
              <a:rPr lang="fr-FR" dirty="0" smtClean="0"/>
              <a:t>.</a:t>
            </a:r>
          </a:p>
          <a:p>
            <a:r>
              <a:rPr lang="fr-FR" dirty="0"/>
              <a:t>B</a:t>
            </a:r>
            <a:r>
              <a:rPr lang="fr-FR" dirty="0" smtClean="0"/>
              <a:t>eaucoup plus </a:t>
            </a:r>
            <a:r>
              <a:rPr lang="fr-FR" b="1" dirty="0" smtClean="0"/>
              <a:t>léger</a:t>
            </a:r>
            <a:r>
              <a:rPr lang="fr-FR" dirty="0" smtClean="0"/>
              <a:t> que la VM.  </a:t>
            </a:r>
          </a:p>
          <a:p>
            <a:r>
              <a:rPr lang="fr-FR" dirty="0" smtClean="0"/>
              <a:t>Plus </a:t>
            </a:r>
            <a:r>
              <a:rPr lang="fr-FR" b="1" dirty="0" smtClean="0"/>
              <a:t>facile à migrer </a:t>
            </a:r>
            <a:r>
              <a:rPr lang="fr-FR" dirty="0" smtClean="0"/>
              <a:t>ou à télécharger.</a:t>
            </a:r>
          </a:p>
          <a:p>
            <a:r>
              <a:rPr lang="fr-FR" dirty="0"/>
              <a:t>P</a:t>
            </a:r>
            <a:r>
              <a:rPr lang="fr-FR" dirty="0" smtClean="0"/>
              <a:t>lus </a:t>
            </a:r>
            <a:r>
              <a:rPr lang="fr-FR" b="1" dirty="0" smtClean="0"/>
              <a:t>rapide à sauvegarder </a:t>
            </a:r>
            <a:r>
              <a:rPr lang="fr-FR" dirty="0" smtClean="0"/>
              <a:t>ou à restaurer.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06" y="1690688"/>
            <a:ext cx="5028438" cy="28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 entre un conteneur et une VM classique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virtualisation par conteneur permet aux serveurs d’</a:t>
            </a:r>
            <a:r>
              <a:rPr lang="fr-FR" b="1" dirty="0" smtClean="0"/>
              <a:t>héberger</a:t>
            </a:r>
            <a:r>
              <a:rPr lang="fr-FR" dirty="0" smtClean="0"/>
              <a:t> beaucoup plus de conteneurs que s’il s’agissait de VM.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46" y="2902405"/>
            <a:ext cx="5028438" cy="28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b="1" dirty="0" smtClean="0"/>
              <a:t>technologie de virtualisation </a:t>
            </a:r>
            <a:r>
              <a:rPr lang="fr-FR" dirty="0" smtClean="0"/>
              <a:t>par </a:t>
            </a:r>
            <a:r>
              <a:rPr lang="fr-FR" dirty="0"/>
              <a:t>conteneurs reposant sur </a:t>
            </a:r>
            <a:r>
              <a:rPr lang="fr-FR" dirty="0" smtClean="0"/>
              <a:t>LXC.</a:t>
            </a:r>
            <a:endParaRPr lang="en-US" dirty="0"/>
          </a:p>
          <a:p>
            <a:r>
              <a:rPr lang="fr-FR" dirty="0"/>
              <a:t>P</a:t>
            </a:r>
            <a:r>
              <a:rPr lang="fr-FR" dirty="0" smtClean="0"/>
              <a:t>ermet </a:t>
            </a:r>
            <a:r>
              <a:rPr lang="fr-FR" dirty="0"/>
              <a:t>de créer des conteneurs qui vont uniquement contenir des applications avec leurs dépendances.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3218688"/>
            <a:ext cx="6249375" cy="34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d’embarquer </a:t>
            </a:r>
            <a:r>
              <a:rPr lang="fr-FR" dirty="0"/>
              <a:t>des applications afin de les exécuter au sein de l’OS hôte mais de manière virtuellement </a:t>
            </a:r>
            <a:r>
              <a:rPr lang="fr-FR" dirty="0" smtClean="0"/>
              <a:t>isolée. </a:t>
            </a:r>
            <a:endParaRPr lang="en-US" dirty="0"/>
          </a:p>
          <a:p>
            <a:r>
              <a:rPr lang="fr-FR" dirty="0"/>
              <a:t>Le </a:t>
            </a:r>
            <a:r>
              <a:rPr lang="fr-FR" b="1" dirty="0"/>
              <a:t>Docker Engine </a:t>
            </a:r>
            <a:r>
              <a:rPr lang="fr-FR" dirty="0"/>
              <a:t>fait tourner les conteneurs et joue le rôle de contrôleur.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3237645"/>
            <a:ext cx="6501384" cy="36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termes d’architecture, Docker fonctionne sur une architecture </a:t>
            </a:r>
            <a:r>
              <a:rPr lang="fr-FR" b="1" dirty="0" smtClean="0"/>
              <a:t>client-serveur</a:t>
            </a:r>
            <a:r>
              <a:rPr lang="fr-FR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43" y="2682316"/>
            <a:ext cx="6246114" cy="34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b="1" dirty="0" smtClean="0"/>
              <a:t>Docker client </a:t>
            </a:r>
            <a:r>
              <a:rPr lang="fr-FR" dirty="0" smtClean="0"/>
              <a:t>communique avec le </a:t>
            </a:r>
            <a:r>
              <a:rPr lang="fr-FR" b="1" dirty="0" smtClean="0"/>
              <a:t>Docker daemon </a:t>
            </a:r>
            <a:r>
              <a:rPr lang="fr-FR" dirty="0" smtClean="0"/>
              <a:t>qui fait tourner le </a:t>
            </a:r>
            <a:r>
              <a:rPr lang="fr-FR" b="1" dirty="0" smtClean="0"/>
              <a:t>Docker Engine</a:t>
            </a:r>
            <a:r>
              <a:rPr lang="fr-FR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43" y="2682316"/>
            <a:ext cx="6246114" cy="34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client Docker et le daemon Docker peuvent tourner sur la même machine comme sur des machines différentes.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03" y="2817253"/>
            <a:ext cx="6246114" cy="34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Images: (Definition)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fr-FR" dirty="0" smtClean="0"/>
              <a:t>Une image Docker est un </a:t>
            </a:r>
            <a:r>
              <a:rPr lang="fr-FR" b="1" dirty="0" smtClean="0"/>
              <a:t>Template prêt à l’emploi </a:t>
            </a:r>
            <a:r>
              <a:rPr lang="fr-FR" dirty="0" smtClean="0"/>
              <a:t>avec des instructions pour la création de conteneur. </a:t>
            </a:r>
          </a:p>
          <a:p>
            <a:pPr marL="0" indent="0">
              <a:buNone/>
            </a:pPr>
            <a:r>
              <a:rPr lang="fr-FR" dirty="0" smtClean="0"/>
              <a:t>- L’environnement d’exécution d’un conteneur peut nécessiter l’</a:t>
            </a:r>
            <a:r>
              <a:rPr lang="fr-FR" b="1" dirty="0" smtClean="0"/>
              <a:t>empilement</a:t>
            </a:r>
            <a:r>
              <a:rPr lang="fr-FR" dirty="0" smtClean="0"/>
              <a:t> de plusieurs images.</a:t>
            </a:r>
            <a:endParaRPr lang="en-US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05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Images: (</a:t>
            </a:r>
            <a:r>
              <a:rPr lang="fr-FR" dirty="0" smtClean="0"/>
              <a:t>Exemple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fr-FR" dirty="0" smtClean="0"/>
              <a:t>- On </a:t>
            </a:r>
            <a:r>
              <a:rPr lang="fr-FR" dirty="0"/>
              <a:t>trouve à la base les composants nécessaires à Docker, </a:t>
            </a:r>
            <a:r>
              <a:rPr lang="fr-FR" dirty="0" smtClean="0"/>
              <a:t>fournis </a:t>
            </a:r>
            <a:r>
              <a:rPr lang="fr-FR" dirty="0"/>
              <a:t>par le noyau Linux de l’hôte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22" y="3252310"/>
            <a:ext cx="6025134" cy="33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47" y="1825625"/>
            <a:ext cx="7780305" cy="4351338"/>
          </a:xfrm>
        </p:spPr>
      </p:pic>
    </p:spTree>
    <p:extLst>
      <p:ext uri="{BB962C8B-B14F-4D97-AF65-F5344CB8AC3E}">
        <p14:creationId xmlns:p14="http://schemas.microsoft.com/office/powerpoint/2010/main" val="34374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Images: (</a:t>
            </a:r>
            <a:r>
              <a:rPr lang="fr-FR" dirty="0" smtClean="0"/>
              <a:t>Exemple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fr-FR" dirty="0" smtClean="0"/>
              <a:t>- 2 </a:t>
            </a:r>
            <a:r>
              <a:rPr lang="fr-FR" dirty="0"/>
              <a:t>containers avec deux images différentes : un avec Debian et un avec </a:t>
            </a:r>
            <a:r>
              <a:rPr lang="fr-FR" dirty="0" smtClean="0"/>
              <a:t>Ubuntu.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2977322"/>
            <a:ext cx="6595872" cy="36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Images: (</a:t>
            </a:r>
            <a:r>
              <a:rPr lang="fr-FR" dirty="0" smtClean="0"/>
              <a:t>Exemple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fr-FR" dirty="0" smtClean="0"/>
              <a:t>- Il est possible d’ajouter d’autres images (image d’éditeur de textes Emacs, image de serveur Web </a:t>
            </a:r>
            <a:r>
              <a:rPr lang="en-US" dirty="0"/>
              <a:t>Nginx</a:t>
            </a:r>
            <a:r>
              <a:rPr lang="fr-FR" dirty="0" smtClean="0"/>
              <a:t>).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8" y="3199820"/>
            <a:ext cx="6133338" cy="34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672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Les Images: (</a:t>
            </a:r>
            <a:r>
              <a:rPr lang="en-US" dirty="0" err="1" smtClean="0"/>
              <a:t>Propriétés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fr-FR" dirty="0" smtClean="0"/>
              <a:t>Une image </a:t>
            </a:r>
            <a:r>
              <a:rPr lang="fr-FR" dirty="0"/>
              <a:t>ne peut être modifiée </a:t>
            </a:r>
            <a:r>
              <a:rPr lang="fr-FR" dirty="0" smtClean="0"/>
              <a:t>directement.</a:t>
            </a:r>
          </a:p>
          <a:p>
            <a:pPr>
              <a:buFontTx/>
              <a:buChar char="-"/>
            </a:pPr>
            <a:r>
              <a:rPr lang="fr-FR" dirty="0" smtClean="0"/>
              <a:t>Elle </a:t>
            </a:r>
            <a:r>
              <a:rPr lang="fr-FR" dirty="0"/>
              <a:t>reste toujours en </a:t>
            </a:r>
            <a:r>
              <a:rPr lang="fr-FR" b="1" dirty="0"/>
              <a:t>lecture</a:t>
            </a:r>
            <a:r>
              <a:rPr lang="fr-FR" dirty="0"/>
              <a:t> </a:t>
            </a:r>
            <a:r>
              <a:rPr lang="fr-FR" dirty="0" smtClean="0"/>
              <a:t>seule. </a:t>
            </a:r>
          </a:p>
          <a:p>
            <a:pPr>
              <a:buFontTx/>
              <a:buChar char="-"/>
            </a:pPr>
            <a:r>
              <a:rPr lang="fr-FR" dirty="0" smtClean="0"/>
              <a:t>On </a:t>
            </a:r>
            <a:r>
              <a:rPr lang="fr-FR" dirty="0"/>
              <a:t>trouve une </a:t>
            </a:r>
            <a:r>
              <a:rPr lang="fr-FR" dirty="0" smtClean="0"/>
              <a:t>dernière </a:t>
            </a:r>
            <a:r>
              <a:rPr lang="fr-FR" b="1" dirty="0" smtClean="0"/>
              <a:t>couche accessible </a:t>
            </a:r>
            <a:r>
              <a:rPr lang="fr-FR" b="1" dirty="0"/>
              <a:t>en écriture</a:t>
            </a:r>
            <a:r>
              <a:rPr lang="fr-FR" dirty="0"/>
              <a:t> </a:t>
            </a:r>
            <a:r>
              <a:rPr lang="fr-FR" dirty="0" smtClean="0"/>
              <a:t>(modifications </a:t>
            </a:r>
            <a:r>
              <a:rPr lang="fr-FR" dirty="0"/>
              <a:t>apportées a </a:t>
            </a:r>
            <a:r>
              <a:rPr lang="fr-FR" dirty="0" smtClean="0"/>
              <a:t>l’application).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24" y="2353056"/>
            <a:ext cx="4948176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672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Les Images: (Creation)</a:t>
            </a:r>
          </a:p>
          <a:p>
            <a:pPr>
              <a:buFontTx/>
              <a:buChar char="-"/>
            </a:pPr>
            <a:r>
              <a:rPr lang="fr-FR" dirty="0" smtClean="0"/>
              <a:t>A partir </a:t>
            </a:r>
            <a:r>
              <a:rPr lang="fr-FR" dirty="0"/>
              <a:t>d’un </a:t>
            </a:r>
            <a:r>
              <a:rPr lang="fr-FR" b="1" dirty="0"/>
              <a:t>Docker </a:t>
            </a:r>
            <a:r>
              <a:rPr lang="fr-FR" b="1" dirty="0" smtClean="0"/>
              <a:t>File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r>
              <a:rPr lang="fr-FR" dirty="0" smtClean="0"/>
              <a:t>Récupération </a:t>
            </a:r>
            <a:r>
              <a:rPr lang="fr-FR" dirty="0" smtClean="0"/>
              <a:t>d’une </a:t>
            </a:r>
            <a:r>
              <a:rPr lang="fr-FR" b="1" dirty="0" smtClean="0"/>
              <a:t>image existante</a:t>
            </a:r>
            <a:r>
              <a:rPr lang="fr-FR" dirty="0" smtClean="0"/>
              <a:t> sur </a:t>
            </a:r>
            <a:r>
              <a:rPr lang="fr-FR" b="1" dirty="0"/>
              <a:t>un registre Docker</a:t>
            </a:r>
            <a:r>
              <a:rPr lang="fr-FR" dirty="0"/>
              <a:t>. 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Ces </a:t>
            </a:r>
            <a:r>
              <a:rPr lang="fr-FR" dirty="0"/>
              <a:t>registres sont accessibles depuis de </a:t>
            </a:r>
            <a:r>
              <a:rPr lang="fr-FR" b="1" dirty="0" smtClean="0"/>
              <a:t>Docker Hub </a:t>
            </a:r>
            <a:r>
              <a:rPr lang="fr-FR" dirty="0" smtClean="0"/>
              <a:t>(dépôt </a:t>
            </a:r>
            <a:r>
              <a:rPr lang="fr-FR" dirty="0"/>
              <a:t>publique </a:t>
            </a:r>
            <a:r>
              <a:rPr lang="fr-FR" dirty="0" smtClean="0"/>
              <a:t>d’images).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en-US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24" y="2353056"/>
            <a:ext cx="4948176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 (</a:t>
            </a:r>
            <a:r>
              <a:rPr lang="fr-FR" dirty="0"/>
              <a:t>création d’un conteneur </a:t>
            </a:r>
            <a:r>
              <a:rPr lang="fr-FR" dirty="0" smtClean="0"/>
              <a:t>Docker)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ossibilité </a:t>
            </a:r>
            <a:r>
              <a:rPr lang="fr-FR" dirty="0"/>
              <a:t>d’utiliser une image existante </a:t>
            </a:r>
            <a:r>
              <a:rPr lang="fr-FR" dirty="0" smtClean="0"/>
              <a:t>du </a:t>
            </a:r>
            <a:r>
              <a:rPr lang="fr-FR" dirty="0"/>
              <a:t>registre </a:t>
            </a:r>
            <a:r>
              <a:rPr lang="fr-FR" dirty="0" smtClean="0"/>
              <a:t>Docker.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54" y="2324600"/>
            <a:ext cx="7837170" cy="43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 (</a:t>
            </a:r>
            <a:r>
              <a:rPr lang="fr-FR" dirty="0"/>
              <a:t>création d’un conteneur </a:t>
            </a:r>
            <a:r>
              <a:rPr lang="fr-FR" dirty="0" smtClean="0"/>
              <a:t>Docker)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</a:t>
            </a:r>
            <a:r>
              <a:rPr lang="fr-FR" dirty="0"/>
              <a:t> l’image via le </a:t>
            </a:r>
            <a:r>
              <a:rPr lang="fr-FR" b="1" dirty="0" smtClean="0"/>
              <a:t>Docker File</a:t>
            </a:r>
            <a:r>
              <a:rPr lang="fr-FR" dirty="0" smtClean="0"/>
              <a:t>, un </a:t>
            </a:r>
            <a:r>
              <a:rPr lang="fr-FR" dirty="0"/>
              <a:t>fichier qui permet de construire une image </a:t>
            </a:r>
            <a:r>
              <a:rPr lang="fr-FR" dirty="0" smtClean="0"/>
              <a:t>étape </a:t>
            </a:r>
            <a:r>
              <a:rPr lang="fr-FR" dirty="0"/>
              <a:t>par étape </a:t>
            </a:r>
            <a:r>
              <a:rPr lang="fr-FR" dirty="0" smtClean="0"/>
              <a:t>de </a:t>
            </a:r>
            <a:r>
              <a:rPr lang="fr-FR" dirty="0"/>
              <a:t>façon </a:t>
            </a:r>
            <a:r>
              <a:rPr lang="fr-FR" dirty="0" smtClean="0"/>
              <a:t>automatisée.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78" y="2715902"/>
            <a:ext cx="7204710" cy="3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 (</a:t>
            </a:r>
            <a:r>
              <a:rPr lang="fr-FR" dirty="0"/>
              <a:t>création d’un conteneur </a:t>
            </a:r>
            <a:r>
              <a:rPr lang="fr-FR" dirty="0" smtClean="0"/>
              <a:t>Docker)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b="1" dirty="0"/>
              <a:t>Docker Engine </a:t>
            </a:r>
            <a:r>
              <a:rPr lang="fr-FR" dirty="0"/>
              <a:t>exécute ensuite cette image pour créer  un </a:t>
            </a:r>
            <a:r>
              <a:rPr lang="fr-FR" dirty="0" smtClean="0"/>
              <a:t>conteneur.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76" y="2538458"/>
            <a:ext cx="7420356" cy="40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 (</a:t>
            </a:r>
            <a:r>
              <a:rPr lang="fr-FR" dirty="0"/>
              <a:t>création d’un conteneur </a:t>
            </a:r>
            <a:r>
              <a:rPr lang="fr-FR" dirty="0" smtClean="0"/>
              <a:t>Docker)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 </a:t>
            </a:r>
            <a:r>
              <a:rPr lang="fr-FR" dirty="0"/>
              <a:t>peux décider d’en faire une nouvelle </a:t>
            </a:r>
            <a:r>
              <a:rPr lang="fr-FR" dirty="0" smtClean="0"/>
              <a:t>image (modifications).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98" y="2442505"/>
            <a:ext cx="6849618" cy="38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 (</a:t>
            </a:r>
            <a:r>
              <a:rPr lang="fr-FR" dirty="0"/>
              <a:t>création d’un conteneur </a:t>
            </a:r>
            <a:r>
              <a:rPr lang="fr-FR" dirty="0" smtClean="0"/>
              <a:t>Docker)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</a:t>
            </a:r>
            <a:r>
              <a:rPr lang="fr-FR" dirty="0" smtClean="0"/>
              <a:t>e peux </a:t>
            </a:r>
            <a:r>
              <a:rPr lang="fr-FR" dirty="0" err="1" smtClean="0"/>
              <a:t>re</a:t>
            </a:r>
            <a:r>
              <a:rPr lang="fr-FR" dirty="0" smtClean="0"/>
              <a:t>-stocker la nouvelle image dans le registre.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18" y="2376432"/>
            <a:ext cx="7486650" cy="41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Succès</a:t>
            </a:r>
            <a:r>
              <a:rPr lang="en-US" dirty="0" smtClean="0"/>
              <a:t> de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dirty="0" smtClean="0"/>
              <a:t>La </a:t>
            </a:r>
            <a:r>
              <a:rPr lang="fr-FR" dirty="0"/>
              <a:t>principale raison </a:t>
            </a:r>
            <a:r>
              <a:rPr lang="fr-FR" dirty="0" smtClean="0"/>
              <a:t>: </a:t>
            </a:r>
            <a:r>
              <a:rPr lang="fr-FR" b="1" dirty="0" smtClean="0"/>
              <a:t>faciliter </a:t>
            </a:r>
            <a:r>
              <a:rPr lang="fr-FR" b="1" dirty="0"/>
              <a:t>et </a:t>
            </a:r>
            <a:r>
              <a:rPr lang="fr-FR" b="1" dirty="0" smtClean="0"/>
              <a:t>accélérer </a:t>
            </a:r>
            <a:r>
              <a:rPr lang="fr-FR" b="1" dirty="0"/>
              <a:t>les déploiements.</a:t>
            </a:r>
            <a:r>
              <a:rPr lang="fr-FR" dirty="0"/>
              <a:t> </a:t>
            </a:r>
            <a:endParaRPr lang="fr-FR" dirty="0" smtClean="0"/>
          </a:p>
          <a:p>
            <a:pPr fontAlgn="base"/>
            <a:r>
              <a:rPr lang="fr-FR" dirty="0" smtClean="0"/>
              <a:t>Toutes les </a:t>
            </a:r>
            <a:r>
              <a:rPr lang="fr-FR" dirty="0"/>
              <a:t>dépendances sont dans le conteneur, </a:t>
            </a:r>
            <a:r>
              <a:rPr lang="fr-FR" dirty="0" smtClean="0"/>
              <a:t>il est </a:t>
            </a:r>
            <a:r>
              <a:rPr lang="fr-FR" b="1" dirty="0"/>
              <a:t>autosuffisant</a:t>
            </a:r>
            <a:r>
              <a:rPr lang="fr-FR" dirty="0"/>
              <a:t>. 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52" y="2937950"/>
            <a:ext cx="6559296" cy="36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Basée </a:t>
            </a:r>
            <a:r>
              <a:rPr lang="fr-FR" dirty="0"/>
              <a:t>sur </a:t>
            </a:r>
            <a:r>
              <a:rPr lang="fr-FR" b="1" dirty="0" smtClean="0"/>
              <a:t>la virtualisation </a:t>
            </a:r>
            <a:r>
              <a:rPr lang="fr-FR" dirty="0" smtClean="0"/>
              <a:t>Linux.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2190749"/>
            <a:ext cx="8412480" cy="45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Succès</a:t>
            </a:r>
            <a:r>
              <a:rPr lang="en-US" dirty="0" smtClean="0"/>
              <a:t> de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dirty="0"/>
              <a:t> </a:t>
            </a:r>
            <a:r>
              <a:rPr lang="fr-FR" b="1" dirty="0" smtClean="0"/>
              <a:t>Transport fluide </a:t>
            </a:r>
            <a:r>
              <a:rPr lang="fr-FR" dirty="0" smtClean="0"/>
              <a:t>des </a:t>
            </a:r>
            <a:r>
              <a:rPr lang="fr-FR" dirty="0"/>
              <a:t>applications de l’environnement de développement jusqu’à l’infrastructure de production.</a:t>
            </a:r>
          </a:p>
          <a:p>
            <a:pPr fontAlgn="base"/>
            <a:r>
              <a:rPr lang="fr-FR" dirty="0"/>
              <a:t>Les admin system </a:t>
            </a:r>
            <a:r>
              <a:rPr lang="fr-FR" dirty="0" smtClean="0"/>
              <a:t>n’ont plus à s’occuper de problèmes de version </a:t>
            </a:r>
            <a:r>
              <a:rPr lang="fr-FR" dirty="0"/>
              <a:t>de librairies, de logiciels, etc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98" y="3267265"/>
            <a:ext cx="7048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Succès</a:t>
            </a:r>
            <a:r>
              <a:rPr lang="en-US" dirty="0" smtClean="0"/>
              <a:t> de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dirty="0" smtClean="0"/>
              <a:t>En </a:t>
            </a:r>
            <a:r>
              <a:rPr lang="fr-FR" dirty="0"/>
              <a:t>ce sens il </a:t>
            </a:r>
            <a:r>
              <a:rPr lang="fr-FR" dirty="0" smtClean="0"/>
              <a:t>rapproche </a:t>
            </a:r>
            <a:r>
              <a:rPr lang="fr-FR" dirty="0"/>
              <a:t>les équipes de </a:t>
            </a:r>
            <a:r>
              <a:rPr lang="fr-FR" dirty="0" err="1"/>
              <a:t>dev</a:t>
            </a:r>
            <a:r>
              <a:rPr lang="fr-FR" dirty="0"/>
              <a:t> et de production. C’est pour cela qu’on associe souvent Docker au</a:t>
            </a:r>
            <a:r>
              <a:rPr lang="fr-FR" b="1" dirty="0"/>
              <a:t> </a:t>
            </a:r>
            <a:r>
              <a:rPr lang="fr-FR" b="1" dirty="0" err="1" smtClean="0"/>
              <a:t>DevOps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07" y="2685643"/>
            <a:ext cx="4804029" cy="41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Bibliographie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Chaîne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: </a:t>
            </a:r>
            <a:r>
              <a:rPr lang="en-US" b="1" dirty="0" smtClean="0"/>
              <a:t>Cookie </a:t>
            </a:r>
            <a:r>
              <a:rPr lang="en-US" b="1" dirty="0" err="1" smtClean="0"/>
              <a:t>Connecté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https://www.youtube.com/channel/UC5cs06DgLFeyLIF_II7lWCQ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méthode de </a:t>
            </a:r>
            <a:r>
              <a:rPr lang="fr-FR" b="1" dirty="0" smtClean="0"/>
              <a:t>cloisonnement</a:t>
            </a:r>
            <a:r>
              <a:rPr lang="fr-FR" dirty="0" smtClean="0"/>
              <a:t> au niveau de l’OS.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" y="2352675"/>
            <a:ext cx="7454265" cy="41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principe : faire tourner des environnements Linux </a:t>
            </a:r>
            <a:r>
              <a:rPr lang="fr-FR" b="1" dirty="0" smtClean="0"/>
              <a:t>isolés </a:t>
            </a:r>
            <a:r>
              <a:rPr lang="fr-FR" dirty="0" smtClean="0"/>
              <a:t>les uns des autres dans des conteneurs partageant </a:t>
            </a:r>
            <a:r>
              <a:rPr lang="fr-FR" b="1" dirty="0" smtClean="0"/>
              <a:t>le même noyau</a:t>
            </a:r>
            <a:r>
              <a:rPr lang="fr-F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05" y="2606653"/>
            <a:ext cx="7627620" cy="42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conteneur </a:t>
            </a:r>
            <a:r>
              <a:rPr lang="fr-FR" b="1" dirty="0" smtClean="0"/>
              <a:t>n’inclut pas d’OS </a:t>
            </a:r>
            <a:r>
              <a:rPr lang="fr-FR" dirty="0" smtClean="0"/>
              <a:t>(contrairement à VM).</a:t>
            </a:r>
          </a:p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s’appuie sur les </a:t>
            </a:r>
            <a:r>
              <a:rPr lang="fr-FR" dirty="0" smtClean="0"/>
              <a:t>fonctionnalités </a:t>
            </a:r>
            <a:r>
              <a:rPr lang="fr-FR" dirty="0"/>
              <a:t>de l’OS de la machine </a:t>
            </a:r>
            <a:r>
              <a:rPr lang="fr-FR" dirty="0" smtClean="0"/>
              <a:t>hôte.</a:t>
            </a:r>
          </a:p>
          <a:p>
            <a:r>
              <a:rPr lang="fr-FR" dirty="0" smtClean="0"/>
              <a:t>Les conteneurs accèdent à l’OS </a:t>
            </a:r>
            <a:r>
              <a:rPr lang="fr-FR" dirty="0"/>
              <a:t>hôte de manière totalement </a:t>
            </a:r>
            <a:r>
              <a:rPr lang="fr-FR" dirty="0" smtClean="0"/>
              <a:t>isolée </a:t>
            </a:r>
            <a:r>
              <a:rPr lang="fr-FR" dirty="0"/>
              <a:t>les uns des </a:t>
            </a:r>
            <a:r>
              <a:rPr lang="fr-FR" dirty="0" smtClean="0"/>
              <a:t>autres.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3354162"/>
            <a:ext cx="6280785" cy="35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conteneur virtualise </a:t>
            </a:r>
            <a:r>
              <a:rPr lang="fr-FR" b="1" dirty="0" smtClean="0"/>
              <a:t>l’environnement des exécutions </a:t>
            </a:r>
            <a:r>
              <a:rPr lang="fr-FR" dirty="0" smtClean="0"/>
              <a:t>(</a:t>
            </a:r>
            <a:r>
              <a:rPr lang="fr-FR" dirty="0"/>
              <a:t>comme le processeur, la mémoire vive ou le système de fichier…)</a:t>
            </a:r>
            <a:r>
              <a:rPr lang="fr-FR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2916480"/>
            <a:ext cx="6153150" cy="33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virtualisation par conteneur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conteneur </a:t>
            </a:r>
            <a:r>
              <a:rPr lang="fr-FR" b="1" dirty="0" smtClean="0"/>
              <a:t>ne virtualise pas la machine</a:t>
            </a:r>
            <a:r>
              <a:rPr lang="fr-FR" dirty="0" smtClean="0"/>
              <a:t>, c’est pour cela que l’on parle de conteneur et non de machine virtuelle.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05" y="2687365"/>
            <a:ext cx="7313295" cy="40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843</Words>
  <Application>Microsoft Office PowerPoint</Application>
  <PresentationFormat>Widescreen</PresentationFormat>
  <Paragraphs>107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Docker</vt:lpstr>
      <vt:lpstr>PowerPoint Presentation</vt:lpstr>
      <vt:lpstr>La virtualisation par conteneur </vt:lpstr>
      <vt:lpstr>La virtualisation par conteneur </vt:lpstr>
      <vt:lpstr>La virtualisation par conteneur </vt:lpstr>
      <vt:lpstr>La virtualisation par conteneur </vt:lpstr>
      <vt:lpstr>La virtualisation par conteneur </vt:lpstr>
      <vt:lpstr>La virtualisation par conteneur 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Fonctionnalités Linux pour LXC</vt:lpstr>
      <vt:lpstr>Différence entre un conteneur et une VM classique</vt:lpstr>
      <vt:lpstr>Différence entre un conteneur et une VM classique</vt:lpstr>
      <vt:lpstr>Différence entre un conteneur et une VM classique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 Workflow (création d’un conteneur Docker)</vt:lpstr>
      <vt:lpstr>Docker Workflow (création d’un conteneur Docker)</vt:lpstr>
      <vt:lpstr>Docker Workflow (création d’un conteneur Docker)</vt:lpstr>
      <vt:lpstr>Docker Workflow (création d’un conteneur Docker)</vt:lpstr>
      <vt:lpstr>Docker Workflow (création d’un conteneur Docker)</vt:lpstr>
      <vt:lpstr>Succès de Docker</vt:lpstr>
      <vt:lpstr>Succès de Docker</vt:lpstr>
      <vt:lpstr>Succès de Docker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44</cp:revision>
  <dcterms:created xsi:type="dcterms:W3CDTF">2018-01-01T12:58:18Z</dcterms:created>
  <dcterms:modified xsi:type="dcterms:W3CDTF">2018-01-01T20:36:10Z</dcterms:modified>
</cp:coreProperties>
</file>