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jpeg" ContentType="image/jpe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5a5a5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4D9B7BD-3524-4A83-901D-A97176D488B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CD1022-3D4F-49CD-BFBE-20416E09F8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5a5a5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E35EB2-3D49-4BAC-9C01-83D988C0F2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960323-8ECF-4C35-82B5-2D41A14007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An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Introduction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To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Test-Driven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Development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Content Placeholder 5" descr=""/>
          <p:cNvPicPr/>
          <p:nvPr/>
        </p:nvPicPr>
        <p:blipFill>
          <a:blip r:embed="rId1"/>
          <a:stretch/>
        </p:blipFill>
        <p:spPr>
          <a:xfrm>
            <a:off x="5183280" y="457200"/>
            <a:ext cx="6637320" cy="541152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Sharif university of Technology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1589760"/>
            <a:ext cx="10515240" cy="2109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Divide and conquer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 First we’ll solve the “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that works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” part of the problem. Then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we’ll solve the “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clean code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” part. (This is the opposite of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architecture-driven development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where you solve “clean code” first, then scramble around trying to integrate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into the design the things you learn as you solve the “that works” problem.)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We’d prefer not to write a test when we have a red bar. However,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618120"/>
            <a:ext cx="1062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a3e2b"/>
                </a:solidFill>
                <a:latin typeface="BodoniSvtyTwoITCTT-Book"/>
              </a:rPr>
              <a:t>Make it green, then make it clean!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38080" y="3699720"/>
            <a:ext cx="10515240" cy="21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We’d prefer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not to write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test when we have a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red bar.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quickly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get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green 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2304000"/>
            <a:ext cx="10515240" cy="20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Three Strategies: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1-Fake it!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2-Obvious Implementation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3-Triangulation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Fake it 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21034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return a constant and gradually replace constants with variables until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you have the real code.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 it when design is not obvious!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38080" y="36352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testMultiplication()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 five=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new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Dollar(5);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five.times(2);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assertEquals(10, five.amount);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38080" y="497952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times(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multiplier)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 10;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Obvious Implementation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24588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testMultiplication() {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Dollar five= </a:t>
            </a:r>
            <a:r>
              <a:rPr b="0" lang="en-US" sz="4400" spc="-1" strike="noStrike">
                <a:solidFill>
                  <a:srgbClr val="737373"/>
                </a:solidFill>
                <a:latin typeface="Arial"/>
              </a:rPr>
              <a:t>new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Dollar(5);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five.times(2);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assertEquals(10, five.amount);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38080" y="42033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3000"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times(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multiplier)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amount= amount * multiplier;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Triangulation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2666880"/>
            <a:ext cx="10515240" cy="26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6000"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 Light"/>
              </a:rPr>
              <a:t>At least two assertions.</a:t>
            </a:r>
            <a:endParaRPr b="0" lang="en-US" sz="8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8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testMultiplication() 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Dollar five= </a:t>
            </a:r>
            <a:r>
              <a:rPr b="0" lang="en-US" sz="4000" spc="-1" strike="noStrike">
                <a:solidFill>
                  <a:srgbClr val="737373"/>
                </a:solidFill>
                <a:latin typeface="Arial"/>
              </a:rPr>
              <a:t>new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Dollar(5);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assertEquals(10 , five.times(2));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assertEquals(15,  five.times(3) 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}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79600" y="51674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5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 can not return Constant. It needs </a:t>
            </a: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Generalization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only use it when I am completely unsure of how to refactor.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However, when the design thoughts just aren’t coming, triangulation gives you 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chance to think about the problem from a slightly different direction.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Make some of the them vary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and the answer may become clearer.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38080" y="1515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testMultiplication() {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Dollar five= </a:t>
            </a:r>
            <a:r>
              <a:rPr b="0" lang="en-US" sz="4400" spc="-1" strike="noStrike">
                <a:solidFill>
                  <a:srgbClr val="737373"/>
                </a:solidFill>
                <a:latin typeface="Arial"/>
              </a:rPr>
              <a:t>new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Dollar(5);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five.times(2);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assertEquals(10, five.amount);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br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is all about unit testing (but for development)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tests: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3107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When we write a test, we imagine the perfect interface for our operation. We 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telling ourselves a story about how the operation will look from the outside. </a:t>
            </a: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38080" y="2451600"/>
            <a:ext cx="3733560" cy="15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testMultiplication()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 five=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new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Dollar(5);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five.times(2);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assertEquals(10, five.amount);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393880" y="2451600"/>
            <a:ext cx="3733560" cy="15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6910560" y="2105640"/>
            <a:ext cx="3932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 class “Dollar”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363920" y="5351400"/>
            <a:ext cx="2683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838080" y="4221720"/>
            <a:ext cx="2326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class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4363920" y="4179600"/>
            <a:ext cx="3056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times(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multiplier)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924840" y="5116320"/>
            <a:ext cx="268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Dollar(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7048080" y="2851920"/>
            <a:ext cx="3932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 constructor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7420680" y="3616560"/>
            <a:ext cx="393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 method “times(int)”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7420680" y="4454640"/>
            <a:ext cx="393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 field “amount”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Failure is progress. Now we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have a concrete measure of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failure.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2247840"/>
            <a:ext cx="2622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amount= 10;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784760" y="2630520"/>
            <a:ext cx="2622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amount= 10;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515120" y="2107440"/>
            <a:ext cx="1062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a3e2b"/>
                </a:solidFill>
                <a:latin typeface="BodoniSvtyTwoITCTT-Book"/>
              </a:rPr>
              <a:t>Make it green, then make it clean!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7814160" y="2959200"/>
            <a:ext cx="10576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Fake it!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838080" y="4122000"/>
            <a:ext cx="2622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amount= 5 * 2;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838080" y="5090400"/>
            <a:ext cx="351360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d7d7d"/>
                </a:solidFill>
                <a:latin typeface="T8"/>
              </a:rPr>
              <a:t>Dollar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times(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multiplier)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amount= 5 *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Tiring ? Boring? 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12" descr=""/>
          <p:cNvPicPr/>
          <p:nvPr/>
        </p:nvPicPr>
        <p:blipFill>
          <a:blip r:embed="rId1"/>
          <a:stretch/>
        </p:blipFill>
        <p:spPr>
          <a:xfrm>
            <a:off x="2044440" y="2036880"/>
            <a:ext cx="7155360" cy="430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5571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 these steps seem too small to you?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Remember, TDD is not about taking teensy tiny steps, it’s about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being able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take teensy tiny steps . Would I code day-to-day with steps this small?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No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But when things get the least bit weird, I’m glad I can.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Try teensy tiny steps with an example of your own choosing. If you can make steps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too small, you can certainly make steps the right size. If you only take larger steps,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you’ll never know if smaller steps are appropriate.</a:t>
            </a:r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Are the teeny tiny steps feeling restrictive?  Take bigger steps.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Are you feeling a little unsure?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Take smaller steps. TDD is a steering process—a little this way, a little that way.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 is no right step size, now and forever.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Bell MT"/>
              </a:rPr>
              <a:t>Old School </a:t>
            </a:r>
            <a:r>
              <a:rPr b="0" lang="en-US" sz="4400" spc="-1" strike="noStrike">
                <a:solidFill>
                  <a:srgbClr val="ff0000"/>
                </a:solidFill>
                <a:latin typeface="Bell MT"/>
              </a:rPr>
              <a:t>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838080" y="1387800"/>
            <a:ext cx="10107720" cy="49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138320" y="1351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xUnit Frameworks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88200" y="3218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is all about unit testing (but for development)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88200" y="2879640"/>
            <a:ext cx="42112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3000"/>
          </a:bodyPr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1- Import unittest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Import the function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988200" y="4407840"/>
            <a:ext cx="6149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2-class(unittest.TestCase)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06280" y="2738880"/>
            <a:ext cx="52725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3-writing tests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6506280" y="4064400"/>
            <a:ext cx="6149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Times New Roman"/>
              </a:rPr>
              <a:t>4-unittest.main()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4400" y="405720"/>
            <a:ext cx="8797680" cy="26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</a:rPr>
              <a:t>setup(); </a:t>
            </a:r>
            <a:r>
              <a:rPr b="0" lang="en-US" sz="2000" spc="-1" strike="noStrike">
                <a:solidFill>
                  <a:srgbClr val="548235"/>
                </a:solidFill>
                <a:latin typeface="Calibri Light"/>
              </a:rPr>
              <a:t>/* First, we should prepare our 'world' to make an isolated environment for testing 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 Light"/>
              </a:rPr>
              <a:t>/* Body of test - Here we make all the tests 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 Light"/>
              </a:rPr>
              <a:t>teardown(); </a:t>
            </a:r>
            <a:r>
              <a:rPr b="0" lang="en-US" sz="2000" spc="-1" strike="noStrike">
                <a:solidFill>
                  <a:srgbClr val="548235"/>
                </a:solidFill>
                <a:latin typeface="Calibri Light"/>
              </a:rPr>
              <a:t>/* At the end, whether we succeed or fail, we should clean up our 'world' to  not disturb other tests or code */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1994040" y="3473280"/>
            <a:ext cx="6458400" cy="27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3600" spc="-1" strike="noStrike">
                <a:solidFill>
                  <a:srgbClr val="548235"/>
                </a:solidFill>
                <a:latin typeface="Times New Roman"/>
              </a:rPr>
              <a:t>Fibonacci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6260040" y="502560"/>
            <a:ext cx="5093280" cy="43149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356400" y="1405800"/>
            <a:ext cx="6385320" cy="28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Quickly add a test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 all tests and see the new one fail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Make a little change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 all tests and see them all succeed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Refactor to remove duplication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38080" y="43639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testFibonacci()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assertEquals(0, fib(0));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88920" y="16207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testFibonacci()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assertEquals(0, fib(0));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188920" y="6541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26120" y="6541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Code: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188920" y="30607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testFibonacci()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assertEquals(0, fib(0));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assertEquals(1, fib(1));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030680" y="174240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030680" y="33307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(n == 0)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return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456480" y="495360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 Another Test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8188920" y="48481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testFibonacci()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assertEquals(0, fib(0));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assertEquals(1, fib(1));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assertEquals(1, fib(2));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6731280" y="1231200"/>
            <a:ext cx="1309680" cy="102168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Failing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 flipH="1">
            <a:off x="3561480" y="2165040"/>
            <a:ext cx="31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1"/>
          <p:cNvSpPr/>
          <p:nvPr/>
        </p:nvSpPr>
        <p:spPr>
          <a:xfrm>
            <a:off x="4723560" y="1620720"/>
            <a:ext cx="1473480" cy="477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Fake it!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6766920" y="2868480"/>
            <a:ext cx="1309680" cy="102168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Failing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 flipH="1">
            <a:off x="3562920" y="3673440"/>
            <a:ext cx="31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4"/>
          <p:cNvSpPr/>
          <p:nvPr/>
        </p:nvSpPr>
        <p:spPr>
          <a:xfrm>
            <a:off x="4725000" y="3129480"/>
            <a:ext cx="1473480" cy="477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Fake it!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6838200" y="4737240"/>
            <a:ext cx="1309680" cy="1021680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Passing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 flipH="1">
            <a:off x="3634200" y="5542560"/>
            <a:ext cx="31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7"/>
          <p:cNvSpPr/>
          <p:nvPr/>
        </p:nvSpPr>
        <p:spPr>
          <a:xfrm>
            <a:off x="4796280" y="4998240"/>
            <a:ext cx="1473480" cy="47736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Do Not Code!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188920" y="2133720"/>
            <a:ext cx="3178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public void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testFibonacci()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assertEquals(0, fib(0));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assertEquals(1, fib(1));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assertEquals(1, fib(2));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assertEquals(2, fib(3));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188920" y="6541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26120" y="65412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Code: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030680" y="174240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== 0)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(n &lt;= 2)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731280" y="1231200"/>
            <a:ext cx="1309680" cy="102168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Failing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 flipH="1">
            <a:off x="3561480" y="2165040"/>
            <a:ext cx="31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723560" y="1620720"/>
            <a:ext cx="1473480" cy="477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Fake it!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Picture 20" descr=""/>
          <p:cNvPicPr/>
          <p:nvPr/>
        </p:nvPicPr>
        <p:blipFill>
          <a:blip r:embed="rId1"/>
          <a:stretch/>
        </p:blipFill>
        <p:spPr>
          <a:xfrm>
            <a:off x="1419120" y="2896920"/>
            <a:ext cx="1651320" cy="1651320"/>
          </a:xfrm>
          <a:prstGeom prst="rect">
            <a:avLst/>
          </a:prstGeom>
          <a:ln>
            <a:noFill/>
          </a:ln>
        </p:spPr>
      </p:pic>
      <p:sp>
        <p:nvSpPr>
          <p:cNvPr id="185" name="CustomShape 8"/>
          <p:cNvSpPr/>
          <p:nvPr/>
        </p:nvSpPr>
        <p:spPr>
          <a:xfrm>
            <a:off x="726120" y="475128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 was 1 + 1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Actually sum of previous two elements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3781800" y="5322600"/>
            <a:ext cx="214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"/>
          <p:cNvSpPr/>
          <p:nvPr/>
        </p:nvSpPr>
        <p:spPr>
          <a:xfrm>
            <a:off x="4080240" y="4650840"/>
            <a:ext cx="1559880" cy="597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So Let’s change 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6095880" y="465084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== 0)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(n &lt;= 2)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1+1;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5327640" y="3540240"/>
            <a:ext cx="317808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New Code: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51920" y="4719240"/>
            <a:ext cx="287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br/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== 0)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br/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&lt;= 2)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1;</a:t>
            </a:r>
            <a:br/>
            <a:r>
              <a:rPr b="0" lang="pt-BR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fib(n-1) +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fib(n-2)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90720" y="517680"/>
            <a:ext cx="504360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That first “1” is an example of fib(n-1):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990720" y="3429000"/>
            <a:ext cx="5043600" cy="10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second “1” is an example of fib(n-2):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051920" y="2103480"/>
            <a:ext cx="504360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fib(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== 0)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(n &lt;= 2) </a:t>
            </a: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Arial"/>
              </a:rPr>
              <a:t>return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fib(n-1)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Bell MT"/>
              </a:rPr>
              <a:t>New Approach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561680" y="1690560"/>
            <a:ext cx="9382680" cy="46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TDD is Not about Testing Software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6025680" y="1673280"/>
            <a:ext cx="5401800" cy="43995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036440" y="2342520"/>
            <a:ext cx="4790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TDD is a method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of Development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5760" y="491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Proposed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by Kent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Beck in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1999 .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50760" y="18172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 TDD unit test are written before Code.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Tests derive Coding and development.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50760" y="3715200"/>
            <a:ext cx="10515240" cy="21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Goal : Clean code that works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Rules – Mantra – Rhythm – Laws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519840"/>
            <a:ext cx="10515240" cy="2602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Two simple rules 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Write new code only if you first have a failing automated test.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•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 Eliminate duplication.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6591240" y="2161080"/>
            <a:ext cx="4762080" cy="19238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38080" y="4716360"/>
            <a:ext cx="10515240" cy="14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rules lead to a mantra: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libri Light"/>
              </a:rPr>
              <a:t>Red  </a:t>
            </a:r>
            <a:r>
              <a:rPr b="0" lang="en-US" sz="2800" spc="-1" strike="noStrike">
                <a:solidFill>
                  <a:srgbClr val="92d050"/>
                </a:solidFill>
                <a:latin typeface="Calibri Light"/>
              </a:rPr>
              <a:t>Green</a:t>
            </a:r>
            <a:r>
              <a:rPr b="0" lang="en-US" sz="2800" spc="-1" strike="noStrike">
                <a:solidFill>
                  <a:srgbClr val="ff0000"/>
                </a:solidFill>
                <a:latin typeface="Calibri Light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Calibri Light"/>
              </a:rPr>
              <a:t>Refactor</a:t>
            </a:r>
            <a:r>
              <a:rPr b="0" lang="en-US" sz="2800" spc="-1" strike="noStrike">
                <a:solidFill>
                  <a:srgbClr val="ff0000"/>
                </a:solidFill>
                <a:latin typeface="Calibri Light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983720" y="3997800"/>
            <a:ext cx="431244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No to Duplication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260040" y="365040"/>
            <a:ext cx="5093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TDD Mantra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6260040" y="1580760"/>
            <a:ext cx="5093280" cy="43149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548640" y="308520"/>
            <a:ext cx="585072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TDD rhythm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08960" y="1580760"/>
            <a:ext cx="638532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Quickly add a test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 all tests and see the new one fail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Make a little change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 all tests and see them all succeed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Refactor to remove duplication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18480" y="5176080"/>
            <a:ext cx="1062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a3e2b"/>
                </a:solidFill>
                <a:latin typeface="BodoniSvtyTwoITCTT-Book"/>
              </a:rPr>
              <a:t>Make it green, then make it clean!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62640" y="1449000"/>
            <a:ext cx="10515240" cy="265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929292"/>
                </a:solidFill>
                <a:latin typeface="ZapfDingbatsITC"/>
              </a:rPr>
              <a:t>❖ </a:t>
            </a:r>
            <a:r>
              <a:rPr b="0" i="1" lang="en-US" sz="2400" spc="-1" strike="noStrike">
                <a:solidFill>
                  <a:srgbClr val="414141"/>
                </a:solidFill>
                <a:latin typeface="Palatino-Italic"/>
              </a:rPr>
              <a:t>Law 1: </a:t>
            </a:r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You may not write production code unless</a:t>
            </a:r>
            <a:br/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you’ve first written a failing unit test.</a:t>
            </a:r>
            <a:br/>
            <a:r>
              <a:rPr b="0" lang="en-US" sz="2400" spc="-1" strike="noStrike">
                <a:solidFill>
                  <a:srgbClr val="929292"/>
                </a:solidFill>
                <a:latin typeface="ZapfDingbatsITC"/>
              </a:rPr>
              <a:t>❖ </a:t>
            </a:r>
            <a:r>
              <a:rPr b="0" i="1" lang="en-US" sz="2400" spc="-1" strike="noStrike">
                <a:solidFill>
                  <a:srgbClr val="414141"/>
                </a:solidFill>
                <a:latin typeface="Palatino-Italic"/>
              </a:rPr>
              <a:t>Law 2: </a:t>
            </a:r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You may not write more of a unit test than is</a:t>
            </a:r>
            <a:br/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sufficient to fail.</a:t>
            </a:r>
            <a:br/>
            <a:r>
              <a:rPr b="0" lang="en-US" sz="2400" spc="-1" strike="noStrike">
                <a:solidFill>
                  <a:srgbClr val="929292"/>
                </a:solidFill>
                <a:latin typeface="ZapfDingbatsITC"/>
              </a:rPr>
              <a:t>❖ </a:t>
            </a:r>
            <a:r>
              <a:rPr b="0" i="1" lang="en-US" sz="2400" spc="-1" strike="noStrike">
                <a:solidFill>
                  <a:srgbClr val="414141"/>
                </a:solidFill>
                <a:latin typeface="Palatino-Italic"/>
              </a:rPr>
              <a:t>Law 3: </a:t>
            </a:r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You may not write more production code than is</a:t>
            </a:r>
            <a:br/>
            <a:r>
              <a:rPr b="0" lang="en-US" sz="2400" spc="-1" strike="noStrike">
                <a:solidFill>
                  <a:srgbClr val="414141"/>
                </a:solidFill>
                <a:latin typeface="Palatino-Roman"/>
              </a:rPr>
              <a:t>sufficient to make the failing unit test pass.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62640" y="723240"/>
            <a:ext cx="1051524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ZapfDingbatsITC"/>
              </a:rPr>
              <a:t>TDD Laws: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Why coding in tiny little steps</a:t>
            </a: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?   </a:t>
            </a:r>
            <a:r>
              <a:rPr b="0" lang="en-US" sz="4400" spc="-1" strike="noStrike">
                <a:solidFill>
                  <a:srgbClr val="0d0d0d"/>
                </a:solidFill>
                <a:latin typeface="Calibri Light"/>
              </a:rPr>
              <a:t>Courage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3238560" y="1445040"/>
            <a:ext cx="5714640" cy="30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Application>LibreOffice/6.4.7.2$Linux_X86_64 LibreOffice_project/40$Build-2</Application>
  <Words>1474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2020-12-24T20:53:06Z</dcterms:created>
  <dc:creator>mohsen</dc:creator>
  <dc:description/>
  <dc:language>en-US</dc:language>
  <cp:lastModifiedBy/>
  <dcterms:modified xsi:type="dcterms:W3CDTF">2022-11-19T14:17:47Z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