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9"/>
  </p:notesMasterIdLst>
  <p:sldIdLst>
    <p:sldId id="256" r:id="rId2"/>
    <p:sldId id="260" r:id="rId3"/>
    <p:sldId id="293" r:id="rId4"/>
    <p:sldId id="262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</p:sldIdLst>
  <p:sldSz cx="9144000" cy="5143500" type="screen16x9"/>
  <p:notesSz cx="6858000" cy="9144000"/>
  <p:embeddedFontLst>
    <p:embeddedFont>
      <p:font typeface="Anaheim" panose="020B0604020202020204" charset="0"/>
      <p:regular r:id="rId20"/>
      <p:bold r:id="rId21"/>
    </p:embeddedFont>
    <p:embeddedFont>
      <p:font typeface="Caveat" panose="020B0604020202020204" charset="0"/>
      <p:regular r:id="rId22"/>
      <p:bold r:id="rId23"/>
    </p:embeddedFont>
    <p:embeddedFont>
      <p:font typeface="Caveat Medium" panose="020B0604020202020204" charset="0"/>
      <p:regular r:id="rId24"/>
      <p:bold r:id="rId25"/>
    </p:embeddedFont>
    <p:embeddedFont>
      <p:font typeface="Commissioner" panose="020B0604020202020204" charset="0"/>
      <p:regular r:id="rId26"/>
      <p:bold r:id="rId27"/>
    </p:embeddedFont>
    <p:embeddedFont>
      <p:font typeface="Dubai" panose="020B0503030403030204" pitchFamily="34" charset="-78"/>
      <p:regular r:id="rId28"/>
      <p:bold r:id="rId29"/>
    </p:embeddedFont>
    <p:embeddedFont>
      <p:font typeface="Nunito Light" panose="020F0502020204030204" pitchFamily="2" charset="0"/>
      <p:regular r:id="rId30"/>
      <p:italic r:id="rId31"/>
    </p:embeddedFont>
    <p:embeddedFont>
      <p:font typeface="Sakkal Majalla" panose="02000000000000000000" pitchFamily="2" charset="-78"/>
      <p:regular r:id="rId32"/>
      <p:bold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1DD4D9-CF04-464C-9914-2C91F4E0E6EF}">
  <a:tblStyle styleId="{2E1DD4D9-CF04-464C-9914-2C91F4E0E6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1A97A50-8A73-4764-8F62-6B404CE6636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>
      <p:cViewPr>
        <p:scale>
          <a:sx n="10" d="100"/>
          <a:sy n="10" d="100"/>
        </p:scale>
        <p:origin x="3066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21" Type="http://schemas.openxmlformats.org/officeDocument/2006/relationships/font" Target="fonts/font2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3d9d62101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3d9d62101d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06999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99852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58221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96594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90376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92603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76637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3d9d62101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3d9d62101d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2723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3679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35372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1416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18219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2379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2979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866284">
            <a:off x="4669315" y="3073497"/>
            <a:ext cx="7276413" cy="236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02831">
            <a:off x="-2148400" y="-1126951"/>
            <a:ext cx="8801401" cy="260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498698">
            <a:off x="6039489" y="-696567"/>
            <a:ext cx="4647977" cy="2366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200070">
            <a:off x="-2867235" y="3510597"/>
            <a:ext cx="7276414" cy="236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498698">
            <a:off x="-3463036" y="1328433"/>
            <a:ext cx="4647977" cy="236648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2656800" y="1333875"/>
            <a:ext cx="3830400" cy="20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656350" y="3499575"/>
            <a:ext cx="3831300" cy="398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 rot="-297219">
            <a:off x="-1017311" y="-1276142"/>
            <a:ext cx="4647978" cy="236648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13250" y="2719200"/>
            <a:ext cx="4637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2159525" y="1229550"/>
            <a:ext cx="1745100" cy="1518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713225" y="3700525"/>
            <a:ext cx="4637700" cy="37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972398">
            <a:off x="-2302064" y="-860634"/>
            <a:ext cx="6124833" cy="1812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774484">
            <a:off x="4817236" y="4121591"/>
            <a:ext cx="6124834" cy="1812469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7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720000" y="1770550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1104575" y="1756000"/>
            <a:ext cx="5135400" cy="8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46" name="Google Shape;4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934729">
            <a:off x="-2354575" y="87440"/>
            <a:ext cx="3343581" cy="2366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95302" y="2212625"/>
            <a:ext cx="5804777" cy="317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2848232" y="-495300"/>
            <a:ext cx="7019668" cy="239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800102" y="2593625"/>
            <a:ext cx="5804777" cy="317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2848232" y="-495300"/>
            <a:ext cx="7019668" cy="23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7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972398" flipH="1">
            <a:off x="4734287" y="-860634"/>
            <a:ext cx="6124833" cy="1812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774484" flipH="1">
            <a:off x="-2385014" y="4121591"/>
            <a:ext cx="6124834" cy="181246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7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4"/>
          <p:cNvSpPr txBox="1">
            <a:spLocks noGrp="1"/>
          </p:cNvSpPr>
          <p:nvPr>
            <p:ph type="subTitle" idx="1"/>
          </p:nvPr>
        </p:nvSpPr>
        <p:spPr>
          <a:xfrm>
            <a:off x="865196" y="22047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4"/>
          <p:cNvSpPr txBox="1">
            <a:spLocks noGrp="1"/>
          </p:cNvSpPr>
          <p:nvPr>
            <p:ph type="subTitle" idx="2"/>
          </p:nvPr>
        </p:nvSpPr>
        <p:spPr>
          <a:xfrm>
            <a:off x="6300604" y="22047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4"/>
          <p:cNvSpPr txBox="1">
            <a:spLocks noGrp="1"/>
          </p:cNvSpPr>
          <p:nvPr>
            <p:ph type="subTitle" idx="3"/>
          </p:nvPr>
        </p:nvSpPr>
        <p:spPr>
          <a:xfrm>
            <a:off x="865196" y="36381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4"/>
          <p:cNvSpPr txBox="1">
            <a:spLocks noGrp="1"/>
          </p:cNvSpPr>
          <p:nvPr>
            <p:ph type="subTitle" idx="4"/>
          </p:nvPr>
        </p:nvSpPr>
        <p:spPr>
          <a:xfrm>
            <a:off x="6300604" y="36381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4"/>
          <p:cNvSpPr txBox="1">
            <a:spLocks noGrp="1"/>
          </p:cNvSpPr>
          <p:nvPr>
            <p:ph type="subTitle" idx="5"/>
          </p:nvPr>
        </p:nvSpPr>
        <p:spPr>
          <a:xfrm>
            <a:off x="865196" y="1795100"/>
            <a:ext cx="1978200" cy="50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veat"/>
              <a:buNone/>
              <a:defRPr sz="2400" b="1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veat"/>
              <a:buNone/>
              <a:defRPr sz="2400">
                <a:latin typeface="Caveat"/>
                <a:ea typeface="Caveat"/>
                <a:cs typeface="Caveat"/>
                <a:sym typeface="Cave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veat"/>
              <a:buNone/>
              <a:defRPr sz="2400">
                <a:latin typeface="Caveat"/>
                <a:ea typeface="Caveat"/>
                <a:cs typeface="Caveat"/>
                <a:sym typeface="Cave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veat"/>
              <a:buNone/>
              <a:defRPr sz="2400">
                <a:latin typeface="Caveat"/>
                <a:ea typeface="Caveat"/>
                <a:cs typeface="Caveat"/>
                <a:sym typeface="Cave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veat"/>
              <a:buNone/>
              <a:defRPr sz="2400">
                <a:latin typeface="Caveat"/>
                <a:ea typeface="Caveat"/>
                <a:cs typeface="Caveat"/>
                <a:sym typeface="Cave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veat"/>
              <a:buNone/>
              <a:defRPr sz="2400">
                <a:latin typeface="Caveat"/>
                <a:ea typeface="Caveat"/>
                <a:cs typeface="Caveat"/>
                <a:sym typeface="Cave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veat"/>
              <a:buNone/>
              <a:defRPr sz="2400">
                <a:latin typeface="Caveat"/>
                <a:ea typeface="Caveat"/>
                <a:cs typeface="Caveat"/>
                <a:sym typeface="Cave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veat"/>
              <a:buNone/>
              <a:defRPr sz="2400">
                <a:latin typeface="Caveat"/>
                <a:ea typeface="Caveat"/>
                <a:cs typeface="Caveat"/>
                <a:sym typeface="Cave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veat"/>
              <a:buNone/>
              <a:defRPr sz="2400">
                <a:latin typeface="Caveat"/>
                <a:ea typeface="Caveat"/>
                <a:cs typeface="Caveat"/>
                <a:sym typeface="Caveat"/>
              </a:defRPr>
            </a:lvl9pPr>
          </a:lstStyle>
          <a:p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subTitle" idx="6"/>
          </p:nvPr>
        </p:nvSpPr>
        <p:spPr>
          <a:xfrm>
            <a:off x="865196" y="3228350"/>
            <a:ext cx="1978200" cy="50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veat"/>
              <a:buNone/>
              <a:defRPr sz="2400" b="1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veat"/>
              <a:buNone/>
              <a:defRPr sz="2400">
                <a:latin typeface="Caveat"/>
                <a:ea typeface="Caveat"/>
                <a:cs typeface="Caveat"/>
                <a:sym typeface="Cave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veat"/>
              <a:buNone/>
              <a:defRPr sz="2400">
                <a:latin typeface="Caveat"/>
                <a:ea typeface="Caveat"/>
                <a:cs typeface="Caveat"/>
                <a:sym typeface="Cave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veat"/>
              <a:buNone/>
              <a:defRPr sz="2400">
                <a:latin typeface="Caveat"/>
                <a:ea typeface="Caveat"/>
                <a:cs typeface="Caveat"/>
                <a:sym typeface="Cave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veat"/>
              <a:buNone/>
              <a:defRPr sz="2400">
                <a:latin typeface="Caveat"/>
                <a:ea typeface="Caveat"/>
                <a:cs typeface="Caveat"/>
                <a:sym typeface="Cave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veat"/>
              <a:buNone/>
              <a:defRPr sz="2400">
                <a:latin typeface="Caveat"/>
                <a:ea typeface="Caveat"/>
                <a:cs typeface="Caveat"/>
                <a:sym typeface="Cave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veat"/>
              <a:buNone/>
              <a:defRPr sz="2400">
                <a:latin typeface="Caveat"/>
                <a:ea typeface="Caveat"/>
                <a:cs typeface="Caveat"/>
                <a:sym typeface="Cave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veat"/>
              <a:buNone/>
              <a:defRPr sz="2400">
                <a:latin typeface="Caveat"/>
                <a:ea typeface="Caveat"/>
                <a:cs typeface="Caveat"/>
                <a:sym typeface="Cave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veat"/>
              <a:buNone/>
              <a:defRPr sz="2400">
                <a:latin typeface="Caveat"/>
                <a:ea typeface="Caveat"/>
                <a:cs typeface="Caveat"/>
                <a:sym typeface="Caveat"/>
              </a:defRPr>
            </a:lvl9pPr>
          </a:lstStyle>
          <a:p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subTitle" idx="7"/>
          </p:nvPr>
        </p:nvSpPr>
        <p:spPr>
          <a:xfrm>
            <a:off x="6300604" y="1795100"/>
            <a:ext cx="1978200" cy="50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veat"/>
              <a:buNone/>
              <a:defRPr sz="2400" b="1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veat"/>
              <a:buNone/>
              <a:defRPr sz="2400">
                <a:latin typeface="Caveat"/>
                <a:ea typeface="Caveat"/>
                <a:cs typeface="Caveat"/>
                <a:sym typeface="Cave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veat"/>
              <a:buNone/>
              <a:defRPr sz="2400">
                <a:latin typeface="Caveat"/>
                <a:ea typeface="Caveat"/>
                <a:cs typeface="Caveat"/>
                <a:sym typeface="Cave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veat"/>
              <a:buNone/>
              <a:defRPr sz="2400">
                <a:latin typeface="Caveat"/>
                <a:ea typeface="Caveat"/>
                <a:cs typeface="Caveat"/>
                <a:sym typeface="Cave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veat"/>
              <a:buNone/>
              <a:defRPr sz="2400">
                <a:latin typeface="Caveat"/>
                <a:ea typeface="Caveat"/>
                <a:cs typeface="Caveat"/>
                <a:sym typeface="Cave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veat"/>
              <a:buNone/>
              <a:defRPr sz="2400">
                <a:latin typeface="Caveat"/>
                <a:ea typeface="Caveat"/>
                <a:cs typeface="Caveat"/>
                <a:sym typeface="Cave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veat"/>
              <a:buNone/>
              <a:defRPr sz="2400">
                <a:latin typeface="Caveat"/>
                <a:ea typeface="Caveat"/>
                <a:cs typeface="Caveat"/>
                <a:sym typeface="Cave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veat"/>
              <a:buNone/>
              <a:defRPr sz="2400">
                <a:latin typeface="Caveat"/>
                <a:ea typeface="Caveat"/>
                <a:cs typeface="Caveat"/>
                <a:sym typeface="Cave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veat"/>
              <a:buNone/>
              <a:defRPr sz="2400">
                <a:latin typeface="Caveat"/>
                <a:ea typeface="Caveat"/>
                <a:cs typeface="Caveat"/>
                <a:sym typeface="Caveat"/>
              </a:defRPr>
            </a:lvl9pPr>
          </a:lstStyle>
          <a:p>
            <a:endParaRPr/>
          </a:p>
        </p:txBody>
      </p:sp>
      <p:sp>
        <p:nvSpPr>
          <p:cNvPr id="157" name="Google Shape;157;p24"/>
          <p:cNvSpPr txBox="1">
            <a:spLocks noGrp="1"/>
          </p:cNvSpPr>
          <p:nvPr>
            <p:ph type="subTitle" idx="8"/>
          </p:nvPr>
        </p:nvSpPr>
        <p:spPr>
          <a:xfrm>
            <a:off x="6300604" y="3228350"/>
            <a:ext cx="1978200" cy="50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veat"/>
              <a:buNone/>
              <a:defRPr sz="2400" b="1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veat"/>
              <a:buNone/>
              <a:defRPr sz="2400">
                <a:latin typeface="Caveat"/>
                <a:ea typeface="Caveat"/>
                <a:cs typeface="Caveat"/>
                <a:sym typeface="Cave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veat"/>
              <a:buNone/>
              <a:defRPr sz="2400">
                <a:latin typeface="Caveat"/>
                <a:ea typeface="Caveat"/>
                <a:cs typeface="Caveat"/>
                <a:sym typeface="Cave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veat"/>
              <a:buNone/>
              <a:defRPr sz="2400">
                <a:latin typeface="Caveat"/>
                <a:ea typeface="Caveat"/>
                <a:cs typeface="Caveat"/>
                <a:sym typeface="Cave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veat"/>
              <a:buNone/>
              <a:defRPr sz="2400">
                <a:latin typeface="Caveat"/>
                <a:ea typeface="Caveat"/>
                <a:cs typeface="Caveat"/>
                <a:sym typeface="Cave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veat"/>
              <a:buNone/>
              <a:defRPr sz="2400">
                <a:latin typeface="Caveat"/>
                <a:ea typeface="Caveat"/>
                <a:cs typeface="Caveat"/>
                <a:sym typeface="Cave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veat"/>
              <a:buNone/>
              <a:defRPr sz="2400">
                <a:latin typeface="Caveat"/>
                <a:ea typeface="Caveat"/>
                <a:cs typeface="Caveat"/>
                <a:sym typeface="Cave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veat"/>
              <a:buNone/>
              <a:defRPr sz="2400">
                <a:latin typeface="Caveat"/>
                <a:ea typeface="Caveat"/>
                <a:cs typeface="Caveat"/>
                <a:sym typeface="Cave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veat"/>
              <a:buNone/>
              <a:defRPr sz="2400">
                <a:latin typeface="Caveat"/>
                <a:ea typeface="Caveat"/>
                <a:cs typeface="Caveat"/>
                <a:sym typeface="Cave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934729">
            <a:off x="-2236450" y="-89785"/>
            <a:ext cx="3343581" cy="2366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40677" y="3121375"/>
            <a:ext cx="5804777" cy="317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3575232" y="-886050"/>
            <a:ext cx="7019668" cy="239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469275" y="3642750"/>
            <a:ext cx="8104825" cy="273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30630">
            <a:off x="-646250" y="-1110222"/>
            <a:ext cx="7048876" cy="20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veat Medium"/>
              <a:buNone/>
              <a:defRPr sz="4500">
                <a:solidFill>
                  <a:schemeClr val="dk1"/>
                </a:solidFill>
                <a:latin typeface="Caveat Medium"/>
                <a:ea typeface="Caveat Medium"/>
                <a:cs typeface="Caveat Medium"/>
                <a:sym typeface="Caveat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veat Medium"/>
              <a:buNone/>
              <a:defRPr sz="4500">
                <a:solidFill>
                  <a:schemeClr val="dk1"/>
                </a:solidFill>
                <a:latin typeface="Caveat Medium"/>
                <a:ea typeface="Caveat Medium"/>
                <a:cs typeface="Caveat Medium"/>
                <a:sym typeface="Caveat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veat Medium"/>
              <a:buNone/>
              <a:defRPr sz="4500">
                <a:solidFill>
                  <a:schemeClr val="dk1"/>
                </a:solidFill>
                <a:latin typeface="Caveat Medium"/>
                <a:ea typeface="Caveat Medium"/>
                <a:cs typeface="Caveat Medium"/>
                <a:sym typeface="Caveat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veat Medium"/>
              <a:buNone/>
              <a:defRPr sz="4500">
                <a:solidFill>
                  <a:schemeClr val="dk1"/>
                </a:solidFill>
                <a:latin typeface="Caveat Medium"/>
                <a:ea typeface="Caveat Medium"/>
                <a:cs typeface="Caveat Medium"/>
                <a:sym typeface="Caveat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veat Medium"/>
              <a:buNone/>
              <a:defRPr sz="4500">
                <a:solidFill>
                  <a:schemeClr val="dk1"/>
                </a:solidFill>
                <a:latin typeface="Caveat Medium"/>
                <a:ea typeface="Caveat Medium"/>
                <a:cs typeface="Caveat Medium"/>
                <a:sym typeface="Caveat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veat Medium"/>
              <a:buNone/>
              <a:defRPr sz="4500">
                <a:solidFill>
                  <a:schemeClr val="dk1"/>
                </a:solidFill>
                <a:latin typeface="Caveat Medium"/>
                <a:ea typeface="Caveat Medium"/>
                <a:cs typeface="Caveat Medium"/>
                <a:sym typeface="Caveat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veat Medium"/>
              <a:buNone/>
              <a:defRPr sz="4500">
                <a:solidFill>
                  <a:schemeClr val="dk1"/>
                </a:solidFill>
                <a:latin typeface="Caveat Medium"/>
                <a:ea typeface="Caveat Medium"/>
                <a:cs typeface="Caveat Medium"/>
                <a:sym typeface="Caveat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veat Medium"/>
              <a:buNone/>
              <a:defRPr sz="4500">
                <a:solidFill>
                  <a:schemeClr val="dk1"/>
                </a:solidFill>
                <a:latin typeface="Caveat Medium"/>
                <a:ea typeface="Caveat Medium"/>
                <a:cs typeface="Caveat Medium"/>
                <a:sym typeface="Caveat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veat Medium"/>
              <a:buNone/>
              <a:defRPr sz="4500">
                <a:solidFill>
                  <a:schemeClr val="dk1"/>
                </a:solidFill>
                <a:latin typeface="Caveat Medium"/>
                <a:ea typeface="Caveat Medium"/>
                <a:cs typeface="Caveat Medium"/>
                <a:sym typeface="Caveat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●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○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■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●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○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■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●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○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ommissioner"/>
              <a:buChar char="■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8" r:id="rId5"/>
    <p:sldLayoutId id="2147483660" r:id="rId6"/>
    <p:sldLayoutId id="2147483670" r:id="rId7"/>
    <p:sldLayoutId id="2147483675" r:id="rId8"/>
    <p:sldLayoutId id="2147483676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>
            <a:spLocks noGrp="1"/>
          </p:cNvSpPr>
          <p:nvPr>
            <p:ph type="ctrTitle"/>
          </p:nvPr>
        </p:nvSpPr>
        <p:spPr>
          <a:xfrm>
            <a:off x="2656800" y="1333875"/>
            <a:ext cx="3830400" cy="20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00" b="1" dirty="0">
                <a:latin typeface="Caveat"/>
                <a:ea typeface="Caveat"/>
                <a:cs typeface="Caveat"/>
                <a:sym typeface="Caveat"/>
              </a:rPr>
              <a:t>Wind</a:t>
            </a:r>
            <a:r>
              <a:rPr lang="en" sz="11800" b="1" dirty="0">
                <a:latin typeface="Caveat"/>
                <a:ea typeface="Caveat"/>
                <a:cs typeface="Caveat"/>
                <a:sym typeface="Caveat"/>
              </a:rPr>
              <a:t> </a:t>
            </a:r>
            <a:r>
              <a:rPr lang="en" sz="3600" b="1" dirty="0">
                <a:ea typeface="Caveat"/>
                <a:cs typeface="Caveat"/>
              </a:rPr>
              <a:t>tunnel</a:t>
            </a:r>
            <a:endParaRPr sz="3600" dirty="0">
              <a:latin typeface="Caveat Medium"/>
              <a:ea typeface="Caveat Medium"/>
              <a:cs typeface="Caveat Medium"/>
              <a:sym typeface="Caveat Medium"/>
            </a:endParaRPr>
          </a:p>
        </p:txBody>
      </p:sp>
      <p:sp>
        <p:nvSpPr>
          <p:cNvPr id="223" name="Google Shape;223;p34"/>
          <p:cNvSpPr txBox="1">
            <a:spLocks noGrp="1"/>
          </p:cNvSpPr>
          <p:nvPr>
            <p:ph type="subTitle" idx="1"/>
          </p:nvPr>
        </p:nvSpPr>
        <p:spPr>
          <a:xfrm>
            <a:off x="2656350" y="3423674"/>
            <a:ext cx="3831300" cy="10322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ar-AE" dirty="0">
                <a:latin typeface="Dubai" panose="020B0503030403030204" pitchFamily="34" charset="-78"/>
                <a:cs typeface="Dubai" panose="020B0503030403030204" pitchFamily="34" charset="-78"/>
              </a:rPr>
              <a:t>مشروع </a:t>
            </a:r>
            <a:r>
              <a:rPr lang="ar-SA" dirty="0">
                <a:latin typeface="Dubai" panose="020B0503030403030204" pitchFamily="34" charset="-78"/>
                <a:cs typeface="Dubai" panose="020B0503030403030204" pitchFamily="34" charset="-78"/>
              </a:rPr>
              <a:t>مادة الحقائق الافتراضية </a:t>
            </a:r>
            <a:endParaRPr lang="en-US" dirty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marL="0" lvl="0" indent="0" algn="ct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r-SA" dirty="0">
                <a:latin typeface="Dubai" panose="020B0503030403030204" pitchFamily="34" charset="-78"/>
                <a:cs typeface="Dubai" panose="020B0503030403030204" pitchFamily="34" charset="-78"/>
              </a:rPr>
              <a:t>محاكاة نفق هواء</a:t>
            </a:r>
          </a:p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ar-SA" dirty="0">
                <a:latin typeface="Dubai" panose="020B0503030403030204" pitchFamily="34" charset="-78"/>
                <a:cs typeface="Dubai" panose="020B0503030403030204" pitchFamily="34" charset="-78"/>
              </a:rPr>
              <a:t>السنة الرابعة - جامعة دمشق 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8"/>
          <p:cNvSpPr txBox="1">
            <a:spLocks noGrp="1"/>
          </p:cNvSpPr>
          <p:nvPr>
            <p:ph type="title"/>
          </p:nvPr>
        </p:nvSpPr>
        <p:spPr>
          <a:xfrm>
            <a:off x="713250" y="2719200"/>
            <a:ext cx="478585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2D &amp; 3D Rendering</a:t>
            </a:r>
          </a:p>
        </p:txBody>
      </p:sp>
      <p:sp>
        <p:nvSpPr>
          <p:cNvPr id="270" name="Google Shape;270;p38"/>
          <p:cNvSpPr txBox="1">
            <a:spLocks noGrp="1"/>
          </p:cNvSpPr>
          <p:nvPr>
            <p:ph type="subTitle" idx="1"/>
          </p:nvPr>
        </p:nvSpPr>
        <p:spPr>
          <a:xfrm>
            <a:off x="713225" y="3700525"/>
            <a:ext cx="4637700" cy="1893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pic>
        <p:nvPicPr>
          <p:cNvPr id="271" name="Google Shape;27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0203" y="-423125"/>
            <a:ext cx="8499350" cy="6371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07963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3458793">
            <a:off x="5292000" y="4662748"/>
            <a:ext cx="7704000" cy="961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0" name="Google Shape;520;p56"/>
          <p:cNvGrpSpPr/>
          <p:nvPr/>
        </p:nvGrpSpPr>
        <p:grpSpPr>
          <a:xfrm>
            <a:off x="1809310" y="3039700"/>
            <a:ext cx="6714101" cy="71700"/>
            <a:chOff x="1214950" y="2963500"/>
            <a:chExt cx="6714101" cy="71700"/>
          </a:xfrm>
        </p:grpSpPr>
        <p:sp>
          <p:nvSpPr>
            <p:cNvPr id="521" name="Google Shape;521;p56"/>
            <p:cNvSpPr/>
            <p:nvPr/>
          </p:nvSpPr>
          <p:spPr>
            <a:xfrm>
              <a:off x="1214950" y="2963500"/>
              <a:ext cx="1678500" cy="7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56"/>
            <p:cNvSpPr/>
            <p:nvPr/>
          </p:nvSpPr>
          <p:spPr>
            <a:xfrm>
              <a:off x="2893484" y="2963500"/>
              <a:ext cx="1678500" cy="7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56"/>
            <p:cNvSpPr/>
            <p:nvPr/>
          </p:nvSpPr>
          <p:spPr>
            <a:xfrm>
              <a:off x="4572017" y="2963500"/>
              <a:ext cx="1678500" cy="7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56"/>
            <p:cNvSpPr/>
            <p:nvPr/>
          </p:nvSpPr>
          <p:spPr>
            <a:xfrm>
              <a:off x="6250551" y="2963500"/>
              <a:ext cx="1678500" cy="7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5" name="Google Shape;525;p5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7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2D Rendering</a:t>
            </a:r>
            <a:endParaRPr dirty="0"/>
          </a:p>
        </p:txBody>
      </p:sp>
      <p:sp>
        <p:nvSpPr>
          <p:cNvPr id="526" name="Google Shape;526;p56"/>
          <p:cNvSpPr/>
          <p:nvPr/>
        </p:nvSpPr>
        <p:spPr>
          <a:xfrm>
            <a:off x="8305278" y="2988062"/>
            <a:ext cx="71700" cy="71700"/>
          </a:xfrm>
          <a:prstGeom prst="ellipse">
            <a:avLst/>
          </a:prstGeom>
          <a:solidFill>
            <a:srgbClr val="667E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56"/>
          <p:cNvSpPr txBox="1"/>
          <p:nvPr/>
        </p:nvSpPr>
        <p:spPr>
          <a:xfrm flipH="1">
            <a:off x="1637394" y="2441055"/>
            <a:ext cx="4606997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l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800" kern="100" dirty="0">
                <a:solidFill>
                  <a:schemeClr val="tx1"/>
                </a:solidFill>
                <a:effectLst/>
                <a:latin typeface="Sakkal Majalla" panose="02000000000000000000" pitchFamily="2" charset="-78"/>
                <a:ea typeface="Arial" panose="020B0604020202020204" pitchFamily="34" charset="0"/>
                <a:cs typeface="Sakkal Majalla" panose="02000000000000000000" pitchFamily="2" charset="-78"/>
              </a:rPr>
              <a:t>A quad with a material that displays the render texture containing the air's density and other properties.</a:t>
            </a:r>
          </a:p>
        </p:txBody>
      </p:sp>
      <p:sp>
        <p:nvSpPr>
          <p:cNvPr id="539" name="Google Shape;539;p56"/>
          <p:cNvSpPr/>
          <p:nvPr/>
        </p:nvSpPr>
        <p:spPr>
          <a:xfrm>
            <a:off x="9998435" y="0"/>
            <a:ext cx="1956300" cy="7509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naheim"/>
                <a:ea typeface="Anaheim"/>
                <a:cs typeface="Anaheim"/>
                <a:sym typeface="Anaheim"/>
              </a:rPr>
              <a:t>La estructura puede variar. Puede ser de 3 a 5 columnas y el timeline debe ser diferente</a:t>
            </a:r>
            <a:endParaRPr sz="11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6A8A10-9246-6736-E6EF-B1D4E6EC00E8}"/>
              </a:ext>
            </a:extLst>
          </p:cNvPr>
          <p:cNvSpPr txBox="1"/>
          <p:nvPr/>
        </p:nvSpPr>
        <p:spPr>
          <a:xfrm>
            <a:off x="1637395" y="1903745"/>
            <a:ext cx="65214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kern="100" dirty="0">
                <a:solidFill>
                  <a:schemeClr val="tx1"/>
                </a:solidFill>
                <a:effectLst/>
                <a:latin typeface="Sakkal Majalla" panose="02000000000000000000" pitchFamily="2" charset="-78"/>
                <a:ea typeface="Arial" panose="020B0604020202020204" pitchFamily="34" charset="0"/>
                <a:cs typeface="Sakkal Majalla" panose="02000000000000000000" pitchFamily="2" charset="-78"/>
              </a:rPr>
              <a:t>Display Technique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817076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2202631">
            <a:off x="5040898" y="3792798"/>
            <a:ext cx="7704000" cy="96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5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7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3D Rendering</a:t>
            </a:r>
            <a:endParaRPr dirty="0"/>
          </a:p>
        </p:txBody>
      </p:sp>
      <p:sp>
        <p:nvSpPr>
          <p:cNvPr id="526" name="Google Shape;526;p56"/>
          <p:cNvSpPr/>
          <p:nvPr/>
        </p:nvSpPr>
        <p:spPr>
          <a:xfrm>
            <a:off x="8305278" y="2988062"/>
            <a:ext cx="71700" cy="71700"/>
          </a:xfrm>
          <a:prstGeom prst="ellipse">
            <a:avLst/>
          </a:prstGeom>
          <a:solidFill>
            <a:srgbClr val="667E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56"/>
          <p:cNvSpPr txBox="1"/>
          <p:nvPr/>
        </p:nvSpPr>
        <p:spPr>
          <a:xfrm flipH="1">
            <a:off x="1637393" y="2441055"/>
            <a:ext cx="637805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ar-SA" sz="1800" kern="100" dirty="0">
                <a:solidFill>
                  <a:schemeClr val="tx1"/>
                </a:solidFill>
                <a:effectLst/>
                <a:latin typeface="Sakkal Majalla" panose="02000000000000000000" pitchFamily="2" charset="-78"/>
                <a:ea typeface="Arial" panose="020B0604020202020204" pitchFamily="34" charset="0"/>
                <a:cs typeface="Sakkal Majalla" panose="02000000000000000000" pitchFamily="2" charset="-78"/>
              </a:rPr>
              <a:t>تطبيق الخوارزمية السابقة وتعديلها لكي تطبق على 3 أبعاد بدلاً من اثنين</a:t>
            </a:r>
            <a:endParaRPr lang="en-US" sz="1800" kern="100" dirty="0">
              <a:solidFill>
                <a:schemeClr val="tx1"/>
              </a:solidFill>
              <a:effectLst/>
              <a:latin typeface="Sakkal Majalla" panose="02000000000000000000" pitchFamily="2" charset="-78"/>
              <a:ea typeface="Arial" panose="020B0604020202020204" pitchFamily="34" charset="0"/>
              <a:cs typeface="Sakkal Majalla" panose="02000000000000000000" pitchFamily="2" charset="-78"/>
            </a:endParaRPr>
          </a:p>
        </p:txBody>
      </p:sp>
      <p:sp>
        <p:nvSpPr>
          <p:cNvPr id="539" name="Google Shape;539;p56"/>
          <p:cNvSpPr/>
          <p:nvPr/>
        </p:nvSpPr>
        <p:spPr>
          <a:xfrm>
            <a:off x="9998435" y="0"/>
            <a:ext cx="1956300" cy="7509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naheim"/>
                <a:ea typeface="Anaheim"/>
                <a:cs typeface="Anaheim"/>
                <a:sym typeface="Anaheim"/>
              </a:rPr>
              <a:t>La estructura puede variar. Puede ser de 3 a 5 columnas y el timeline debe ser diferente</a:t>
            </a:r>
            <a:endParaRPr sz="11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6A8A10-9246-6736-E6EF-B1D4E6EC00E8}"/>
              </a:ext>
            </a:extLst>
          </p:cNvPr>
          <p:cNvSpPr txBox="1"/>
          <p:nvPr/>
        </p:nvSpPr>
        <p:spPr>
          <a:xfrm>
            <a:off x="1637395" y="1903745"/>
            <a:ext cx="65214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en-US" sz="2800" b="1" kern="100" dirty="0">
                <a:solidFill>
                  <a:schemeClr val="tx1"/>
                </a:solidFill>
                <a:effectLst/>
                <a:latin typeface="Sakkal Majalla" panose="02000000000000000000" pitchFamily="2" charset="-78"/>
                <a:ea typeface="Arial" panose="020B0604020202020204" pitchFamily="34" charset="0"/>
                <a:cs typeface="Sakkal Majalla" panose="02000000000000000000" pitchFamily="2" charset="-78"/>
              </a:rPr>
              <a:t>Algorithm </a:t>
            </a:r>
            <a:endParaRPr lang="en-US" sz="2800" dirty="0"/>
          </a:p>
        </p:txBody>
      </p:sp>
      <p:sp>
        <p:nvSpPr>
          <p:cNvPr id="2" name="Google Shape;528;p56">
            <a:extLst>
              <a:ext uri="{FF2B5EF4-FFF2-40B4-BE49-F238E27FC236}">
                <a16:creationId xmlns:a16="http://schemas.microsoft.com/office/drawing/2014/main" id="{A8D57752-9C9F-1757-E51D-386DAD2FBEA0}"/>
              </a:ext>
            </a:extLst>
          </p:cNvPr>
          <p:cNvSpPr txBox="1"/>
          <p:nvPr/>
        </p:nvSpPr>
        <p:spPr>
          <a:xfrm flipH="1">
            <a:off x="-369207" y="3525372"/>
            <a:ext cx="637805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ar-SA" sz="1800" kern="100" dirty="0">
                <a:solidFill>
                  <a:schemeClr val="tx1"/>
                </a:solidFill>
                <a:effectLst/>
                <a:latin typeface="Sakkal Majalla" panose="02000000000000000000" pitchFamily="2" charset="-78"/>
                <a:ea typeface="Arial" panose="020B0604020202020204" pitchFamily="34" charset="0"/>
                <a:cs typeface="Sakkal Majalla" panose="02000000000000000000" pitchFamily="2" charset="-78"/>
              </a:rPr>
              <a:t>تقسيم الـ </a:t>
            </a:r>
            <a:r>
              <a:rPr lang="en-US" sz="1800" kern="100" dirty="0">
                <a:solidFill>
                  <a:schemeClr val="tx1"/>
                </a:solidFill>
                <a:effectLst/>
                <a:latin typeface="Sakkal Majalla" panose="02000000000000000000" pitchFamily="2" charset="-78"/>
                <a:ea typeface="Arial" panose="020B0604020202020204" pitchFamily="34" charset="0"/>
                <a:cs typeface="Sakkal Majalla" panose="02000000000000000000" pitchFamily="2" charset="-78"/>
              </a:rPr>
              <a:t>3d texture</a:t>
            </a:r>
            <a:r>
              <a:rPr lang="ar-SA" sz="1800" kern="100" dirty="0">
                <a:solidFill>
                  <a:schemeClr val="tx1"/>
                </a:solidFill>
                <a:effectLst/>
                <a:latin typeface="Sakkal Majalla" panose="02000000000000000000" pitchFamily="2" charset="-78"/>
                <a:ea typeface="Arial" panose="020B0604020202020204" pitchFamily="34" charset="0"/>
                <a:cs typeface="Sakkal Majalla" panose="02000000000000000000" pitchFamily="2" charset="-78"/>
              </a:rPr>
              <a:t> إلى شرائح </a:t>
            </a:r>
            <a:r>
              <a:rPr lang="en-US" sz="1800" kern="100" dirty="0">
                <a:solidFill>
                  <a:schemeClr val="tx1"/>
                </a:solidFill>
                <a:effectLst/>
                <a:latin typeface="Sakkal Majalla" panose="02000000000000000000" pitchFamily="2" charset="-78"/>
                <a:ea typeface="Arial" panose="020B0604020202020204" pitchFamily="34" charset="0"/>
                <a:cs typeface="Sakkal Majalla" panose="02000000000000000000" pitchFamily="2" charset="-78"/>
              </a:rPr>
              <a:t>Slices</a:t>
            </a:r>
            <a:r>
              <a:rPr lang="ar-SA" sz="1800" kern="100" dirty="0">
                <a:solidFill>
                  <a:schemeClr val="tx1"/>
                </a:solidFill>
                <a:effectLst/>
                <a:latin typeface="Sakkal Majalla" panose="02000000000000000000" pitchFamily="2" charset="-78"/>
                <a:ea typeface="Arial" panose="020B0604020202020204" pitchFamily="34" charset="0"/>
                <a:cs typeface="Sakkal Majalla" panose="02000000000000000000" pitchFamily="2" charset="-78"/>
              </a:rPr>
              <a:t> ونشرها إلى عمق الشاشة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ar-SA" sz="1800" kern="100" dirty="0">
                <a:solidFill>
                  <a:schemeClr val="tx1"/>
                </a:solidFill>
                <a:latin typeface="Sakkal Majalla" panose="02000000000000000000" pitchFamily="2" charset="-78"/>
                <a:ea typeface="Arial" panose="020B0604020202020204" pitchFamily="34" charset="0"/>
                <a:cs typeface="Sakkal Majalla" panose="02000000000000000000" pitchFamily="2" charset="-78"/>
              </a:rPr>
              <a:t>شفافية المناطق ذات الكثافة المنخفضة</a:t>
            </a:r>
            <a:endParaRPr lang="en-US" sz="1800" kern="100" dirty="0">
              <a:solidFill>
                <a:schemeClr val="tx1"/>
              </a:solidFill>
              <a:effectLst/>
              <a:latin typeface="Sakkal Majalla" panose="02000000000000000000" pitchFamily="2" charset="-78"/>
              <a:ea typeface="Arial" panose="020B0604020202020204" pitchFamily="34" charset="0"/>
              <a:cs typeface="Sakkal Majalla" panose="02000000000000000000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F6D1A9-8EBC-87E9-993C-35003649E3C0}"/>
              </a:ext>
            </a:extLst>
          </p:cNvPr>
          <p:cNvSpPr txBox="1"/>
          <p:nvPr/>
        </p:nvSpPr>
        <p:spPr>
          <a:xfrm>
            <a:off x="-369205" y="2988062"/>
            <a:ext cx="65214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en-US" sz="2800" b="1" kern="100" dirty="0">
                <a:solidFill>
                  <a:schemeClr val="tx1"/>
                </a:solidFill>
                <a:effectLst/>
                <a:latin typeface="Sakkal Majalla" panose="02000000000000000000" pitchFamily="2" charset="-78"/>
                <a:ea typeface="Arial" panose="020B0604020202020204" pitchFamily="34" charset="0"/>
                <a:cs typeface="Sakkal Majalla" panose="02000000000000000000" pitchFamily="2" charset="-78"/>
              </a:rPr>
              <a:t>Rendering Technique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213305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8"/>
          <p:cNvSpPr txBox="1">
            <a:spLocks noGrp="1"/>
          </p:cNvSpPr>
          <p:nvPr>
            <p:ph type="title"/>
          </p:nvPr>
        </p:nvSpPr>
        <p:spPr>
          <a:xfrm>
            <a:off x="713250" y="2719200"/>
            <a:ext cx="478585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Collision</a:t>
            </a:r>
          </a:p>
        </p:txBody>
      </p:sp>
      <p:sp>
        <p:nvSpPr>
          <p:cNvPr id="270" name="Google Shape;270;p38"/>
          <p:cNvSpPr txBox="1">
            <a:spLocks noGrp="1"/>
          </p:cNvSpPr>
          <p:nvPr>
            <p:ph type="subTitle" idx="1"/>
          </p:nvPr>
        </p:nvSpPr>
        <p:spPr>
          <a:xfrm>
            <a:off x="713225" y="3700525"/>
            <a:ext cx="4637700" cy="1893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pic>
        <p:nvPicPr>
          <p:cNvPr id="271" name="Google Shape;27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0203" y="-423125"/>
            <a:ext cx="8499350" cy="6371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66719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560400" cy="8232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3D Model Representation in Grid</a:t>
            </a:r>
            <a:endParaRPr dirty="0"/>
          </a:p>
        </p:txBody>
      </p:sp>
      <p:pic>
        <p:nvPicPr>
          <p:cNvPr id="285" name="Google Shape;28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2512" y="1348776"/>
            <a:ext cx="3582975" cy="28211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321;p43">
            <a:extLst>
              <a:ext uri="{FF2B5EF4-FFF2-40B4-BE49-F238E27FC236}">
                <a16:creationId xmlns:a16="http://schemas.microsoft.com/office/drawing/2014/main" id="{DA4A141E-ADA6-1944-7AE7-29A190BA8AB7}"/>
              </a:ext>
            </a:extLst>
          </p:cNvPr>
          <p:cNvSpPr txBox="1">
            <a:spLocks/>
          </p:cNvSpPr>
          <p:nvPr/>
        </p:nvSpPr>
        <p:spPr>
          <a:xfrm>
            <a:off x="720000" y="1643450"/>
            <a:ext cx="3174999" cy="7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1" dirty="0">
                <a:solidFill>
                  <a:schemeClr val="tx1"/>
                </a:solidFill>
                <a:ea typeface="Arial" panose="020B0604020202020204" pitchFamily="34" charset="0"/>
                <a:cs typeface="Sakkal Majalla" panose="02000000000000000000" pitchFamily="2" charset="-78"/>
              </a:rPr>
              <a:t>Voxelization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Google Shape;321;p43">
            <a:extLst>
              <a:ext uri="{FF2B5EF4-FFF2-40B4-BE49-F238E27FC236}">
                <a16:creationId xmlns:a16="http://schemas.microsoft.com/office/drawing/2014/main" id="{7E9AAF98-44DC-7302-C787-E9D4BA4C145C}"/>
              </a:ext>
            </a:extLst>
          </p:cNvPr>
          <p:cNvSpPr txBox="1">
            <a:spLocks/>
          </p:cNvSpPr>
          <p:nvPr/>
        </p:nvSpPr>
        <p:spPr>
          <a:xfrm>
            <a:off x="1953714" y="2220239"/>
            <a:ext cx="2168343" cy="5391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rtl="1"/>
            <a:r>
              <a:rPr lang="ar-SA" sz="2000" b="1" dirty="0">
                <a:solidFill>
                  <a:schemeClr val="tx1"/>
                </a:solidFill>
                <a:cs typeface="Sakkal Majalla" panose="02000000000000000000" pitchFamily="2" charset="-78"/>
              </a:rPr>
              <a:t>تجزئة المودل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Google Shape;321;p43">
            <a:extLst>
              <a:ext uri="{FF2B5EF4-FFF2-40B4-BE49-F238E27FC236}">
                <a16:creationId xmlns:a16="http://schemas.microsoft.com/office/drawing/2014/main" id="{F7016AAA-9CA8-148C-3154-C1B27422724D}"/>
              </a:ext>
            </a:extLst>
          </p:cNvPr>
          <p:cNvSpPr txBox="1">
            <a:spLocks/>
          </p:cNvSpPr>
          <p:nvPr/>
        </p:nvSpPr>
        <p:spPr>
          <a:xfrm>
            <a:off x="720000" y="2923261"/>
            <a:ext cx="3582975" cy="7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b="1" dirty="0">
                <a:solidFill>
                  <a:schemeClr val="tx1"/>
                </a:solidFill>
                <a:ea typeface="Arial" panose="020B0604020202020204" pitchFamily="34" charset="0"/>
                <a:cs typeface="Sakkal Majalla" panose="02000000000000000000" pitchFamily="2" charset="-78"/>
              </a:rPr>
              <a:t>Rendering Process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Google Shape;321;p43">
            <a:extLst>
              <a:ext uri="{FF2B5EF4-FFF2-40B4-BE49-F238E27FC236}">
                <a16:creationId xmlns:a16="http://schemas.microsoft.com/office/drawing/2014/main" id="{8DEB1C7A-080F-B0AF-A193-7D26F65E6C74}"/>
              </a:ext>
            </a:extLst>
          </p:cNvPr>
          <p:cNvSpPr txBox="1">
            <a:spLocks/>
          </p:cNvSpPr>
          <p:nvPr/>
        </p:nvSpPr>
        <p:spPr>
          <a:xfrm>
            <a:off x="1953714" y="3381012"/>
            <a:ext cx="4084229" cy="6581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rtl="1"/>
            <a:r>
              <a:rPr lang="ar-SA" sz="2000" b="1" dirty="0">
                <a:solidFill>
                  <a:schemeClr val="tx1"/>
                </a:solidFill>
                <a:cs typeface="Sakkal Majalla" panose="02000000000000000000" pitchFamily="2" charset="-78"/>
              </a:rPr>
              <a:t>كل خلية </a:t>
            </a:r>
            <a:r>
              <a:rPr lang="en-US" sz="2000" b="1" dirty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rendered</a:t>
            </a:r>
            <a:r>
              <a:rPr lang="ar-SA" sz="2000" b="1" dirty="0">
                <a:solidFill>
                  <a:schemeClr val="tx1"/>
                </a:solidFill>
                <a:cs typeface="Sakkal Majalla" panose="02000000000000000000" pitchFamily="2" charset="-78"/>
              </a:rPr>
              <a:t> بشكل منفصل من قبل الـ </a:t>
            </a:r>
            <a:r>
              <a:rPr lang="en-US" sz="2000" b="1" dirty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GPU</a:t>
            </a:r>
            <a:endParaRPr lang="en-US" sz="2000" dirty="0">
              <a:solidFill>
                <a:schemeClr val="tx1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479200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560400" cy="8232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Updating the Algorithm</a:t>
            </a:r>
            <a:endParaRPr dirty="0"/>
          </a:p>
        </p:txBody>
      </p:sp>
      <p:pic>
        <p:nvPicPr>
          <p:cNvPr id="285" name="Google Shape;28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2512" y="-749350"/>
            <a:ext cx="3582975" cy="28211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321;p43">
            <a:extLst>
              <a:ext uri="{FF2B5EF4-FFF2-40B4-BE49-F238E27FC236}">
                <a16:creationId xmlns:a16="http://schemas.microsoft.com/office/drawing/2014/main" id="{DA4A141E-ADA6-1944-7AE7-29A190BA8AB7}"/>
              </a:ext>
            </a:extLst>
          </p:cNvPr>
          <p:cNvSpPr txBox="1">
            <a:spLocks/>
          </p:cNvSpPr>
          <p:nvPr/>
        </p:nvSpPr>
        <p:spPr>
          <a:xfrm>
            <a:off x="720000" y="1643450"/>
            <a:ext cx="5820500" cy="7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1" dirty="0">
                <a:solidFill>
                  <a:schemeClr val="tx1"/>
                </a:solidFill>
                <a:ea typeface="Arial" panose="020B0604020202020204" pitchFamily="34" charset="0"/>
                <a:cs typeface="Sakkal Majalla" panose="02000000000000000000" pitchFamily="2" charset="-78"/>
              </a:rPr>
              <a:t>Compute Buffer Boolean Value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Google Shape;321;p43">
            <a:extLst>
              <a:ext uri="{FF2B5EF4-FFF2-40B4-BE49-F238E27FC236}">
                <a16:creationId xmlns:a16="http://schemas.microsoft.com/office/drawing/2014/main" id="{7E9AAF98-44DC-7302-C787-E9D4BA4C145C}"/>
              </a:ext>
            </a:extLst>
          </p:cNvPr>
          <p:cNvSpPr txBox="1">
            <a:spLocks/>
          </p:cNvSpPr>
          <p:nvPr/>
        </p:nvSpPr>
        <p:spPr>
          <a:xfrm>
            <a:off x="627988" y="2237824"/>
            <a:ext cx="3582975" cy="5391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rtl="1"/>
            <a:r>
              <a:rPr lang="ar-SA" sz="2000" b="1" dirty="0">
                <a:solidFill>
                  <a:schemeClr val="tx1"/>
                </a:solidFill>
                <a:cs typeface="Sakkal Majalla" panose="02000000000000000000" pitchFamily="2" charset="-78"/>
              </a:rPr>
              <a:t>معرفة لكل خلية إذا كان الجسم ضمنها أم لا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Google Shape;321;p43">
            <a:extLst>
              <a:ext uri="{FF2B5EF4-FFF2-40B4-BE49-F238E27FC236}">
                <a16:creationId xmlns:a16="http://schemas.microsoft.com/office/drawing/2014/main" id="{F7016AAA-9CA8-148C-3154-C1B27422724D}"/>
              </a:ext>
            </a:extLst>
          </p:cNvPr>
          <p:cNvSpPr txBox="1">
            <a:spLocks/>
          </p:cNvSpPr>
          <p:nvPr/>
        </p:nvSpPr>
        <p:spPr>
          <a:xfrm>
            <a:off x="2670102" y="2988108"/>
            <a:ext cx="3582975" cy="5391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ar-SY" sz="2800" b="1" dirty="0">
                <a:solidFill>
                  <a:schemeClr val="tx1"/>
                </a:solidFill>
                <a:ea typeface="Arial" panose="020B0604020202020204" pitchFamily="34" charset="0"/>
                <a:cs typeface="Sakkal Majalla" panose="02000000000000000000" pitchFamily="2" charset="-78"/>
              </a:rPr>
              <a:t>تعديل السرعة والضغط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Google Shape;321;p43">
            <a:extLst>
              <a:ext uri="{FF2B5EF4-FFF2-40B4-BE49-F238E27FC236}">
                <a16:creationId xmlns:a16="http://schemas.microsoft.com/office/drawing/2014/main" id="{8DEB1C7A-080F-B0AF-A193-7D26F65E6C74}"/>
              </a:ext>
            </a:extLst>
          </p:cNvPr>
          <p:cNvSpPr txBox="1">
            <a:spLocks/>
          </p:cNvSpPr>
          <p:nvPr/>
        </p:nvSpPr>
        <p:spPr>
          <a:xfrm>
            <a:off x="2168848" y="3380894"/>
            <a:ext cx="4084229" cy="6581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rtl="1"/>
            <a:r>
              <a:rPr lang="ar-SA" sz="2000" b="1" dirty="0">
                <a:solidFill>
                  <a:schemeClr val="tx1"/>
                </a:solidFill>
                <a:cs typeface="Sakkal Majalla" panose="02000000000000000000" pitchFamily="2" charset="-78"/>
              </a:rPr>
              <a:t>اعتماداً على الخلايا المجاورة التي فيها جزء من المودل</a:t>
            </a:r>
            <a:endParaRPr lang="en-US" sz="2000" dirty="0">
              <a:solidFill>
                <a:schemeClr val="tx1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939036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560400" cy="8232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Free-slip Condition</a:t>
            </a:r>
          </a:p>
        </p:txBody>
      </p:sp>
      <p:pic>
        <p:nvPicPr>
          <p:cNvPr id="285" name="Google Shape;28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80188" y="2506550"/>
            <a:ext cx="3582975" cy="28211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321;p43">
            <a:extLst>
              <a:ext uri="{FF2B5EF4-FFF2-40B4-BE49-F238E27FC236}">
                <a16:creationId xmlns:a16="http://schemas.microsoft.com/office/drawing/2014/main" id="{F7016AAA-9CA8-148C-3154-C1B27422724D}"/>
              </a:ext>
            </a:extLst>
          </p:cNvPr>
          <p:cNvSpPr txBox="1">
            <a:spLocks/>
          </p:cNvSpPr>
          <p:nvPr/>
        </p:nvSpPr>
        <p:spPr>
          <a:xfrm>
            <a:off x="1955800" y="2636950"/>
            <a:ext cx="5880100" cy="5391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ar-SY" sz="2400" b="1" dirty="0">
                <a:solidFill>
                  <a:schemeClr val="tx1"/>
                </a:solidFill>
                <a:ea typeface="Arial" panose="020B0604020202020204" pitchFamily="34" charset="0"/>
                <a:cs typeface="Sakkal Majalla" panose="02000000000000000000" pitchFamily="2" charset="-78"/>
              </a:rPr>
              <a:t>تحديد السرعة عند الحدود بناءً على سرعة الجسم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" name="Google Shape;321;p43">
            <a:extLst>
              <a:ext uri="{FF2B5EF4-FFF2-40B4-BE49-F238E27FC236}">
                <a16:creationId xmlns:a16="http://schemas.microsoft.com/office/drawing/2014/main" id="{72A441D8-874B-2F75-FAFA-BD646711E773}"/>
              </a:ext>
            </a:extLst>
          </p:cNvPr>
          <p:cNvSpPr txBox="1">
            <a:spLocks/>
          </p:cNvSpPr>
          <p:nvPr/>
        </p:nvSpPr>
        <p:spPr>
          <a:xfrm>
            <a:off x="1955800" y="1985175"/>
            <a:ext cx="5880100" cy="5391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ar-SY" sz="2800" b="1" dirty="0">
                <a:solidFill>
                  <a:schemeClr val="tx1"/>
                </a:solidFill>
                <a:ea typeface="Arial" panose="020B0604020202020204" pitchFamily="34" charset="0"/>
                <a:cs typeface="Sakkal Majalla" panose="02000000000000000000" pitchFamily="2" charset="-78"/>
              </a:rPr>
              <a:t>الحدود بين الهواء </a:t>
            </a:r>
            <a:r>
              <a:rPr lang="ar-SA" sz="2800" b="1" dirty="0" err="1">
                <a:solidFill>
                  <a:schemeClr val="tx1"/>
                </a:solidFill>
                <a:ea typeface="Arial" panose="020B0604020202020204" pitchFamily="34" charset="0"/>
                <a:cs typeface="Sakkal Majalla" panose="02000000000000000000" pitchFamily="2" charset="-78"/>
              </a:rPr>
              <a:t>والمودل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571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70;p38">
            <a:extLst>
              <a:ext uri="{FF2B5EF4-FFF2-40B4-BE49-F238E27FC236}">
                <a16:creationId xmlns:a16="http://schemas.microsoft.com/office/drawing/2014/main" id="{2404E9C0-0A73-2784-0787-68387B5E31E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253150" y="2938525"/>
            <a:ext cx="4637700" cy="189304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222" name="Google Shape;222;p34"/>
          <p:cNvSpPr txBox="1">
            <a:spLocks noGrp="1"/>
          </p:cNvSpPr>
          <p:nvPr>
            <p:ph type="ctrTitle"/>
          </p:nvPr>
        </p:nvSpPr>
        <p:spPr>
          <a:xfrm>
            <a:off x="2656800" y="1333875"/>
            <a:ext cx="3830400" cy="20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aveat"/>
                <a:ea typeface="Caveat"/>
                <a:cs typeface="Caveat"/>
                <a:sym typeface="Caveat"/>
              </a:rPr>
              <a:t>Thanks</a:t>
            </a:r>
            <a:endParaRPr sz="2800" dirty="0">
              <a:latin typeface="Caveat Medium"/>
              <a:ea typeface="Caveat Medium"/>
              <a:cs typeface="Caveat Medium"/>
              <a:sym typeface="Caveat Medium"/>
            </a:endParaRPr>
          </a:p>
        </p:txBody>
      </p:sp>
      <p:pic>
        <p:nvPicPr>
          <p:cNvPr id="3" name="Google Shape;285;p40">
            <a:extLst>
              <a:ext uri="{FF2B5EF4-FFF2-40B4-BE49-F238E27FC236}">
                <a16:creationId xmlns:a16="http://schemas.microsoft.com/office/drawing/2014/main" id="{376CE710-A279-D833-3F68-78C4ACB3B7A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520504" y="-15390356"/>
            <a:ext cx="41631704" cy="3078071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D74911-C886-66F8-686D-766027E318C2}"/>
              </a:ext>
            </a:extLst>
          </p:cNvPr>
          <p:cNvSpPr txBox="1"/>
          <p:nvPr/>
        </p:nvSpPr>
        <p:spPr>
          <a:xfrm>
            <a:off x="2513250" y="3423675"/>
            <a:ext cx="3830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rtl="1"/>
            <a:r>
              <a:rPr lang="ar-SA" sz="1400" b="1" dirty="0">
                <a:solidFill>
                  <a:schemeClr val="tx1"/>
                </a:solidFill>
                <a:effectLst/>
                <a:latin typeface="Sakkal Majalla" panose="02000000000000000000" pitchFamily="2" charset="-78"/>
                <a:ea typeface="Calibri" panose="020F0502020204030204" pitchFamily="34" charset="0"/>
                <a:cs typeface="Sakkal Majalla" panose="02000000000000000000" pitchFamily="2" charset="-78"/>
              </a:rPr>
              <a:t>محمد تيسير شهاب - محمد علاء الميداني</a:t>
            </a:r>
            <a:endParaRPr lang="ar-SA" sz="1400" b="1" dirty="0">
              <a:solidFill>
                <a:schemeClr val="tx1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pPr marL="0" indent="0" algn="ctr" rtl="1"/>
            <a:r>
              <a:rPr lang="ar-SA" sz="1400" b="1" dirty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داني موسى الشماس - سامي أنس العمر -  </a:t>
            </a:r>
            <a:r>
              <a:rPr lang="ar-SA" sz="1400" b="1" kern="100" dirty="0">
                <a:solidFill>
                  <a:schemeClr val="tx1"/>
                </a:solidFill>
                <a:effectLst/>
                <a:latin typeface="Sakkal Majalla" panose="02000000000000000000" pitchFamily="2" charset="-78"/>
                <a:cs typeface="Sakkal Majalla" panose="02000000000000000000" pitchFamily="2" charset="-78"/>
              </a:rPr>
              <a:t>محمد أسامة حجازي</a:t>
            </a:r>
            <a:endParaRPr lang="en-US" b="1" kern="100" dirty="0">
              <a:solidFill>
                <a:schemeClr val="tx1"/>
              </a:solidFill>
              <a:effectLst/>
              <a:latin typeface="Sakkal Majalla" panose="02000000000000000000" pitchFamily="2" charset="-78"/>
              <a:ea typeface="Arial" panose="020B0604020202020204" pitchFamily="34" charset="0"/>
              <a:cs typeface="Sakkal Majalla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32592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8"/>
          <p:cNvSpPr txBox="1">
            <a:spLocks noGrp="1"/>
          </p:cNvSpPr>
          <p:nvPr>
            <p:ph type="title"/>
          </p:nvPr>
        </p:nvSpPr>
        <p:spPr>
          <a:xfrm>
            <a:off x="713250" y="2719200"/>
            <a:ext cx="613332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Grid Based Fluid Simulation</a:t>
            </a:r>
          </a:p>
        </p:txBody>
      </p:sp>
      <p:sp>
        <p:nvSpPr>
          <p:cNvPr id="270" name="Google Shape;270;p38"/>
          <p:cNvSpPr txBox="1">
            <a:spLocks noGrp="1"/>
          </p:cNvSpPr>
          <p:nvPr>
            <p:ph type="subTitle" idx="1"/>
          </p:nvPr>
        </p:nvSpPr>
        <p:spPr>
          <a:xfrm>
            <a:off x="713225" y="3700525"/>
            <a:ext cx="4637700" cy="37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dirty="0"/>
              <a:t>تمثيل تدفق الهواء </a:t>
            </a:r>
            <a:endParaRPr lang="en-US" dirty="0"/>
          </a:p>
        </p:txBody>
      </p:sp>
      <p:pic>
        <p:nvPicPr>
          <p:cNvPr id="271" name="Google Shape;27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0203" y="-423125"/>
            <a:ext cx="8499350" cy="637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7653" y="1733770"/>
            <a:ext cx="3465950" cy="28178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7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1"/>
            <a:r>
              <a:rPr lang="ar-SA" sz="5000" b="1" kern="100" dirty="0">
                <a:solidFill>
                  <a:schemeClr val="tx1"/>
                </a:solidFill>
                <a:effectLst/>
                <a:latin typeface="Sakkal Majalla" panose="02000000000000000000" pitchFamily="2" charset="-78"/>
                <a:ea typeface="Times New Roman" panose="02020603050405020304" pitchFamily="18" charset="0"/>
                <a:cs typeface="Sakkal Majalla" panose="02000000000000000000" pitchFamily="2" charset="-78"/>
              </a:rPr>
              <a:t>تمثيل تدفق الهواء </a:t>
            </a:r>
            <a:endParaRPr lang="en-US" sz="5000" dirty="0">
              <a:solidFill>
                <a:schemeClr val="tx1"/>
              </a:solidFill>
            </a:endParaRPr>
          </a:p>
        </p:txBody>
      </p:sp>
      <p:sp>
        <p:nvSpPr>
          <p:cNvPr id="321" name="Google Shape;321;p43"/>
          <p:cNvSpPr txBox="1">
            <a:spLocks noGrp="1"/>
          </p:cNvSpPr>
          <p:nvPr>
            <p:ph type="subTitle" idx="5"/>
          </p:nvPr>
        </p:nvSpPr>
        <p:spPr>
          <a:xfrm>
            <a:off x="715629" y="2230452"/>
            <a:ext cx="1978200" cy="11127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A" sz="2800" b="1" dirty="0">
                <a:effectLst/>
                <a:ea typeface="Arial" panose="020B0604020202020204" pitchFamily="34" charset="0"/>
                <a:cs typeface="Sakkal Majalla" panose="02000000000000000000" pitchFamily="2" charset="-78"/>
              </a:rPr>
              <a:t> السرعة </a:t>
            </a:r>
            <a:r>
              <a:rPr lang="en-US" sz="2800" dirty="0">
                <a:effectLst/>
                <a:latin typeface="Sakkal Majalla" panose="02000000000000000000" pitchFamily="2" charset="-78"/>
                <a:ea typeface="Arial" panose="020B0604020202020204" pitchFamily="34" charset="0"/>
              </a:rPr>
              <a:t>velocity</a:t>
            </a:r>
            <a:endParaRPr sz="2800" dirty="0"/>
          </a:p>
        </p:txBody>
      </p:sp>
      <p:sp>
        <p:nvSpPr>
          <p:cNvPr id="323" name="Google Shape;323;p43"/>
          <p:cNvSpPr txBox="1">
            <a:spLocks noGrp="1"/>
          </p:cNvSpPr>
          <p:nvPr>
            <p:ph type="subTitle" idx="7"/>
          </p:nvPr>
        </p:nvSpPr>
        <p:spPr>
          <a:xfrm>
            <a:off x="5461073" y="1561928"/>
            <a:ext cx="1978200" cy="11127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A" sz="2800" b="1" dirty="0">
                <a:effectLst/>
                <a:ea typeface="Arial" panose="020B0604020202020204" pitchFamily="34" charset="0"/>
                <a:cs typeface="Sakkal Majalla" panose="02000000000000000000" pitchFamily="2" charset="-78"/>
              </a:rPr>
              <a:t>الضغط</a:t>
            </a:r>
            <a:r>
              <a:rPr lang="ar-SA" sz="2800" dirty="0">
                <a:effectLst/>
                <a:ea typeface="Arial" panose="020B0604020202020204" pitchFamily="34" charset="0"/>
                <a:cs typeface="Sakkal Majalla" panose="02000000000000000000" pitchFamily="2" charset="-78"/>
              </a:rPr>
              <a:t> </a:t>
            </a:r>
            <a:r>
              <a:rPr lang="en-US" sz="2800" dirty="0">
                <a:effectLst/>
                <a:latin typeface="Sakkal Majalla" panose="02000000000000000000" pitchFamily="2" charset="-78"/>
                <a:ea typeface="Arial" panose="020B0604020202020204" pitchFamily="34" charset="0"/>
              </a:rPr>
              <a:t>pressure</a:t>
            </a:r>
            <a:endParaRPr sz="2800" dirty="0"/>
          </a:p>
        </p:txBody>
      </p:sp>
      <p:sp>
        <p:nvSpPr>
          <p:cNvPr id="324" name="Google Shape;324;p43"/>
          <p:cNvSpPr txBox="1">
            <a:spLocks noGrp="1"/>
          </p:cNvSpPr>
          <p:nvPr>
            <p:ph type="subTitle" idx="8"/>
          </p:nvPr>
        </p:nvSpPr>
        <p:spPr>
          <a:xfrm>
            <a:off x="6450173" y="3610711"/>
            <a:ext cx="1978200" cy="9130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A" sz="2800" b="1" dirty="0">
                <a:effectLst/>
                <a:ea typeface="Arial" panose="020B0604020202020204" pitchFamily="34" charset="0"/>
                <a:cs typeface="Sakkal Majalla" panose="02000000000000000000" pitchFamily="2" charset="-78"/>
              </a:rPr>
              <a:t>    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A" sz="2800" b="1" dirty="0">
                <a:effectLst/>
                <a:ea typeface="Arial" panose="020B0604020202020204" pitchFamily="34" charset="0"/>
                <a:cs typeface="Sakkal Majalla" panose="02000000000000000000" pitchFamily="2" charset="-78"/>
              </a:rPr>
              <a:t>الكثافة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effectLst/>
                <a:latin typeface="Sakkal Majalla" panose="02000000000000000000" pitchFamily="2" charset="-78"/>
                <a:ea typeface="Arial" panose="020B0604020202020204" pitchFamily="34" charset="0"/>
              </a:rPr>
              <a:t>density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15348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7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Navier-stokes</a:t>
            </a:r>
            <a:r>
              <a:rPr lang="en" dirty="0"/>
              <a:t> </a:t>
            </a:r>
            <a:r>
              <a:rPr lang="en-US" dirty="0"/>
              <a:t>Equations</a:t>
            </a:r>
            <a:endParaRPr dirty="0"/>
          </a:p>
        </p:txBody>
      </p:sp>
      <p:sp>
        <p:nvSpPr>
          <p:cNvPr id="284" name="Google Shape;284;p40"/>
          <p:cNvSpPr txBox="1">
            <a:spLocks noGrp="1"/>
          </p:cNvSpPr>
          <p:nvPr>
            <p:ph type="subTitle" idx="1"/>
          </p:nvPr>
        </p:nvSpPr>
        <p:spPr>
          <a:xfrm>
            <a:off x="4707800" y="1803375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r" rtl="1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ar-SY" sz="18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حفظ الكتلة: كمية الهواء التي تدخل الخلية يجب أن تساوي الكمية التي تخرج منها.</a:t>
            </a:r>
            <a:endParaRPr lang="en-US" sz="1800" b="1"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pPr marL="457200" lvl="0" indent="-317500" algn="r" rtl="1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ar-SY" sz="18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حفظ</a:t>
            </a:r>
            <a:r>
              <a:rPr lang="ar-SA" sz="1800" b="1" dirty="0">
                <a:effectLst/>
                <a:latin typeface="Sakkal Majalla" panose="02000000000000000000" pitchFamily="2" charset="-78"/>
                <a:ea typeface="Arial" panose="020B0604020202020204" pitchFamily="34" charset="0"/>
                <a:cs typeface="Sakkal Majalla" panose="02000000000000000000" pitchFamily="2" charset="-78"/>
              </a:rPr>
              <a:t> الزخم: يتأثر تغير زخم الهواء بتدرجات الضغط، القوى اللزجة، والقوى الخارجية.</a:t>
            </a:r>
            <a:endParaRPr lang="en-US" sz="1800" b="1"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pic>
        <p:nvPicPr>
          <p:cNvPr id="285" name="Google Shape;28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325" y="1389550"/>
            <a:ext cx="3582975" cy="282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360" y="2526775"/>
            <a:ext cx="7704000" cy="961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0" name="Google Shape;520;p56"/>
          <p:cNvGrpSpPr/>
          <p:nvPr/>
        </p:nvGrpSpPr>
        <p:grpSpPr>
          <a:xfrm>
            <a:off x="1809310" y="3039700"/>
            <a:ext cx="6714101" cy="71700"/>
            <a:chOff x="1214950" y="2963500"/>
            <a:chExt cx="6714101" cy="71700"/>
          </a:xfrm>
        </p:grpSpPr>
        <p:sp>
          <p:nvSpPr>
            <p:cNvPr id="521" name="Google Shape;521;p56"/>
            <p:cNvSpPr/>
            <p:nvPr/>
          </p:nvSpPr>
          <p:spPr>
            <a:xfrm>
              <a:off x="1214950" y="2963500"/>
              <a:ext cx="1678500" cy="7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56"/>
            <p:cNvSpPr/>
            <p:nvPr/>
          </p:nvSpPr>
          <p:spPr>
            <a:xfrm>
              <a:off x="2893484" y="2963500"/>
              <a:ext cx="1678500" cy="7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56"/>
            <p:cNvSpPr/>
            <p:nvPr/>
          </p:nvSpPr>
          <p:spPr>
            <a:xfrm>
              <a:off x="4572017" y="2963500"/>
              <a:ext cx="1678500" cy="7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56"/>
            <p:cNvSpPr/>
            <p:nvPr/>
          </p:nvSpPr>
          <p:spPr>
            <a:xfrm>
              <a:off x="6250551" y="2963500"/>
              <a:ext cx="1678500" cy="7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5" name="Google Shape;525;p5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7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Mathematical Algorithm</a:t>
            </a:r>
            <a:endParaRPr dirty="0"/>
          </a:p>
        </p:txBody>
      </p:sp>
      <p:sp>
        <p:nvSpPr>
          <p:cNvPr id="526" name="Google Shape;526;p56"/>
          <p:cNvSpPr/>
          <p:nvPr/>
        </p:nvSpPr>
        <p:spPr>
          <a:xfrm>
            <a:off x="8305278" y="2988062"/>
            <a:ext cx="71700" cy="71700"/>
          </a:xfrm>
          <a:prstGeom prst="ellipse">
            <a:avLst/>
          </a:prstGeom>
          <a:solidFill>
            <a:srgbClr val="667E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27" name="Google Shape;527;p56"/>
          <p:cNvCxnSpPr>
            <a:stCxn id="521" idx="0"/>
          </p:cNvCxnSpPr>
          <p:nvPr/>
        </p:nvCxnSpPr>
        <p:spPr>
          <a:xfrm rot="10800000">
            <a:off x="2648560" y="2680000"/>
            <a:ext cx="0" cy="359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528" name="Google Shape;528;p56"/>
          <p:cNvSpPr txBox="1"/>
          <p:nvPr/>
        </p:nvSpPr>
        <p:spPr>
          <a:xfrm flipH="1">
            <a:off x="1576960" y="2158400"/>
            <a:ext cx="2143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Diffusion</a:t>
            </a:r>
            <a:endParaRPr sz="2400" b="1" dirty="0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529" name="Google Shape;529;p56"/>
          <p:cNvSpPr txBox="1"/>
          <p:nvPr/>
        </p:nvSpPr>
        <p:spPr>
          <a:xfrm flipH="1">
            <a:off x="1576962" y="1661968"/>
            <a:ext cx="21432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Control the flow of air</a:t>
            </a:r>
            <a:endParaRPr lang="ar-SA" b="1" dirty="0"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ar-SA" b="1" dirty="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الانتشار - وقف الحركة</a:t>
            </a:r>
            <a:endParaRPr lang="en-US" b="1" dirty="0"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  <p:sp>
        <p:nvSpPr>
          <p:cNvPr id="530" name="Google Shape;530;p56"/>
          <p:cNvSpPr txBox="1"/>
          <p:nvPr/>
        </p:nvSpPr>
        <p:spPr>
          <a:xfrm flipH="1">
            <a:off x="3257810" y="3451200"/>
            <a:ext cx="2143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Projection</a:t>
            </a:r>
            <a:endParaRPr sz="2400" b="1" dirty="0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531" name="Google Shape;531;p56"/>
          <p:cNvSpPr txBox="1"/>
          <p:nvPr/>
        </p:nvSpPr>
        <p:spPr>
          <a:xfrm flipH="1">
            <a:off x="3255487" y="3847315"/>
            <a:ext cx="21432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A" b="1" dirty="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استمرارية الحركة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divergence-free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  <p:cxnSp>
        <p:nvCxnSpPr>
          <p:cNvPr id="532" name="Google Shape;532;p56"/>
          <p:cNvCxnSpPr>
            <a:endCxn id="522" idx="0"/>
          </p:cNvCxnSpPr>
          <p:nvPr/>
        </p:nvCxnSpPr>
        <p:spPr>
          <a:xfrm rot="10800000">
            <a:off x="4327094" y="3039700"/>
            <a:ext cx="0" cy="350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diamond" w="med" len="med"/>
          </a:ln>
        </p:spPr>
      </p:cxnSp>
      <p:sp>
        <p:nvSpPr>
          <p:cNvPr id="533" name="Google Shape;533;p56"/>
          <p:cNvSpPr txBox="1"/>
          <p:nvPr/>
        </p:nvSpPr>
        <p:spPr>
          <a:xfrm flipH="1">
            <a:off x="4934035" y="2158400"/>
            <a:ext cx="2143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Advection</a:t>
            </a:r>
            <a:endParaRPr sz="2400" b="1" dirty="0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534" name="Google Shape;534;p56"/>
          <p:cNvSpPr txBox="1"/>
          <p:nvPr/>
        </p:nvSpPr>
        <p:spPr>
          <a:xfrm flipH="1">
            <a:off x="4934035" y="1764618"/>
            <a:ext cx="2143200" cy="403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A" b="1" dirty="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الانتقال بين الخلايا</a:t>
            </a:r>
            <a:endParaRPr lang="en-US" b="1" dirty="0"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  <p:cxnSp>
        <p:nvCxnSpPr>
          <p:cNvPr id="537" name="Google Shape;537;p56"/>
          <p:cNvCxnSpPr>
            <a:stCxn id="523" idx="0"/>
          </p:cNvCxnSpPr>
          <p:nvPr/>
        </p:nvCxnSpPr>
        <p:spPr>
          <a:xfrm rot="10800000">
            <a:off x="6005627" y="2679700"/>
            <a:ext cx="0" cy="360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539" name="Google Shape;539;p56"/>
          <p:cNvSpPr/>
          <p:nvPr/>
        </p:nvSpPr>
        <p:spPr>
          <a:xfrm>
            <a:off x="9998435" y="0"/>
            <a:ext cx="1956300" cy="7509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naheim"/>
                <a:ea typeface="Anaheim"/>
                <a:cs typeface="Anaheim"/>
                <a:sym typeface="Anaheim"/>
              </a:rPr>
              <a:t>La estructura puede variar. Puede ser de 3 a 5 columnas y el timeline debe ser diferente</a:t>
            </a:r>
            <a:endParaRPr sz="1100"/>
          </a:p>
        </p:txBody>
      </p:sp>
    </p:spTree>
    <p:extLst>
      <p:ext uri="{BB962C8B-B14F-4D97-AF65-F5344CB8AC3E}">
        <p14:creationId xmlns:p14="http://schemas.microsoft.com/office/powerpoint/2010/main" val="28208260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5"/>
          <p:cNvSpPr txBox="1">
            <a:spLocks noGrp="1"/>
          </p:cNvSpPr>
          <p:nvPr>
            <p:ph type="title"/>
          </p:nvPr>
        </p:nvSpPr>
        <p:spPr>
          <a:xfrm>
            <a:off x="507999" y="1741050"/>
            <a:ext cx="6578371" cy="8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And that’s for 2D Space</a:t>
            </a:r>
            <a:endParaRPr dirty="0"/>
          </a:p>
        </p:txBody>
      </p:sp>
      <p:pic>
        <p:nvPicPr>
          <p:cNvPr id="347" name="Google Shape;34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3647" y="3841475"/>
            <a:ext cx="1660724" cy="3267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8771" y="2469549"/>
            <a:ext cx="2360599" cy="53479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28124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8"/>
          <p:cNvSpPr txBox="1">
            <a:spLocks noGrp="1"/>
          </p:cNvSpPr>
          <p:nvPr>
            <p:ph type="title"/>
          </p:nvPr>
        </p:nvSpPr>
        <p:spPr>
          <a:xfrm>
            <a:off x="713250" y="2719200"/>
            <a:ext cx="478585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2D to 3D Conversion</a:t>
            </a:r>
          </a:p>
        </p:txBody>
      </p:sp>
      <p:sp>
        <p:nvSpPr>
          <p:cNvPr id="270" name="Google Shape;270;p38"/>
          <p:cNvSpPr txBox="1">
            <a:spLocks noGrp="1"/>
          </p:cNvSpPr>
          <p:nvPr>
            <p:ph type="subTitle" idx="1"/>
          </p:nvPr>
        </p:nvSpPr>
        <p:spPr>
          <a:xfrm>
            <a:off x="713225" y="3700525"/>
            <a:ext cx="4637700" cy="37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WHY and HOW</a:t>
            </a:r>
          </a:p>
        </p:txBody>
      </p:sp>
      <p:pic>
        <p:nvPicPr>
          <p:cNvPr id="271" name="Google Shape;27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0203" y="-423125"/>
            <a:ext cx="8499350" cy="6371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06957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7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WHY</a:t>
            </a:r>
            <a:endParaRPr dirty="0"/>
          </a:p>
        </p:txBody>
      </p:sp>
      <p:pic>
        <p:nvPicPr>
          <p:cNvPr id="285" name="Google Shape;28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325" y="1389550"/>
            <a:ext cx="3582975" cy="28211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323;p43">
            <a:extLst>
              <a:ext uri="{FF2B5EF4-FFF2-40B4-BE49-F238E27FC236}">
                <a16:creationId xmlns:a16="http://schemas.microsoft.com/office/drawing/2014/main" id="{4E765A51-1EA9-5097-F0D6-056290374CD6}"/>
              </a:ext>
            </a:extLst>
          </p:cNvPr>
          <p:cNvSpPr txBox="1">
            <a:spLocks/>
          </p:cNvSpPr>
          <p:nvPr/>
        </p:nvSpPr>
        <p:spPr>
          <a:xfrm>
            <a:off x="6096000" y="1458975"/>
            <a:ext cx="2930773" cy="11127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/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CPU is slow due to the sequential nature of computations</a:t>
            </a:r>
          </a:p>
        </p:txBody>
      </p:sp>
      <p:sp>
        <p:nvSpPr>
          <p:cNvPr id="6" name="Google Shape;323;p43">
            <a:extLst>
              <a:ext uri="{FF2B5EF4-FFF2-40B4-BE49-F238E27FC236}">
                <a16:creationId xmlns:a16="http://schemas.microsoft.com/office/drawing/2014/main" id="{F05B89DC-7054-BCCE-8690-0C561362DBEF}"/>
              </a:ext>
            </a:extLst>
          </p:cNvPr>
          <p:cNvSpPr txBox="1">
            <a:spLocks/>
          </p:cNvSpPr>
          <p:nvPr/>
        </p:nvSpPr>
        <p:spPr>
          <a:xfrm>
            <a:off x="4302975" y="2956075"/>
            <a:ext cx="2930773" cy="11127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/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GPU's ability to handle multiple computations simultaneously.</a:t>
            </a:r>
          </a:p>
        </p:txBody>
      </p:sp>
    </p:spTree>
    <p:extLst>
      <p:ext uri="{BB962C8B-B14F-4D97-AF65-F5344CB8AC3E}">
        <p14:creationId xmlns:p14="http://schemas.microsoft.com/office/powerpoint/2010/main" val="2251662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588600" cy="7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- Data Handling</a:t>
            </a:r>
            <a:endParaRPr dirty="0"/>
          </a:p>
        </p:txBody>
      </p:sp>
      <p:pic>
        <p:nvPicPr>
          <p:cNvPr id="285" name="Google Shape;28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8925" y="221150"/>
            <a:ext cx="3582975" cy="28211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321;p43">
            <a:extLst>
              <a:ext uri="{FF2B5EF4-FFF2-40B4-BE49-F238E27FC236}">
                <a16:creationId xmlns:a16="http://schemas.microsoft.com/office/drawing/2014/main" id="{DA4A141E-ADA6-1944-7AE7-29A190BA8AB7}"/>
              </a:ext>
            </a:extLst>
          </p:cNvPr>
          <p:cNvSpPr txBox="1">
            <a:spLocks/>
          </p:cNvSpPr>
          <p:nvPr/>
        </p:nvSpPr>
        <p:spPr>
          <a:xfrm>
            <a:off x="720000" y="1643450"/>
            <a:ext cx="3174999" cy="7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b="1" dirty="0">
                <a:solidFill>
                  <a:schemeClr val="tx1"/>
                </a:solidFill>
                <a:ea typeface="Arial" panose="020B0604020202020204" pitchFamily="34" charset="0"/>
                <a:cs typeface="Sakkal Majalla" panose="02000000000000000000" pitchFamily="2" charset="-78"/>
              </a:rPr>
              <a:t>Compute Buffers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Google Shape;321;p43">
            <a:extLst>
              <a:ext uri="{FF2B5EF4-FFF2-40B4-BE49-F238E27FC236}">
                <a16:creationId xmlns:a16="http://schemas.microsoft.com/office/drawing/2014/main" id="{7E9AAF98-44DC-7302-C787-E9D4BA4C145C}"/>
              </a:ext>
            </a:extLst>
          </p:cNvPr>
          <p:cNvSpPr txBox="1">
            <a:spLocks/>
          </p:cNvSpPr>
          <p:nvPr/>
        </p:nvSpPr>
        <p:spPr>
          <a:xfrm>
            <a:off x="1953714" y="2220239"/>
            <a:ext cx="2168343" cy="5391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rtl="1"/>
            <a:r>
              <a:rPr lang="ar-SA" sz="2000" b="1" dirty="0">
                <a:solidFill>
                  <a:schemeClr val="tx1"/>
                </a:solidFill>
                <a:cs typeface="Sakkal Majalla" panose="02000000000000000000" pitchFamily="2" charset="-78"/>
              </a:rPr>
              <a:t>لتخزين خصائص الهواء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Google Shape;321;p43">
            <a:extLst>
              <a:ext uri="{FF2B5EF4-FFF2-40B4-BE49-F238E27FC236}">
                <a16:creationId xmlns:a16="http://schemas.microsoft.com/office/drawing/2014/main" id="{F7016AAA-9CA8-148C-3154-C1B27422724D}"/>
              </a:ext>
            </a:extLst>
          </p:cNvPr>
          <p:cNvSpPr txBox="1">
            <a:spLocks/>
          </p:cNvSpPr>
          <p:nvPr/>
        </p:nvSpPr>
        <p:spPr>
          <a:xfrm>
            <a:off x="720000" y="2923261"/>
            <a:ext cx="3582975" cy="7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b="1" dirty="0">
                <a:solidFill>
                  <a:schemeClr val="tx1"/>
                </a:solidFill>
                <a:ea typeface="Arial" panose="020B0604020202020204" pitchFamily="34" charset="0"/>
                <a:cs typeface="Sakkal Majalla" panose="02000000000000000000" pitchFamily="2" charset="-78"/>
              </a:rPr>
              <a:t>Rendering Process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Google Shape;321;p43">
            <a:extLst>
              <a:ext uri="{FF2B5EF4-FFF2-40B4-BE49-F238E27FC236}">
                <a16:creationId xmlns:a16="http://schemas.microsoft.com/office/drawing/2014/main" id="{8DEB1C7A-080F-B0AF-A193-7D26F65E6C74}"/>
              </a:ext>
            </a:extLst>
          </p:cNvPr>
          <p:cNvSpPr txBox="1">
            <a:spLocks/>
          </p:cNvSpPr>
          <p:nvPr/>
        </p:nvSpPr>
        <p:spPr>
          <a:xfrm>
            <a:off x="1953714" y="3381012"/>
            <a:ext cx="4084229" cy="6581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rtl="1"/>
            <a:r>
              <a:rPr lang="ar-SA" sz="2000" b="1" dirty="0">
                <a:solidFill>
                  <a:schemeClr val="tx1"/>
                </a:solidFill>
                <a:cs typeface="Sakkal Majalla" panose="02000000000000000000" pitchFamily="2" charset="-78"/>
              </a:rPr>
              <a:t>كل خلية </a:t>
            </a:r>
            <a:r>
              <a:rPr lang="en-US" sz="2000" b="1" dirty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rendered</a:t>
            </a:r>
            <a:r>
              <a:rPr lang="ar-SA" sz="2000" b="1" dirty="0">
                <a:solidFill>
                  <a:schemeClr val="tx1"/>
                </a:solidFill>
                <a:cs typeface="Sakkal Majalla" panose="02000000000000000000" pitchFamily="2" charset="-78"/>
              </a:rPr>
              <a:t> بشكل منفصل من قبل الـ </a:t>
            </a:r>
            <a:r>
              <a:rPr lang="en-US" sz="2000" b="1" dirty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GPU</a:t>
            </a:r>
            <a:endParaRPr lang="en-US" sz="2000" dirty="0">
              <a:solidFill>
                <a:schemeClr val="tx1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00098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ind and its Characteristics by Slidesgo">
  <a:themeElements>
    <a:clrScheme name="Simple Light">
      <a:dk1>
        <a:srgbClr val="FFFFFF"/>
      </a:dk1>
      <a:lt1>
        <a:srgbClr val="4A87B8"/>
      </a:lt1>
      <a:dk2>
        <a:srgbClr val="323D5C"/>
      </a:dk2>
      <a:lt2>
        <a:srgbClr val="4F6090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332</Words>
  <Application>Microsoft Office PowerPoint</Application>
  <PresentationFormat>On-screen Show (16:9)</PresentationFormat>
  <Paragraphs>65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Commissioner</vt:lpstr>
      <vt:lpstr>Anaheim</vt:lpstr>
      <vt:lpstr>Times New Roman</vt:lpstr>
      <vt:lpstr>Caveat Medium</vt:lpstr>
      <vt:lpstr>Dubai</vt:lpstr>
      <vt:lpstr>Sakkal Majalla</vt:lpstr>
      <vt:lpstr>Caveat</vt:lpstr>
      <vt:lpstr>Nunito Light</vt:lpstr>
      <vt:lpstr>Arial</vt:lpstr>
      <vt:lpstr>Wind and its Characteristics by Slidesgo</vt:lpstr>
      <vt:lpstr>Wind tunnel</vt:lpstr>
      <vt:lpstr>Grid Based Fluid Simulation</vt:lpstr>
      <vt:lpstr>تمثيل تدفق الهواء </vt:lpstr>
      <vt:lpstr>Navier-stokes Equations</vt:lpstr>
      <vt:lpstr>The Mathematical Algorithm</vt:lpstr>
      <vt:lpstr>And that’s for 2D Space</vt:lpstr>
      <vt:lpstr>2D to 3D Conversion</vt:lpstr>
      <vt:lpstr>WHY</vt:lpstr>
      <vt:lpstr>HOW - Data Handling</vt:lpstr>
      <vt:lpstr>2D &amp; 3D Rendering</vt:lpstr>
      <vt:lpstr>2D Rendering</vt:lpstr>
      <vt:lpstr>3D Rendering</vt:lpstr>
      <vt:lpstr>Collision</vt:lpstr>
      <vt:lpstr>3D Model Representation in Grid</vt:lpstr>
      <vt:lpstr>Updating the Algorithm</vt:lpstr>
      <vt:lpstr>Free-slip Condition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 tunnel</dc:title>
  <dc:creator>Muhammad Hijazi</dc:creator>
  <cp:lastModifiedBy>Dani Al-Shmmas</cp:lastModifiedBy>
  <cp:revision>24</cp:revision>
  <dcterms:modified xsi:type="dcterms:W3CDTF">2024-06-26T09:34:55Z</dcterms:modified>
</cp:coreProperties>
</file>