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2" r:id="rId4"/>
    <p:sldId id="281" r:id="rId5"/>
    <p:sldId id="282" r:id="rId6"/>
    <p:sldId id="266" r:id="rId7"/>
    <p:sldId id="271" r:id="rId8"/>
    <p:sldId id="272" r:id="rId9"/>
    <p:sldId id="273" r:id="rId10"/>
    <p:sldId id="274" r:id="rId11"/>
    <p:sldId id="275" r:id="rId12"/>
    <p:sldId id="276" r:id="rId13"/>
    <p:sldId id="277" r:id="rId14"/>
    <p:sldId id="278" r:id="rId15"/>
    <p:sldId id="279"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5E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116B30-2AB4-48B0-98C3-014807B781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7D16E10-CBD6-45AD-BA58-3320A674B8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A11C9EC-E2BD-4146-B702-A5BD284068C5}"/>
              </a:ext>
            </a:extLst>
          </p:cNvPr>
          <p:cNvSpPr>
            <a:spLocks noGrp="1"/>
          </p:cNvSpPr>
          <p:nvPr>
            <p:ph type="dt" sz="half" idx="10"/>
          </p:nvPr>
        </p:nvSpPr>
        <p:spPr/>
        <p:txBody>
          <a:bodyPr/>
          <a:lstStyle/>
          <a:p>
            <a:fld id="{A075855F-4716-4F9E-AA21-DFF718585CAC}" type="datetimeFigureOut">
              <a:rPr lang="en-US" smtClean="0"/>
              <a:t>2/21/2018</a:t>
            </a:fld>
            <a:endParaRPr lang="en-US"/>
          </a:p>
        </p:txBody>
      </p:sp>
      <p:sp>
        <p:nvSpPr>
          <p:cNvPr id="5" name="Footer Placeholder 4">
            <a:extLst>
              <a:ext uri="{FF2B5EF4-FFF2-40B4-BE49-F238E27FC236}">
                <a16:creationId xmlns:a16="http://schemas.microsoft.com/office/drawing/2014/main" xmlns="" id="{B78A972E-275A-422A-B242-90F831A94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5168C53-412A-4B72-8708-BF77977B42CA}"/>
              </a:ext>
            </a:extLst>
          </p:cNvPr>
          <p:cNvSpPr>
            <a:spLocks noGrp="1"/>
          </p:cNvSpPr>
          <p:nvPr>
            <p:ph type="sldNum" sz="quarter" idx="12"/>
          </p:nvPr>
        </p:nvSpPr>
        <p:spPr/>
        <p:txBody>
          <a:bodyPr/>
          <a:lstStyle/>
          <a:p>
            <a:fld id="{6212AA7A-BB82-4408-9FE6-916C76EDF09E}" type="slidenum">
              <a:rPr lang="en-US" smtClean="0"/>
              <a:t>‹#›</a:t>
            </a:fld>
            <a:endParaRPr lang="en-US"/>
          </a:p>
        </p:txBody>
      </p:sp>
    </p:spTree>
    <p:extLst>
      <p:ext uri="{BB962C8B-B14F-4D97-AF65-F5344CB8AC3E}">
        <p14:creationId xmlns:p14="http://schemas.microsoft.com/office/powerpoint/2010/main" val="4118972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AF5822-1D37-42C7-BB95-353C0BDFAF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6E1FFE5-908F-42FB-8CCB-7E0DDB1CF4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669F417-58D2-4644-A88B-FF73CF7BDA3C}"/>
              </a:ext>
            </a:extLst>
          </p:cNvPr>
          <p:cNvSpPr>
            <a:spLocks noGrp="1"/>
          </p:cNvSpPr>
          <p:nvPr>
            <p:ph type="dt" sz="half" idx="10"/>
          </p:nvPr>
        </p:nvSpPr>
        <p:spPr/>
        <p:txBody>
          <a:bodyPr/>
          <a:lstStyle/>
          <a:p>
            <a:fld id="{A075855F-4716-4F9E-AA21-DFF718585CAC}" type="datetimeFigureOut">
              <a:rPr lang="en-US" smtClean="0"/>
              <a:t>2/21/2018</a:t>
            </a:fld>
            <a:endParaRPr lang="en-US"/>
          </a:p>
        </p:txBody>
      </p:sp>
      <p:sp>
        <p:nvSpPr>
          <p:cNvPr id="5" name="Footer Placeholder 4">
            <a:extLst>
              <a:ext uri="{FF2B5EF4-FFF2-40B4-BE49-F238E27FC236}">
                <a16:creationId xmlns:a16="http://schemas.microsoft.com/office/drawing/2014/main" xmlns="" id="{87081693-C237-454A-B8D5-F8AFD8CD95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2AF4093-EDDC-422E-BE8F-28EB3C478795}"/>
              </a:ext>
            </a:extLst>
          </p:cNvPr>
          <p:cNvSpPr>
            <a:spLocks noGrp="1"/>
          </p:cNvSpPr>
          <p:nvPr>
            <p:ph type="sldNum" sz="quarter" idx="12"/>
          </p:nvPr>
        </p:nvSpPr>
        <p:spPr/>
        <p:txBody>
          <a:bodyPr/>
          <a:lstStyle/>
          <a:p>
            <a:fld id="{6212AA7A-BB82-4408-9FE6-916C76EDF09E}" type="slidenum">
              <a:rPr lang="en-US" smtClean="0"/>
              <a:t>‹#›</a:t>
            </a:fld>
            <a:endParaRPr lang="en-US"/>
          </a:p>
        </p:txBody>
      </p:sp>
    </p:spTree>
    <p:extLst>
      <p:ext uri="{BB962C8B-B14F-4D97-AF65-F5344CB8AC3E}">
        <p14:creationId xmlns:p14="http://schemas.microsoft.com/office/powerpoint/2010/main" val="357735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EC5D26E-97F9-4321-AF16-5EB5041671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AF08739-79E3-423E-BD41-C64BAD8B57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A714521-DD4F-4354-AD0E-762426FFAD1C}"/>
              </a:ext>
            </a:extLst>
          </p:cNvPr>
          <p:cNvSpPr>
            <a:spLocks noGrp="1"/>
          </p:cNvSpPr>
          <p:nvPr>
            <p:ph type="dt" sz="half" idx="10"/>
          </p:nvPr>
        </p:nvSpPr>
        <p:spPr/>
        <p:txBody>
          <a:bodyPr/>
          <a:lstStyle/>
          <a:p>
            <a:fld id="{A075855F-4716-4F9E-AA21-DFF718585CAC}" type="datetimeFigureOut">
              <a:rPr lang="en-US" smtClean="0"/>
              <a:t>2/21/2018</a:t>
            </a:fld>
            <a:endParaRPr lang="en-US"/>
          </a:p>
        </p:txBody>
      </p:sp>
      <p:sp>
        <p:nvSpPr>
          <p:cNvPr id="5" name="Footer Placeholder 4">
            <a:extLst>
              <a:ext uri="{FF2B5EF4-FFF2-40B4-BE49-F238E27FC236}">
                <a16:creationId xmlns:a16="http://schemas.microsoft.com/office/drawing/2014/main" xmlns="" id="{3D50E1AC-A7B4-43F7-9950-05648475E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E796E23-3129-491F-8D72-FAC778D03695}"/>
              </a:ext>
            </a:extLst>
          </p:cNvPr>
          <p:cNvSpPr>
            <a:spLocks noGrp="1"/>
          </p:cNvSpPr>
          <p:nvPr>
            <p:ph type="sldNum" sz="quarter" idx="12"/>
          </p:nvPr>
        </p:nvSpPr>
        <p:spPr/>
        <p:txBody>
          <a:bodyPr/>
          <a:lstStyle/>
          <a:p>
            <a:fld id="{6212AA7A-BB82-4408-9FE6-916C76EDF09E}" type="slidenum">
              <a:rPr lang="en-US" smtClean="0"/>
              <a:t>‹#›</a:t>
            </a:fld>
            <a:endParaRPr lang="en-US"/>
          </a:p>
        </p:txBody>
      </p:sp>
    </p:spTree>
    <p:extLst>
      <p:ext uri="{BB962C8B-B14F-4D97-AF65-F5344CB8AC3E}">
        <p14:creationId xmlns:p14="http://schemas.microsoft.com/office/powerpoint/2010/main" val="712272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DC62FA-2BBE-457D-97EF-6DAA3B787C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D466DD6-DBB4-4D58-9E6F-C98842D694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0E3B77A-1448-40E4-B35C-942EC3AE9612}"/>
              </a:ext>
            </a:extLst>
          </p:cNvPr>
          <p:cNvSpPr>
            <a:spLocks noGrp="1"/>
          </p:cNvSpPr>
          <p:nvPr>
            <p:ph type="dt" sz="half" idx="10"/>
          </p:nvPr>
        </p:nvSpPr>
        <p:spPr/>
        <p:txBody>
          <a:bodyPr/>
          <a:lstStyle/>
          <a:p>
            <a:fld id="{A075855F-4716-4F9E-AA21-DFF718585CAC}" type="datetimeFigureOut">
              <a:rPr lang="en-US" smtClean="0"/>
              <a:t>2/21/2018</a:t>
            </a:fld>
            <a:endParaRPr lang="en-US"/>
          </a:p>
        </p:txBody>
      </p:sp>
      <p:sp>
        <p:nvSpPr>
          <p:cNvPr id="5" name="Footer Placeholder 4">
            <a:extLst>
              <a:ext uri="{FF2B5EF4-FFF2-40B4-BE49-F238E27FC236}">
                <a16:creationId xmlns:a16="http://schemas.microsoft.com/office/drawing/2014/main" xmlns="" id="{22FEEE82-D7AA-4C0E-B582-4BCDC0C2AD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7377699-1CEB-4193-9888-2F0D90C331C4}"/>
              </a:ext>
            </a:extLst>
          </p:cNvPr>
          <p:cNvSpPr>
            <a:spLocks noGrp="1"/>
          </p:cNvSpPr>
          <p:nvPr>
            <p:ph type="sldNum" sz="quarter" idx="12"/>
          </p:nvPr>
        </p:nvSpPr>
        <p:spPr/>
        <p:txBody>
          <a:bodyPr/>
          <a:lstStyle/>
          <a:p>
            <a:fld id="{6212AA7A-BB82-4408-9FE6-916C76EDF09E}" type="slidenum">
              <a:rPr lang="en-US" smtClean="0"/>
              <a:t>‹#›</a:t>
            </a:fld>
            <a:endParaRPr lang="en-US"/>
          </a:p>
        </p:txBody>
      </p:sp>
    </p:spTree>
    <p:extLst>
      <p:ext uri="{BB962C8B-B14F-4D97-AF65-F5344CB8AC3E}">
        <p14:creationId xmlns:p14="http://schemas.microsoft.com/office/powerpoint/2010/main" val="44358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6F48D6-229A-4CAA-ACD0-69CB9FAED4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4FA1098B-B3EF-43E7-B114-EEBB7EA7F7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1773A18F-F909-4236-8D26-D2EA61B54F3E}"/>
              </a:ext>
            </a:extLst>
          </p:cNvPr>
          <p:cNvSpPr>
            <a:spLocks noGrp="1"/>
          </p:cNvSpPr>
          <p:nvPr>
            <p:ph type="dt" sz="half" idx="10"/>
          </p:nvPr>
        </p:nvSpPr>
        <p:spPr/>
        <p:txBody>
          <a:bodyPr/>
          <a:lstStyle/>
          <a:p>
            <a:fld id="{A075855F-4716-4F9E-AA21-DFF718585CAC}" type="datetimeFigureOut">
              <a:rPr lang="en-US" smtClean="0"/>
              <a:t>2/21/2018</a:t>
            </a:fld>
            <a:endParaRPr lang="en-US"/>
          </a:p>
        </p:txBody>
      </p:sp>
      <p:sp>
        <p:nvSpPr>
          <p:cNvPr id="5" name="Footer Placeholder 4">
            <a:extLst>
              <a:ext uri="{FF2B5EF4-FFF2-40B4-BE49-F238E27FC236}">
                <a16:creationId xmlns:a16="http://schemas.microsoft.com/office/drawing/2014/main" xmlns="" id="{AF900BDF-0331-453C-B700-08DE884DB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5B2240E-39C6-4469-A3EB-CF1BD357E491}"/>
              </a:ext>
            </a:extLst>
          </p:cNvPr>
          <p:cNvSpPr>
            <a:spLocks noGrp="1"/>
          </p:cNvSpPr>
          <p:nvPr>
            <p:ph type="sldNum" sz="quarter" idx="12"/>
          </p:nvPr>
        </p:nvSpPr>
        <p:spPr/>
        <p:txBody>
          <a:bodyPr/>
          <a:lstStyle/>
          <a:p>
            <a:fld id="{6212AA7A-BB82-4408-9FE6-916C76EDF09E}" type="slidenum">
              <a:rPr lang="en-US" smtClean="0"/>
              <a:t>‹#›</a:t>
            </a:fld>
            <a:endParaRPr lang="en-US"/>
          </a:p>
        </p:txBody>
      </p:sp>
    </p:spTree>
    <p:extLst>
      <p:ext uri="{BB962C8B-B14F-4D97-AF65-F5344CB8AC3E}">
        <p14:creationId xmlns:p14="http://schemas.microsoft.com/office/powerpoint/2010/main" val="220563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26DA87-0D9C-4A46-AFD9-3C79C0D15F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8D9CBD1-2161-4EB5-9141-5781EECFC1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942137F-D179-47AA-AAEF-9E2B42F6F16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642DA8F-7EAE-4A5D-A9C9-4E42959FBE50}"/>
              </a:ext>
            </a:extLst>
          </p:cNvPr>
          <p:cNvSpPr>
            <a:spLocks noGrp="1"/>
          </p:cNvSpPr>
          <p:nvPr>
            <p:ph type="dt" sz="half" idx="10"/>
          </p:nvPr>
        </p:nvSpPr>
        <p:spPr/>
        <p:txBody>
          <a:bodyPr/>
          <a:lstStyle/>
          <a:p>
            <a:fld id="{A075855F-4716-4F9E-AA21-DFF718585CAC}" type="datetimeFigureOut">
              <a:rPr lang="en-US" smtClean="0"/>
              <a:t>2/21/2018</a:t>
            </a:fld>
            <a:endParaRPr lang="en-US"/>
          </a:p>
        </p:txBody>
      </p:sp>
      <p:sp>
        <p:nvSpPr>
          <p:cNvPr id="6" name="Footer Placeholder 5">
            <a:extLst>
              <a:ext uri="{FF2B5EF4-FFF2-40B4-BE49-F238E27FC236}">
                <a16:creationId xmlns:a16="http://schemas.microsoft.com/office/drawing/2014/main" xmlns="" id="{0B271A9D-1C1A-45E9-9F13-B9EFB1F9B1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BC359EC-9D32-40B0-AD9E-ABAD1D0D20C5}"/>
              </a:ext>
            </a:extLst>
          </p:cNvPr>
          <p:cNvSpPr>
            <a:spLocks noGrp="1"/>
          </p:cNvSpPr>
          <p:nvPr>
            <p:ph type="sldNum" sz="quarter" idx="12"/>
          </p:nvPr>
        </p:nvSpPr>
        <p:spPr/>
        <p:txBody>
          <a:bodyPr/>
          <a:lstStyle/>
          <a:p>
            <a:fld id="{6212AA7A-BB82-4408-9FE6-916C76EDF09E}" type="slidenum">
              <a:rPr lang="en-US" smtClean="0"/>
              <a:t>‹#›</a:t>
            </a:fld>
            <a:endParaRPr lang="en-US"/>
          </a:p>
        </p:txBody>
      </p:sp>
    </p:spTree>
    <p:extLst>
      <p:ext uri="{BB962C8B-B14F-4D97-AF65-F5344CB8AC3E}">
        <p14:creationId xmlns:p14="http://schemas.microsoft.com/office/powerpoint/2010/main" val="3856585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A6F519-0F05-49D0-96AA-FB0488851E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B734ED3-9FAB-4781-B673-7AA70C1A2C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C4901DB-C6D7-4205-AAF2-88FE3F9CC9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1824203E-62FC-4E4F-8666-30BD6F56A2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611FAF1B-DF7F-41CB-8602-DCF0F4D1A7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8CEB637-D870-4E31-B161-B5051B0DBD94}"/>
              </a:ext>
            </a:extLst>
          </p:cNvPr>
          <p:cNvSpPr>
            <a:spLocks noGrp="1"/>
          </p:cNvSpPr>
          <p:nvPr>
            <p:ph type="dt" sz="half" idx="10"/>
          </p:nvPr>
        </p:nvSpPr>
        <p:spPr/>
        <p:txBody>
          <a:bodyPr/>
          <a:lstStyle/>
          <a:p>
            <a:fld id="{A075855F-4716-4F9E-AA21-DFF718585CAC}" type="datetimeFigureOut">
              <a:rPr lang="en-US" smtClean="0"/>
              <a:t>2/21/2018</a:t>
            </a:fld>
            <a:endParaRPr lang="en-US"/>
          </a:p>
        </p:txBody>
      </p:sp>
      <p:sp>
        <p:nvSpPr>
          <p:cNvPr id="8" name="Footer Placeholder 7">
            <a:extLst>
              <a:ext uri="{FF2B5EF4-FFF2-40B4-BE49-F238E27FC236}">
                <a16:creationId xmlns:a16="http://schemas.microsoft.com/office/drawing/2014/main" xmlns="" id="{E6378820-B1BA-44FC-BCED-718284BEF2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D91D5E8-3BDD-4359-ADF6-B7E3ABBF43CC}"/>
              </a:ext>
            </a:extLst>
          </p:cNvPr>
          <p:cNvSpPr>
            <a:spLocks noGrp="1"/>
          </p:cNvSpPr>
          <p:nvPr>
            <p:ph type="sldNum" sz="quarter" idx="12"/>
          </p:nvPr>
        </p:nvSpPr>
        <p:spPr/>
        <p:txBody>
          <a:bodyPr/>
          <a:lstStyle/>
          <a:p>
            <a:fld id="{6212AA7A-BB82-4408-9FE6-916C76EDF09E}" type="slidenum">
              <a:rPr lang="en-US" smtClean="0"/>
              <a:t>‹#›</a:t>
            </a:fld>
            <a:endParaRPr lang="en-US"/>
          </a:p>
        </p:txBody>
      </p:sp>
    </p:spTree>
    <p:extLst>
      <p:ext uri="{BB962C8B-B14F-4D97-AF65-F5344CB8AC3E}">
        <p14:creationId xmlns:p14="http://schemas.microsoft.com/office/powerpoint/2010/main" val="386395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D99331-FD3B-4322-98EB-B513882525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01E5337-F515-4C00-8B2B-3735C4278DFA}"/>
              </a:ext>
            </a:extLst>
          </p:cNvPr>
          <p:cNvSpPr>
            <a:spLocks noGrp="1"/>
          </p:cNvSpPr>
          <p:nvPr>
            <p:ph type="dt" sz="half" idx="10"/>
          </p:nvPr>
        </p:nvSpPr>
        <p:spPr/>
        <p:txBody>
          <a:bodyPr/>
          <a:lstStyle/>
          <a:p>
            <a:fld id="{A075855F-4716-4F9E-AA21-DFF718585CAC}" type="datetimeFigureOut">
              <a:rPr lang="en-US" smtClean="0"/>
              <a:t>2/21/2018</a:t>
            </a:fld>
            <a:endParaRPr lang="en-US"/>
          </a:p>
        </p:txBody>
      </p:sp>
      <p:sp>
        <p:nvSpPr>
          <p:cNvPr id="4" name="Footer Placeholder 3">
            <a:extLst>
              <a:ext uri="{FF2B5EF4-FFF2-40B4-BE49-F238E27FC236}">
                <a16:creationId xmlns:a16="http://schemas.microsoft.com/office/drawing/2014/main" xmlns="" id="{187A4880-EF95-4A1C-9091-B0DCD0A643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BACAE82-D254-41B2-B9FB-FEFFF1425211}"/>
              </a:ext>
            </a:extLst>
          </p:cNvPr>
          <p:cNvSpPr>
            <a:spLocks noGrp="1"/>
          </p:cNvSpPr>
          <p:nvPr>
            <p:ph type="sldNum" sz="quarter" idx="12"/>
          </p:nvPr>
        </p:nvSpPr>
        <p:spPr/>
        <p:txBody>
          <a:bodyPr/>
          <a:lstStyle/>
          <a:p>
            <a:fld id="{6212AA7A-BB82-4408-9FE6-916C76EDF09E}" type="slidenum">
              <a:rPr lang="en-US" smtClean="0"/>
              <a:t>‹#›</a:t>
            </a:fld>
            <a:endParaRPr lang="en-US"/>
          </a:p>
        </p:txBody>
      </p:sp>
    </p:spTree>
    <p:extLst>
      <p:ext uri="{BB962C8B-B14F-4D97-AF65-F5344CB8AC3E}">
        <p14:creationId xmlns:p14="http://schemas.microsoft.com/office/powerpoint/2010/main" val="213745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1B5AC74-F751-48AF-A67C-674728812C0A}"/>
              </a:ext>
            </a:extLst>
          </p:cNvPr>
          <p:cNvSpPr>
            <a:spLocks noGrp="1"/>
          </p:cNvSpPr>
          <p:nvPr>
            <p:ph type="dt" sz="half" idx="10"/>
          </p:nvPr>
        </p:nvSpPr>
        <p:spPr/>
        <p:txBody>
          <a:bodyPr/>
          <a:lstStyle/>
          <a:p>
            <a:fld id="{A075855F-4716-4F9E-AA21-DFF718585CAC}" type="datetimeFigureOut">
              <a:rPr lang="en-US" smtClean="0"/>
              <a:t>2/21/2018</a:t>
            </a:fld>
            <a:endParaRPr lang="en-US"/>
          </a:p>
        </p:txBody>
      </p:sp>
      <p:sp>
        <p:nvSpPr>
          <p:cNvPr id="3" name="Footer Placeholder 2">
            <a:extLst>
              <a:ext uri="{FF2B5EF4-FFF2-40B4-BE49-F238E27FC236}">
                <a16:creationId xmlns:a16="http://schemas.microsoft.com/office/drawing/2014/main" xmlns="" id="{C2168850-B847-4F41-BF0C-5A48E1FADE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C6F649F-D3FF-43CC-A046-C59AD978CF97}"/>
              </a:ext>
            </a:extLst>
          </p:cNvPr>
          <p:cNvSpPr>
            <a:spLocks noGrp="1"/>
          </p:cNvSpPr>
          <p:nvPr>
            <p:ph type="sldNum" sz="quarter" idx="12"/>
          </p:nvPr>
        </p:nvSpPr>
        <p:spPr/>
        <p:txBody>
          <a:bodyPr/>
          <a:lstStyle/>
          <a:p>
            <a:fld id="{6212AA7A-BB82-4408-9FE6-916C76EDF09E}" type="slidenum">
              <a:rPr lang="en-US" smtClean="0"/>
              <a:t>‹#›</a:t>
            </a:fld>
            <a:endParaRPr lang="en-US"/>
          </a:p>
        </p:txBody>
      </p:sp>
    </p:spTree>
    <p:extLst>
      <p:ext uri="{BB962C8B-B14F-4D97-AF65-F5344CB8AC3E}">
        <p14:creationId xmlns:p14="http://schemas.microsoft.com/office/powerpoint/2010/main" val="2194855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CFD0FC-7EFF-4BB7-B979-3C6A2FF239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83B7A86-0262-4891-ABEA-9D4447BD6C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1D272628-007B-4614-8A39-64BC43D9E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C3B5CF7-27E1-487B-A88F-AFE289737CB8}"/>
              </a:ext>
            </a:extLst>
          </p:cNvPr>
          <p:cNvSpPr>
            <a:spLocks noGrp="1"/>
          </p:cNvSpPr>
          <p:nvPr>
            <p:ph type="dt" sz="half" idx="10"/>
          </p:nvPr>
        </p:nvSpPr>
        <p:spPr/>
        <p:txBody>
          <a:bodyPr/>
          <a:lstStyle/>
          <a:p>
            <a:fld id="{A075855F-4716-4F9E-AA21-DFF718585CAC}" type="datetimeFigureOut">
              <a:rPr lang="en-US" smtClean="0"/>
              <a:t>2/21/2018</a:t>
            </a:fld>
            <a:endParaRPr lang="en-US"/>
          </a:p>
        </p:txBody>
      </p:sp>
      <p:sp>
        <p:nvSpPr>
          <p:cNvPr id="6" name="Footer Placeholder 5">
            <a:extLst>
              <a:ext uri="{FF2B5EF4-FFF2-40B4-BE49-F238E27FC236}">
                <a16:creationId xmlns:a16="http://schemas.microsoft.com/office/drawing/2014/main" xmlns="" id="{0306E25F-4462-4BE4-8BE5-8E68A767E4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49DBC14-CD0E-419B-9405-A84B09CA90E6}"/>
              </a:ext>
            </a:extLst>
          </p:cNvPr>
          <p:cNvSpPr>
            <a:spLocks noGrp="1"/>
          </p:cNvSpPr>
          <p:nvPr>
            <p:ph type="sldNum" sz="quarter" idx="12"/>
          </p:nvPr>
        </p:nvSpPr>
        <p:spPr/>
        <p:txBody>
          <a:bodyPr/>
          <a:lstStyle/>
          <a:p>
            <a:fld id="{6212AA7A-BB82-4408-9FE6-916C76EDF09E}" type="slidenum">
              <a:rPr lang="en-US" smtClean="0"/>
              <a:t>‹#›</a:t>
            </a:fld>
            <a:endParaRPr lang="en-US"/>
          </a:p>
        </p:txBody>
      </p:sp>
    </p:spTree>
    <p:extLst>
      <p:ext uri="{BB962C8B-B14F-4D97-AF65-F5344CB8AC3E}">
        <p14:creationId xmlns:p14="http://schemas.microsoft.com/office/powerpoint/2010/main" val="3711262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A2EAC9-CA33-488C-BE30-DB26FBDA4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657AFDE-6761-4F13-B74B-F1A1CADA1A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CEECCD8-6607-4C26-AA6A-99398A955D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3F0ACC0-9657-4BA5-8977-2DF1D850545A}"/>
              </a:ext>
            </a:extLst>
          </p:cNvPr>
          <p:cNvSpPr>
            <a:spLocks noGrp="1"/>
          </p:cNvSpPr>
          <p:nvPr>
            <p:ph type="dt" sz="half" idx="10"/>
          </p:nvPr>
        </p:nvSpPr>
        <p:spPr/>
        <p:txBody>
          <a:bodyPr/>
          <a:lstStyle/>
          <a:p>
            <a:fld id="{A075855F-4716-4F9E-AA21-DFF718585CAC}" type="datetimeFigureOut">
              <a:rPr lang="en-US" smtClean="0"/>
              <a:t>2/21/2018</a:t>
            </a:fld>
            <a:endParaRPr lang="en-US"/>
          </a:p>
        </p:txBody>
      </p:sp>
      <p:sp>
        <p:nvSpPr>
          <p:cNvPr id="6" name="Footer Placeholder 5">
            <a:extLst>
              <a:ext uri="{FF2B5EF4-FFF2-40B4-BE49-F238E27FC236}">
                <a16:creationId xmlns:a16="http://schemas.microsoft.com/office/drawing/2014/main" xmlns="" id="{45C706BF-97D1-4754-B718-4F3466DF5A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BFECB1F-1E48-4303-B4A1-D5E57215C5FE}"/>
              </a:ext>
            </a:extLst>
          </p:cNvPr>
          <p:cNvSpPr>
            <a:spLocks noGrp="1"/>
          </p:cNvSpPr>
          <p:nvPr>
            <p:ph type="sldNum" sz="quarter" idx="12"/>
          </p:nvPr>
        </p:nvSpPr>
        <p:spPr/>
        <p:txBody>
          <a:bodyPr/>
          <a:lstStyle/>
          <a:p>
            <a:fld id="{6212AA7A-BB82-4408-9FE6-916C76EDF09E}" type="slidenum">
              <a:rPr lang="en-US" smtClean="0"/>
              <a:t>‹#›</a:t>
            </a:fld>
            <a:endParaRPr lang="en-US"/>
          </a:p>
        </p:txBody>
      </p:sp>
    </p:spTree>
    <p:extLst>
      <p:ext uri="{BB962C8B-B14F-4D97-AF65-F5344CB8AC3E}">
        <p14:creationId xmlns:p14="http://schemas.microsoft.com/office/powerpoint/2010/main" val="11920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4641F4A-7A13-4C6E-A1E7-BF94679702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5199865-B4FE-416B-A509-14436E6D88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EA9810E-86CE-445A-A02E-AC8F6A8621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75855F-4716-4F9E-AA21-DFF718585CAC}" type="datetimeFigureOut">
              <a:rPr lang="en-US" smtClean="0"/>
              <a:t>2/21/2018</a:t>
            </a:fld>
            <a:endParaRPr lang="en-US"/>
          </a:p>
        </p:txBody>
      </p:sp>
      <p:sp>
        <p:nvSpPr>
          <p:cNvPr id="5" name="Footer Placeholder 4">
            <a:extLst>
              <a:ext uri="{FF2B5EF4-FFF2-40B4-BE49-F238E27FC236}">
                <a16:creationId xmlns:a16="http://schemas.microsoft.com/office/drawing/2014/main" xmlns="" id="{BFA448CA-AAE0-45E8-B829-ADC1E9E493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527D90F-04CD-44A4-AA0F-1AD59E4FBF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12AA7A-BB82-4408-9FE6-916C76EDF09E}" type="slidenum">
              <a:rPr lang="en-US" smtClean="0"/>
              <a:t>‹#›</a:t>
            </a:fld>
            <a:endParaRPr lang="en-US"/>
          </a:p>
        </p:txBody>
      </p:sp>
    </p:spTree>
    <p:extLst>
      <p:ext uri="{BB962C8B-B14F-4D97-AF65-F5344CB8AC3E}">
        <p14:creationId xmlns:p14="http://schemas.microsoft.com/office/powerpoint/2010/main" val="3864789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57223EA-4CA2-4B83-B87B-93A6153A1E55}"/>
              </a:ext>
            </a:extLst>
          </p:cNvPr>
          <p:cNvSpPr txBox="1"/>
          <p:nvPr/>
        </p:nvSpPr>
        <p:spPr>
          <a:xfrm>
            <a:off x="3096759" y="2025092"/>
            <a:ext cx="1826141" cy="369332"/>
          </a:xfrm>
          <a:prstGeom prst="rect">
            <a:avLst/>
          </a:prstGeom>
          <a:noFill/>
        </p:spPr>
        <p:txBody>
          <a:bodyPr wrap="none" rtlCol="0">
            <a:spAutoFit/>
          </a:bodyPr>
          <a:lstStyle/>
          <a:p>
            <a:r>
              <a:rPr lang="en-US" b="1" dirty="0">
                <a:solidFill>
                  <a:srgbClr val="085E54"/>
                </a:solidFill>
                <a:latin typeface="Arial" panose="020B0604020202020204" pitchFamily="34" charset="0"/>
                <a:cs typeface="Arial" panose="020B0604020202020204" pitchFamily="34" charset="0"/>
              </a:rPr>
              <a:t>Mobile number</a:t>
            </a:r>
          </a:p>
        </p:txBody>
      </p:sp>
      <p:sp>
        <p:nvSpPr>
          <p:cNvPr id="3" name="TextBox 2">
            <a:extLst>
              <a:ext uri="{FF2B5EF4-FFF2-40B4-BE49-F238E27FC236}">
                <a16:creationId xmlns:a16="http://schemas.microsoft.com/office/drawing/2014/main" xmlns="" id="{35503076-BB51-4473-A2C7-877CC22D8567}"/>
              </a:ext>
            </a:extLst>
          </p:cNvPr>
          <p:cNvSpPr txBox="1"/>
          <p:nvPr/>
        </p:nvSpPr>
        <p:spPr>
          <a:xfrm>
            <a:off x="3096759" y="2606009"/>
            <a:ext cx="1261884" cy="369332"/>
          </a:xfrm>
          <a:prstGeom prst="rect">
            <a:avLst/>
          </a:prstGeom>
          <a:noFill/>
        </p:spPr>
        <p:txBody>
          <a:bodyPr wrap="none" rtlCol="0">
            <a:spAutoFit/>
          </a:bodyPr>
          <a:lstStyle/>
          <a:p>
            <a:r>
              <a:rPr lang="en-US" b="1" dirty="0">
                <a:solidFill>
                  <a:srgbClr val="085E54"/>
                </a:solidFill>
                <a:latin typeface="Arial" panose="020B0604020202020204" pitchFamily="34" charset="0"/>
                <a:cs typeface="Arial" panose="020B0604020202020204" pitchFamily="34" charset="0"/>
              </a:rPr>
              <a:t>password</a:t>
            </a:r>
          </a:p>
        </p:txBody>
      </p:sp>
      <p:sp>
        <p:nvSpPr>
          <p:cNvPr id="4" name="Rectangle 3">
            <a:extLst>
              <a:ext uri="{FF2B5EF4-FFF2-40B4-BE49-F238E27FC236}">
                <a16:creationId xmlns:a16="http://schemas.microsoft.com/office/drawing/2014/main" xmlns="" id="{A78F727E-ACFD-442D-A0C2-852BF4258E41}"/>
              </a:ext>
            </a:extLst>
          </p:cNvPr>
          <p:cNvSpPr/>
          <p:nvPr/>
        </p:nvSpPr>
        <p:spPr>
          <a:xfrm>
            <a:off x="5160493" y="2025092"/>
            <a:ext cx="2753758" cy="412579"/>
          </a:xfrm>
          <a:prstGeom prst="rect">
            <a:avLst/>
          </a:prstGeom>
          <a:noFill/>
          <a:ln w="38100">
            <a:solidFill>
              <a:srgbClr val="085E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5BF41193-6491-401C-811F-D44D88E6B48B}"/>
              </a:ext>
            </a:extLst>
          </p:cNvPr>
          <p:cNvSpPr/>
          <p:nvPr/>
        </p:nvSpPr>
        <p:spPr>
          <a:xfrm>
            <a:off x="5160493" y="2622447"/>
            <a:ext cx="2753758" cy="412579"/>
          </a:xfrm>
          <a:prstGeom prst="rect">
            <a:avLst/>
          </a:prstGeom>
          <a:noFill/>
          <a:ln w="38100">
            <a:solidFill>
              <a:srgbClr val="085E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50A05007-61FB-42F8-B0DE-D9D8B6181F59}"/>
              </a:ext>
            </a:extLst>
          </p:cNvPr>
          <p:cNvSpPr/>
          <p:nvPr/>
        </p:nvSpPr>
        <p:spPr>
          <a:xfrm>
            <a:off x="5904449" y="3219802"/>
            <a:ext cx="1265845" cy="418395"/>
          </a:xfrm>
          <a:prstGeom prst="rect">
            <a:avLst/>
          </a:prstGeom>
          <a:gradFill flip="none" rotWithShape="1">
            <a:gsLst>
              <a:gs pos="0">
                <a:srgbClr val="085E54">
                  <a:shade val="30000"/>
                  <a:satMod val="115000"/>
                </a:srgbClr>
              </a:gs>
              <a:gs pos="50000">
                <a:srgbClr val="085E54">
                  <a:shade val="67500"/>
                  <a:satMod val="115000"/>
                </a:srgbClr>
              </a:gs>
              <a:gs pos="100000">
                <a:srgbClr val="085E54">
                  <a:shade val="100000"/>
                  <a:satMod val="115000"/>
                </a:srgbClr>
              </a:gs>
            </a:gsLst>
            <a:path path="circle">
              <a:fillToRect l="100000" b="100000"/>
            </a:path>
            <a:tileRect t="-100000" r="-100000"/>
          </a:gra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Log in</a:t>
            </a:r>
          </a:p>
        </p:txBody>
      </p:sp>
      <p:sp>
        <p:nvSpPr>
          <p:cNvPr id="7" name="TextBox 6">
            <a:extLst>
              <a:ext uri="{FF2B5EF4-FFF2-40B4-BE49-F238E27FC236}">
                <a16:creationId xmlns:a16="http://schemas.microsoft.com/office/drawing/2014/main" xmlns="" id="{69597501-EE29-4E17-A119-733D2E0735F4}"/>
              </a:ext>
            </a:extLst>
          </p:cNvPr>
          <p:cNvSpPr txBox="1"/>
          <p:nvPr/>
        </p:nvSpPr>
        <p:spPr>
          <a:xfrm>
            <a:off x="5160493" y="3722907"/>
            <a:ext cx="1625766" cy="307777"/>
          </a:xfrm>
          <a:prstGeom prst="rect">
            <a:avLst/>
          </a:prstGeom>
          <a:noFill/>
        </p:spPr>
        <p:txBody>
          <a:bodyPr wrap="none" rtlCol="0">
            <a:spAutoFit/>
          </a:bodyPr>
          <a:lstStyle/>
          <a:p>
            <a:r>
              <a:rPr lang="en-US" sz="1400" b="1" dirty="0">
                <a:solidFill>
                  <a:srgbClr val="085E54"/>
                </a:solidFill>
                <a:latin typeface="Arial" panose="020B0604020202020204" pitchFamily="34" charset="0"/>
                <a:cs typeface="Arial" panose="020B0604020202020204" pitchFamily="34" charset="0"/>
              </a:rPr>
              <a:t>Forget password</a:t>
            </a:r>
          </a:p>
        </p:txBody>
      </p:sp>
      <p:sp>
        <p:nvSpPr>
          <p:cNvPr id="8" name="TextBox 7">
            <a:extLst>
              <a:ext uri="{FF2B5EF4-FFF2-40B4-BE49-F238E27FC236}">
                <a16:creationId xmlns:a16="http://schemas.microsoft.com/office/drawing/2014/main" xmlns="" id="{58F4DC21-2455-4406-8CB7-32A4D757C1C2}"/>
              </a:ext>
            </a:extLst>
          </p:cNvPr>
          <p:cNvSpPr txBox="1"/>
          <p:nvPr/>
        </p:nvSpPr>
        <p:spPr>
          <a:xfrm>
            <a:off x="7170294" y="3722907"/>
            <a:ext cx="840295" cy="307777"/>
          </a:xfrm>
          <a:prstGeom prst="rect">
            <a:avLst/>
          </a:prstGeom>
          <a:noFill/>
        </p:spPr>
        <p:txBody>
          <a:bodyPr wrap="none" rtlCol="0">
            <a:spAutoFit/>
          </a:bodyPr>
          <a:lstStyle/>
          <a:p>
            <a:r>
              <a:rPr lang="en-US" sz="1400" b="1" dirty="0">
                <a:solidFill>
                  <a:srgbClr val="085E54"/>
                </a:solidFill>
                <a:latin typeface="Arial" panose="020B0604020202020204" pitchFamily="34" charset="0"/>
                <a:cs typeface="Arial" panose="020B0604020202020204" pitchFamily="34" charset="0"/>
              </a:rPr>
              <a:t>Sign up</a:t>
            </a:r>
          </a:p>
        </p:txBody>
      </p:sp>
    </p:spTree>
    <p:extLst>
      <p:ext uri="{BB962C8B-B14F-4D97-AF65-F5344CB8AC3E}">
        <p14:creationId xmlns:p14="http://schemas.microsoft.com/office/powerpoint/2010/main" val="3303103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B399C04-CFF0-411D-B5ED-8F1F61182FD0}"/>
              </a:ext>
            </a:extLst>
          </p:cNvPr>
          <p:cNvSpPr/>
          <p:nvPr/>
        </p:nvSpPr>
        <p:spPr>
          <a:xfrm>
            <a:off x="9236763" y="177507"/>
            <a:ext cx="2749827"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xmlns="" id="{5517F66F-8B48-4B0F-84EE-E9A58DF38F15}"/>
              </a:ext>
            </a:extLst>
          </p:cNvPr>
          <p:cNvSpPr/>
          <p:nvPr/>
        </p:nvSpPr>
        <p:spPr>
          <a:xfrm>
            <a:off x="320604" y="161853"/>
            <a:ext cx="2628756"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1281AC6F-D767-47C1-A84A-913FD41502A6}"/>
              </a:ext>
            </a:extLst>
          </p:cNvPr>
          <p:cNvSpPr txBox="1"/>
          <p:nvPr/>
        </p:nvSpPr>
        <p:spPr>
          <a:xfrm>
            <a:off x="9364036" y="280011"/>
            <a:ext cx="2479974" cy="400110"/>
          </a:xfrm>
          <a:prstGeom prst="rect">
            <a:avLst/>
          </a:prstGeom>
          <a:noFill/>
        </p:spPr>
        <p:txBody>
          <a:bodyPr wrap="none" rtlCol="0">
            <a:spAutoFit/>
          </a:bodyPr>
          <a:lstStyle/>
          <a:p>
            <a:r>
              <a:rPr lang="en-US" sz="2000" dirty="0">
                <a:solidFill>
                  <a:schemeClr val="bg1"/>
                </a:solidFill>
                <a:latin typeface="Cambria" panose="02040503050406030204" pitchFamily="18" charset="0"/>
                <a:cs typeface="Times New Roman" panose="02020603050405020304" pitchFamily="18" charset="0"/>
              </a:rPr>
              <a:t>New Vision company</a:t>
            </a:r>
          </a:p>
        </p:txBody>
      </p:sp>
      <p:sp>
        <p:nvSpPr>
          <p:cNvPr id="6" name="Flowchart: Connector 5">
            <a:extLst>
              <a:ext uri="{FF2B5EF4-FFF2-40B4-BE49-F238E27FC236}">
                <a16:creationId xmlns:a16="http://schemas.microsoft.com/office/drawing/2014/main" xmlns="" id="{F3C01590-70B2-4891-AAD4-D992A2BED2E5}"/>
              </a:ext>
            </a:extLst>
          </p:cNvPr>
          <p:cNvSpPr/>
          <p:nvPr/>
        </p:nvSpPr>
        <p:spPr>
          <a:xfrm>
            <a:off x="4987136" y="448373"/>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xmlns="" id="{8B20D1FE-1AF0-4BBE-B127-5EC42BD637A0}"/>
              </a:ext>
            </a:extLst>
          </p:cNvPr>
          <p:cNvSpPr/>
          <p:nvPr/>
        </p:nvSpPr>
        <p:spPr>
          <a:xfrm>
            <a:off x="4987136" y="531142"/>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xmlns="" id="{1904CE8D-89FB-4E67-B07A-12908EA8C236}"/>
              </a:ext>
            </a:extLst>
          </p:cNvPr>
          <p:cNvSpPr/>
          <p:nvPr/>
        </p:nvSpPr>
        <p:spPr>
          <a:xfrm>
            <a:off x="4987136" y="613911"/>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92DA2EC9-97D9-4EC2-8CCA-E39B4F30ED05}"/>
              </a:ext>
            </a:extLst>
          </p:cNvPr>
          <p:cNvSpPr/>
          <p:nvPr/>
        </p:nvSpPr>
        <p:spPr>
          <a:xfrm>
            <a:off x="2989115" y="177997"/>
            <a:ext cx="6207893"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xmlns="" id="{DD18B7F0-79DE-467B-BF7B-9DB3BD576EA2}"/>
              </a:ext>
            </a:extLst>
          </p:cNvPr>
          <p:cNvCxnSpPr>
            <a:cxnSpLocks/>
          </p:cNvCxnSpPr>
          <p:nvPr/>
        </p:nvCxnSpPr>
        <p:spPr>
          <a:xfrm>
            <a:off x="2949360" y="813224"/>
            <a:ext cx="0" cy="5030985"/>
          </a:xfrm>
          <a:prstGeom prst="line">
            <a:avLst/>
          </a:prstGeom>
          <a:ln w="12700">
            <a:solidFill>
              <a:srgbClr val="085E5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2BFE290-60AD-4FA1-B62E-387352F29FC2}"/>
              </a:ext>
            </a:extLst>
          </p:cNvPr>
          <p:cNvCxnSpPr>
            <a:cxnSpLocks/>
          </p:cNvCxnSpPr>
          <p:nvPr/>
        </p:nvCxnSpPr>
        <p:spPr>
          <a:xfrm>
            <a:off x="9224262" y="799972"/>
            <a:ext cx="0" cy="5030985"/>
          </a:xfrm>
          <a:prstGeom prst="line">
            <a:avLst/>
          </a:prstGeom>
          <a:ln w="12700">
            <a:solidFill>
              <a:srgbClr val="085E54"/>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76AD3B16-62AC-4FD6-87AE-32AA13847A84}"/>
              </a:ext>
            </a:extLst>
          </p:cNvPr>
          <p:cNvSpPr txBox="1"/>
          <p:nvPr/>
        </p:nvSpPr>
        <p:spPr>
          <a:xfrm>
            <a:off x="9987889" y="815579"/>
            <a:ext cx="1460656"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ابحث عن عميل</a:t>
            </a:r>
            <a:endParaRPr lang="en-US" sz="2000" b="1" dirty="0">
              <a:solidFill>
                <a:srgbClr val="085E54"/>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xmlns="" id="{419EA39B-6391-4A42-8A59-7164122C4206}"/>
              </a:ext>
            </a:extLst>
          </p:cNvPr>
          <p:cNvSpPr/>
          <p:nvPr/>
        </p:nvSpPr>
        <p:spPr>
          <a:xfrm>
            <a:off x="9341339" y="1300093"/>
            <a:ext cx="2272352" cy="412579"/>
          </a:xfrm>
          <a:prstGeom prst="rect">
            <a:avLst/>
          </a:prstGeom>
          <a:noFill/>
          <a:ln w="12700">
            <a:solidFill>
              <a:srgbClr val="085E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نتيجة بحث الصور عن ‪whatsapp home‬‏">
            <a:extLst>
              <a:ext uri="{FF2B5EF4-FFF2-40B4-BE49-F238E27FC236}">
                <a16:creationId xmlns:a16="http://schemas.microsoft.com/office/drawing/2014/main" xmlns="" id="{65D24D9D-8582-4EAF-95BA-12D806A215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061" t="4838" r="25075" b="83251"/>
          <a:stretch/>
        </p:blipFill>
        <p:spPr bwMode="auto">
          <a:xfrm>
            <a:off x="11677759" y="1300093"/>
            <a:ext cx="457200" cy="44026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xmlns="" id="{75AF9E93-9CF1-4DF1-8314-D89D12B9AA3F}"/>
              </a:ext>
            </a:extLst>
          </p:cNvPr>
          <p:cNvSpPr txBox="1"/>
          <p:nvPr/>
        </p:nvSpPr>
        <p:spPr>
          <a:xfrm>
            <a:off x="10120409" y="1814764"/>
            <a:ext cx="1132041"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اضف عميل</a:t>
            </a:r>
            <a:endParaRPr lang="en-US" sz="2000" b="1" dirty="0">
              <a:solidFill>
                <a:srgbClr val="085E54"/>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xmlns="" id="{1994DD14-D7CD-48FC-A642-AF177490587D}"/>
              </a:ext>
            </a:extLst>
          </p:cNvPr>
          <p:cNvSpPr txBox="1"/>
          <p:nvPr/>
        </p:nvSpPr>
        <p:spPr>
          <a:xfrm>
            <a:off x="9987889" y="2296592"/>
            <a:ext cx="1369286"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بحث عن عقار</a:t>
            </a:r>
            <a:endParaRPr lang="en-US" sz="2000" b="1" dirty="0">
              <a:solidFill>
                <a:srgbClr val="085E54"/>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xmlns="" id="{61561DBB-7C39-4668-B898-D50915B86CB8}"/>
              </a:ext>
            </a:extLst>
          </p:cNvPr>
          <p:cNvCxnSpPr>
            <a:cxnSpLocks/>
          </p:cNvCxnSpPr>
          <p:nvPr/>
        </p:nvCxnSpPr>
        <p:spPr>
          <a:xfrm flipH="1">
            <a:off x="9341339" y="2782337"/>
            <a:ext cx="2793620" cy="0"/>
          </a:xfrm>
          <a:prstGeom prst="line">
            <a:avLst/>
          </a:prstGeom>
          <a:ln w="28575">
            <a:solidFill>
              <a:srgbClr val="085E54"/>
            </a:solidFill>
          </a:ln>
        </p:spPr>
        <p:style>
          <a:lnRef idx="1">
            <a:schemeClr val="accent1"/>
          </a:lnRef>
          <a:fillRef idx="0">
            <a:schemeClr val="accent1"/>
          </a:fillRef>
          <a:effectRef idx="0">
            <a:schemeClr val="accent1"/>
          </a:effectRef>
          <a:fontRef idx="minor">
            <a:schemeClr val="tx1"/>
          </a:fontRef>
        </p:style>
      </p:cxnSp>
      <p:sp>
        <p:nvSpPr>
          <p:cNvPr id="29" name="Lightning Bolt 28">
            <a:extLst>
              <a:ext uri="{FF2B5EF4-FFF2-40B4-BE49-F238E27FC236}">
                <a16:creationId xmlns:a16="http://schemas.microsoft.com/office/drawing/2014/main" xmlns="" id="{616EC38F-BB5D-4C62-8C72-3F72BA5690B2}"/>
              </a:ext>
            </a:extLst>
          </p:cNvPr>
          <p:cNvSpPr/>
          <p:nvPr/>
        </p:nvSpPr>
        <p:spPr>
          <a:xfrm>
            <a:off x="8610530" y="281224"/>
            <a:ext cx="362438" cy="456559"/>
          </a:xfrm>
          <a:prstGeom prst="lightningBol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BC5CC33E-7F21-4726-95EF-7C3F15B0CBAC}"/>
              </a:ext>
            </a:extLst>
          </p:cNvPr>
          <p:cNvSpPr/>
          <p:nvPr/>
        </p:nvSpPr>
        <p:spPr>
          <a:xfrm>
            <a:off x="8494413" y="251011"/>
            <a:ext cx="200467" cy="2243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9</a:t>
            </a:r>
            <a:endParaRPr lang="en-US" dirty="0"/>
          </a:p>
        </p:txBody>
      </p:sp>
      <p:sp>
        <p:nvSpPr>
          <p:cNvPr id="30" name="TextBox 29">
            <a:extLst>
              <a:ext uri="{FF2B5EF4-FFF2-40B4-BE49-F238E27FC236}">
                <a16:creationId xmlns:a16="http://schemas.microsoft.com/office/drawing/2014/main" xmlns="" id="{4C8FDC2C-5660-4908-BAD8-4FB30328C778}"/>
              </a:ext>
            </a:extLst>
          </p:cNvPr>
          <p:cNvSpPr txBox="1"/>
          <p:nvPr/>
        </p:nvSpPr>
        <p:spPr>
          <a:xfrm>
            <a:off x="7846259" y="109443"/>
            <a:ext cx="385042" cy="769441"/>
          </a:xfrm>
          <a:prstGeom prst="rect">
            <a:avLst/>
          </a:prstGeom>
          <a:noFill/>
        </p:spPr>
        <p:txBody>
          <a:bodyPr wrap="none" rtlCol="0">
            <a:spAutoFit/>
          </a:bodyPr>
          <a:lstStyle/>
          <a:p>
            <a:r>
              <a:rPr lang="ar-EG" sz="4400" b="1" dirty="0">
                <a:solidFill>
                  <a:schemeClr val="bg1"/>
                </a:solidFill>
                <a:latin typeface="Cambria" panose="02040503050406030204" pitchFamily="18" charset="0"/>
                <a:cs typeface="Times New Roman" panose="02020603050405020304" pitchFamily="18" charset="0"/>
              </a:rPr>
              <a:t>؟</a:t>
            </a:r>
            <a:endParaRPr lang="en-US" sz="4400" b="1" dirty="0">
              <a:solidFill>
                <a:schemeClr val="bg1"/>
              </a:solidFill>
              <a:latin typeface="Cambria" panose="020405030504060302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xmlns="" id="{55356002-D897-4922-9BAF-C3A32C40C926}"/>
              </a:ext>
            </a:extLst>
          </p:cNvPr>
          <p:cNvSpPr/>
          <p:nvPr/>
        </p:nvSpPr>
        <p:spPr>
          <a:xfrm>
            <a:off x="7807099" y="248285"/>
            <a:ext cx="200467" cy="2243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4</a:t>
            </a:r>
            <a:endParaRPr lang="en-US" dirty="0"/>
          </a:p>
        </p:txBody>
      </p:sp>
      <p:sp>
        <p:nvSpPr>
          <p:cNvPr id="38" name="TextBox 37">
            <a:extLst>
              <a:ext uri="{FF2B5EF4-FFF2-40B4-BE49-F238E27FC236}">
                <a16:creationId xmlns:a16="http://schemas.microsoft.com/office/drawing/2014/main" xmlns="" id="{69E497E6-BF04-4B6C-8B86-68380FB70439}"/>
              </a:ext>
            </a:extLst>
          </p:cNvPr>
          <p:cNvSpPr txBox="1"/>
          <p:nvPr/>
        </p:nvSpPr>
        <p:spPr>
          <a:xfrm>
            <a:off x="7155365" y="892839"/>
            <a:ext cx="1766830" cy="523220"/>
          </a:xfrm>
          <a:prstGeom prst="rect">
            <a:avLst/>
          </a:prstGeom>
          <a:noFill/>
        </p:spPr>
        <p:txBody>
          <a:bodyPr wrap="none" rtlCol="0">
            <a:spAutoFit/>
          </a:bodyPr>
          <a:lstStyle/>
          <a:p>
            <a:r>
              <a:rPr lang="ar-EG" sz="2800" b="1" dirty="0">
                <a:solidFill>
                  <a:srgbClr val="085E54"/>
                </a:solidFill>
                <a:latin typeface="Arial" panose="020B0604020202020204" pitchFamily="34" charset="0"/>
                <a:cs typeface="Arial" panose="020B0604020202020204" pitchFamily="34" charset="0"/>
              </a:rPr>
              <a:t>الاندلس 534</a:t>
            </a:r>
            <a:endParaRPr lang="en-US" sz="2800" b="1" dirty="0">
              <a:solidFill>
                <a:srgbClr val="085E54"/>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xmlns="" id="{6EBDCF8C-F1FD-4302-8604-CB773FE106AC}"/>
              </a:ext>
            </a:extLst>
          </p:cNvPr>
          <p:cNvSpPr/>
          <p:nvPr/>
        </p:nvSpPr>
        <p:spPr>
          <a:xfrm>
            <a:off x="9853346" y="2793787"/>
            <a:ext cx="1618338" cy="5379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xmlns="" id="{E3C71243-7B0D-401E-B1F0-D2FDA6219929}"/>
              </a:ext>
            </a:extLst>
          </p:cNvPr>
          <p:cNvSpPr txBox="1"/>
          <p:nvPr/>
        </p:nvSpPr>
        <p:spPr>
          <a:xfrm>
            <a:off x="5414872" y="3319879"/>
            <a:ext cx="1077924" cy="338554"/>
          </a:xfrm>
          <a:prstGeom prst="rect">
            <a:avLst/>
          </a:prstGeom>
          <a:noFill/>
        </p:spPr>
        <p:txBody>
          <a:bodyPr wrap="none" rtlCol="0">
            <a:spAutoFit/>
          </a:bodyPr>
          <a:lstStyle/>
          <a:p>
            <a:r>
              <a:rPr lang="en-US" sz="1600" b="1" dirty="0">
                <a:solidFill>
                  <a:srgbClr val="4472C4"/>
                </a:solidFill>
                <a:latin typeface="Arial" panose="020B0604020202020204" pitchFamily="34" charset="0"/>
                <a:cs typeface="Arial" panose="020B0604020202020204" pitchFamily="34" charset="0"/>
              </a:rPr>
              <a:t>Available</a:t>
            </a:r>
          </a:p>
        </p:txBody>
      </p:sp>
      <p:sp>
        <p:nvSpPr>
          <p:cNvPr id="37" name="Oval 36">
            <a:extLst>
              <a:ext uri="{FF2B5EF4-FFF2-40B4-BE49-F238E27FC236}">
                <a16:creationId xmlns:a16="http://schemas.microsoft.com/office/drawing/2014/main" xmlns="" id="{643756E2-3E4A-4760-A097-EBF2B134270D}"/>
              </a:ext>
            </a:extLst>
          </p:cNvPr>
          <p:cNvSpPr/>
          <p:nvPr/>
        </p:nvSpPr>
        <p:spPr>
          <a:xfrm>
            <a:off x="4878563" y="3719185"/>
            <a:ext cx="105103" cy="117787"/>
          </a:xfrm>
          <a:prstGeom prst="ellipse">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xmlns="" id="{11AFF648-E350-4288-B39F-B5F76EF5776B}"/>
              </a:ext>
            </a:extLst>
          </p:cNvPr>
          <p:cNvSpPr/>
          <p:nvPr/>
        </p:nvSpPr>
        <p:spPr>
          <a:xfrm>
            <a:off x="5150289" y="3723190"/>
            <a:ext cx="105103" cy="117787"/>
          </a:xfrm>
          <a:prstGeom prst="ellipse">
            <a:avLst/>
          </a:prstGeom>
          <a:solidFill>
            <a:srgbClr val="085E5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xmlns="" id="{AB179F58-0B92-4302-97FE-4FCC78EE44B1}"/>
              </a:ext>
            </a:extLst>
          </p:cNvPr>
          <p:cNvSpPr/>
          <p:nvPr/>
        </p:nvSpPr>
        <p:spPr>
          <a:xfrm>
            <a:off x="5422015" y="3719184"/>
            <a:ext cx="105103" cy="117787"/>
          </a:xfrm>
          <a:prstGeom prst="ellipse">
            <a:avLst/>
          </a:prstGeom>
          <a:solidFill>
            <a:srgbClr val="085E5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xmlns="" id="{2B8B19B3-6A0B-4F22-957D-CB24A1EAB651}"/>
              </a:ext>
            </a:extLst>
          </p:cNvPr>
          <p:cNvSpPr/>
          <p:nvPr/>
        </p:nvSpPr>
        <p:spPr>
          <a:xfrm>
            <a:off x="5693741" y="3719184"/>
            <a:ext cx="105103" cy="117787"/>
          </a:xfrm>
          <a:prstGeom prst="ellipse">
            <a:avLst/>
          </a:prstGeom>
          <a:solidFill>
            <a:srgbClr val="085E5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xmlns="" id="{8267C585-44A0-44A4-9E58-E73320A02628}"/>
              </a:ext>
            </a:extLst>
          </p:cNvPr>
          <p:cNvSpPr/>
          <p:nvPr/>
        </p:nvSpPr>
        <p:spPr>
          <a:xfrm>
            <a:off x="5953834" y="3719184"/>
            <a:ext cx="105103" cy="117787"/>
          </a:xfrm>
          <a:prstGeom prst="ellipse">
            <a:avLst/>
          </a:prstGeom>
          <a:solidFill>
            <a:srgbClr val="085E5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xmlns="" id="{10545700-B9A1-49AF-A967-9ACABEAEA35D}"/>
              </a:ext>
            </a:extLst>
          </p:cNvPr>
          <p:cNvSpPr/>
          <p:nvPr/>
        </p:nvSpPr>
        <p:spPr>
          <a:xfrm>
            <a:off x="6213927" y="3719184"/>
            <a:ext cx="105103" cy="117787"/>
          </a:xfrm>
          <a:prstGeom prst="ellipse">
            <a:avLst/>
          </a:prstGeom>
          <a:solidFill>
            <a:srgbClr val="085E5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xmlns="" id="{1FD7D3F4-CD67-49BB-AA04-734B93854CDD}"/>
              </a:ext>
            </a:extLst>
          </p:cNvPr>
          <p:cNvSpPr/>
          <p:nvPr/>
        </p:nvSpPr>
        <p:spPr>
          <a:xfrm>
            <a:off x="6482364" y="3719184"/>
            <a:ext cx="105103" cy="117787"/>
          </a:xfrm>
          <a:prstGeom prst="ellipse">
            <a:avLst/>
          </a:prstGeom>
          <a:solidFill>
            <a:srgbClr val="085E5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xmlns="" id="{DEC218EB-1668-4382-BE57-E4213E99EF80}"/>
              </a:ext>
            </a:extLst>
          </p:cNvPr>
          <p:cNvSpPr/>
          <p:nvPr/>
        </p:nvSpPr>
        <p:spPr>
          <a:xfrm>
            <a:off x="6754090" y="3715178"/>
            <a:ext cx="105103" cy="117787"/>
          </a:xfrm>
          <a:prstGeom prst="ellipse">
            <a:avLst/>
          </a:prstGeom>
          <a:solidFill>
            <a:srgbClr val="085E5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xmlns="" id="{69701474-02DA-4778-8899-1AFCB1E9B7C5}"/>
              </a:ext>
            </a:extLst>
          </p:cNvPr>
          <p:cNvSpPr/>
          <p:nvPr/>
        </p:nvSpPr>
        <p:spPr>
          <a:xfrm>
            <a:off x="7025816" y="3715178"/>
            <a:ext cx="105103" cy="117787"/>
          </a:xfrm>
          <a:prstGeom prst="ellipse">
            <a:avLst/>
          </a:prstGeom>
          <a:solidFill>
            <a:srgbClr val="085E5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xmlns="" id="{0B9EA83F-7A21-4031-B07B-6CD96E2C7CE9}"/>
              </a:ext>
            </a:extLst>
          </p:cNvPr>
          <p:cNvPicPr>
            <a:picLocks noChangeAspect="1"/>
          </p:cNvPicPr>
          <p:nvPr/>
        </p:nvPicPr>
        <p:blipFill>
          <a:blip r:embed="rId3"/>
          <a:stretch>
            <a:fillRect/>
          </a:stretch>
        </p:blipFill>
        <p:spPr>
          <a:xfrm>
            <a:off x="4119351" y="1582677"/>
            <a:ext cx="3953298" cy="1771918"/>
          </a:xfrm>
          <a:prstGeom prst="rect">
            <a:avLst/>
          </a:prstGeom>
        </p:spPr>
      </p:pic>
      <p:sp>
        <p:nvSpPr>
          <p:cNvPr id="55" name="TextBox 54">
            <a:extLst>
              <a:ext uri="{FF2B5EF4-FFF2-40B4-BE49-F238E27FC236}">
                <a16:creationId xmlns:a16="http://schemas.microsoft.com/office/drawing/2014/main" xmlns="" id="{2423FAA4-1C6D-41A4-ACA1-AB5BB8523333}"/>
              </a:ext>
            </a:extLst>
          </p:cNvPr>
          <p:cNvSpPr txBox="1"/>
          <p:nvPr/>
        </p:nvSpPr>
        <p:spPr>
          <a:xfrm>
            <a:off x="3106488" y="4318417"/>
            <a:ext cx="2698175" cy="1077218"/>
          </a:xfrm>
          <a:prstGeom prst="rect">
            <a:avLst/>
          </a:prstGeom>
          <a:noFill/>
        </p:spPr>
        <p:txBody>
          <a:bodyPr wrap="none" rtlCol="0">
            <a:spAutoFit/>
          </a:bodyPr>
          <a:lstStyle/>
          <a:p>
            <a:r>
              <a:rPr lang="en-US" sz="1600" b="1" dirty="0">
                <a:solidFill>
                  <a:srgbClr val="085E54"/>
                </a:solidFill>
                <a:latin typeface="Arial" panose="020B0604020202020204" pitchFamily="34" charset="0"/>
                <a:cs typeface="Arial" panose="020B0604020202020204" pitchFamily="34" charset="0"/>
              </a:rPr>
              <a:t>Apartment     200m</a:t>
            </a:r>
          </a:p>
          <a:p>
            <a:r>
              <a:rPr lang="en-US" sz="1600" b="1" dirty="0">
                <a:solidFill>
                  <a:srgbClr val="085E54"/>
                </a:solidFill>
                <a:latin typeface="Arial" panose="020B0604020202020204" pitchFamily="34" charset="0"/>
                <a:cs typeface="Arial" panose="020B0604020202020204" pitchFamily="34" charset="0"/>
              </a:rPr>
              <a:t>2nd floor</a:t>
            </a:r>
          </a:p>
          <a:p>
            <a:r>
              <a:rPr lang="en-US" sz="1600" b="1" dirty="0">
                <a:solidFill>
                  <a:srgbClr val="085E54"/>
                </a:solidFill>
                <a:latin typeface="Arial" panose="020B0604020202020204" pitchFamily="34" charset="0"/>
                <a:cs typeface="Arial" panose="020B0604020202020204" pitchFamily="34" charset="0"/>
              </a:rPr>
              <a:t>1.720.000       over 4 years</a:t>
            </a:r>
          </a:p>
          <a:p>
            <a:r>
              <a:rPr lang="en-US" sz="1600" b="1" dirty="0">
                <a:solidFill>
                  <a:srgbClr val="085E54"/>
                </a:solidFill>
                <a:latin typeface="Arial" panose="020B0604020202020204" pitchFamily="34" charset="0"/>
                <a:cs typeface="Arial" panose="020B0604020202020204" pitchFamily="34" charset="0"/>
              </a:rPr>
              <a:t>Details</a:t>
            </a:r>
          </a:p>
        </p:txBody>
      </p:sp>
      <p:sp>
        <p:nvSpPr>
          <p:cNvPr id="56" name="Rectangle 55">
            <a:extLst>
              <a:ext uri="{FF2B5EF4-FFF2-40B4-BE49-F238E27FC236}">
                <a16:creationId xmlns:a16="http://schemas.microsoft.com/office/drawing/2014/main" xmlns="" id="{F13A4507-0FD0-4971-86F9-0658AC7AB88D}"/>
              </a:ext>
            </a:extLst>
          </p:cNvPr>
          <p:cNvSpPr/>
          <p:nvPr/>
        </p:nvSpPr>
        <p:spPr>
          <a:xfrm>
            <a:off x="3475220" y="4036113"/>
            <a:ext cx="5062330" cy="75377"/>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xmlns="" id="{0697AC5C-2885-49F6-AA3C-112927430C7D}"/>
              </a:ext>
            </a:extLst>
          </p:cNvPr>
          <p:cNvSpPr/>
          <p:nvPr/>
        </p:nvSpPr>
        <p:spPr>
          <a:xfrm>
            <a:off x="3490654" y="5558994"/>
            <a:ext cx="5062330" cy="75377"/>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F5127E2A-BD99-4D8B-87F1-304ABE95F32C}"/>
              </a:ext>
            </a:extLst>
          </p:cNvPr>
          <p:cNvSpPr txBox="1"/>
          <p:nvPr/>
        </p:nvSpPr>
        <p:spPr>
          <a:xfrm>
            <a:off x="3159870" y="5699948"/>
            <a:ext cx="5424038" cy="830997"/>
          </a:xfrm>
          <a:prstGeom prst="rect">
            <a:avLst/>
          </a:prstGeom>
          <a:noFill/>
        </p:spPr>
        <p:txBody>
          <a:bodyPr wrap="square" rtlCol="0">
            <a:spAutoFit/>
          </a:bodyPr>
          <a:lstStyle/>
          <a:p>
            <a:pPr algn="r" rtl="1"/>
            <a:r>
              <a:rPr lang="ar-EG" sz="2400" dirty="0"/>
              <a:t>وهنا يظهر التوافقات من طلبات العملاء الحاليين</a:t>
            </a:r>
            <a:endParaRPr lang="en-US" sz="2400" dirty="0"/>
          </a:p>
          <a:p>
            <a:pPr algn="r" rtl="1"/>
            <a:r>
              <a:rPr lang="ar-EG" sz="2400" dirty="0"/>
              <a:t>والعميل ال اكلمه اقدر اعمل اخفاء عشان افلترهم يعنى</a:t>
            </a:r>
            <a:endParaRPr lang="en-US" sz="2400" dirty="0"/>
          </a:p>
        </p:txBody>
      </p:sp>
      <p:sp>
        <p:nvSpPr>
          <p:cNvPr id="59" name="TextBox 58">
            <a:extLst>
              <a:ext uri="{FF2B5EF4-FFF2-40B4-BE49-F238E27FC236}">
                <a16:creationId xmlns:a16="http://schemas.microsoft.com/office/drawing/2014/main" xmlns="" id="{9F048B1C-39B1-4AC7-A247-DD8B1DCF992B}"/>
              </a:ext>
            </a:extLst>
          </p:cNvPr>
          <p:cNvSpPr txBox="1"/>
          <p:nvPr/>
        </p:nvSpPr>
        <p:spPr>
          <a:xfrm>
            <a:off x="3359414" y="849264"/>
            <a:ext cx="1790875" cy="400110"/>
          </a:xfrm>
          <a:prstGeom prst="rect">
            <a:avLst/>
          </a:prstGeom>
          <a:noFill/>
        </p:spPr>
        <p:txBody>
          <a:bodyPr wrap="none" rtlCol="0">
            <a:spAutoFit/>
          </a:bodyPr>
          <a:lstStyle/>
          <a:p>
            <a:r>
              <a:rPr lang="ar-EG" sz="2000" b="1" dirty="0">
                <a:solidFill>
                  <a:srgbClr val="4472C4"/>
                </a:solidFill>
                <a:latin typeface="Arial" panose="020B0604020202020204" pitchFamily="34" charset="0"/>
                <a:cs typeface="Arial" panose="020B0604020202020204" pitchFamily="34" charset="0"/>
              </a:rPr>
              <a:t>اضغط لحجز الوحدة</a:t>
            </a:r>
            <a:endParaRPr lang="en-US" sz="2000" b="1" dirty="0">
              <a:solidFill>
                <a:srgbClr val="4472C4"/>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xmlns="" id="{96D31C33-6678-4516-80ED-5A14045F9BAB}"/>
              </a:ext>
            </a:extLst>
          </p:cNvPr>
          <p:cNvSpPr txBox="1"/>
          <p:nvPr/>
        </p:nvSpPr>
        <p:spPr>
          <a:xfrm>
            <a:off x="152234" y="1321037"/>
            <a:ext cx="2586178" cy="1938992"/>
          </a:xfrm>
          <a:prstGeom prst="rect">
            <a:avLst/>
          </a:prstGeom>
          <a:noFill/>
        </p:spPr>
        <p:txBody>
          <a:bodyPr wrap="square" rtlCol="0">
            <a:spAutoFit/>
          </a:bodyPr>
          <a:lstStyle/>
          <a:p>
            <a:r>
              <a:rPr lang="ar-EG" sz="2400" dirty="0">
                <a:latin typeface="Arial" panose="020B0604020202020204" pitchFamily="34" charset="0"/>
                <a:cs typeface="Arial" panose="020B0604020202020204" pitchFamily="34" charset="0"/>
              </a:rPr>
              <a:t>لما يضغط يكتب بعدها بيانات العميل</a:t>
            </a:r>
          </a:p>
          <a:p>
            <a:r>
              <a:rPr lang="ar-EG" sz="2400" dirty="0">
                <a:latin typeface="Arial" panose="020B0604020202020204" pitchFamily="34" charset="0"/>
                <a:cs typeface="Arial" panose="020B0604020202020204" pitchFamily="34" charset="0"/>
              </a:rPr>
              <a:t>او يكتب رقمه بيتحمل اوتوماتيك بيانات العميل لو كان موجود عنده</a:t>
            </a:r>
          </a:p>
        </p:txBody>
      </p:sp>
      <p:cxnSp>
        <p:nvCxnSpPr>
          <p:cNvPr id="61" name="Straight Connector 60">
            <a:extLst>
              <a:ext uri="{FF2B5EF4-FFF2-40B4-BE49-F238E27FC236}">
                <a16:creationId xmlns:a16="http://schemas.microsoft.com/office/drawing/2014/main" xmlns="" id="{E120A954-12E7-41E4-9B2A-82F7EB985EF2}"/>
              </a:ext>
            </a:extLst>
          </p:cNvPr>
          <p:cNvCxnSpPr>
            <a:cxnSpLocks/>
            <a:endCxn id="59" idx="1"/>
          </p:cNvCxnSpPr>
          <p:nvPr/>
        </p:nvCxnSpPr>
        <p:spPr>
          <a:xfrm flipV="1">
            <a:off x="2546252" y="1049319"/>
            <a:ext cx="813162" cy="382506"/>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xmlns="" id="{69298A19-569F-46C9-8873-17AEA5A9BFA5}"/>
              </a:ext>
            </a:extLst>
          </p:cNvPr>
          <p:cNvSpPr txBox="1"/>
          <p:nvPr/>
        </p:nvSpPr>
        <p:spPr>
          <a:xfrm>
            <a:off x="3373098" y="1251613"/>
            <a:ext cx="2451312" cy="400110"/>
          </a:xfrm>
          <a:prstGeom prst="rect">
            <a:avLst/>
          </a:prstGeom>
          <a:noFill/>
        </p:spPr>
        <p:txBody>
          <a:bodyPr wrap="none" rtlCol="0">
            <a:spAutoFit/>
          </a:bodyPr>
          <a:lstStyle/>
          <a:p>
            <a:r>
              <a:rPr lang="ar-EG" sz="2000" b="1" dirty="0">
                <a:solidFill>
                  <a:srgbClr val="4472C4"/>
                </a:solidFill>
                <a:latin typeface="Arial" panose="020B0604020202020204" pitchFamily="34" charset="0"/>
                <a:cs typeface="Arial" panose="020B0604020202020204" pitchFamily="34" charset="0"/>
              </a:rPr>
              <a:t>اضغط لو كان تم بيع الوحدة</a:t>
            </a:r>
            <a:endParaRPr lang="en-US" sz="2000" b="1" dirty="0">
              <a:solidFill>
                <a:srgbClr val="4472C4"/>
              </a:solidFill>
              <a:latin typeface="Arial" panose="020B0604020202020204" pitchFamily="34" charset="0"/>
              <a:cs typeface="Arial" panose="020B0604020202020204" pitchFamily="34" charset="0"/>
            </a:endParaRPr>
          </a:p>
        </p:txBody>
      </p:sp>
      <p:cxnSp>
        <p:nvCxnSpPr>
          <p:cNvPr id="63" name="Straight Connector 62">
            <a:extLst>
              <a:ext uri="{FF2B5EF4-FFF2-40B4-BE49-F238E27FC236}">
                <a16:creationId xmlns:a16="http://schemas.microsoft.com/office/drawing/2014/main" xmlns="" id="{D65CAB27-6305-4F7A-B95D-4152D1D13D4D}"/>
              </a:ext>
            </a:extLst>
          </p:cNvPr>
          <p:cNvCxnSpPr>
            <a:cxnSpLocks/>
            <a:endCxn id="62" idx="1"/>
          </p:cNvCxnSpPr>
          <p:nvPr/>
        </p:nvCxnSpPr>
        <p:spPr>
          <a:xfrm flipV="1">
            <a:off x="2546252" y="1451668"/>
            <a:ext cx="826846" cy="2464400"/>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xmlns="" id="{BC92CAC9-12D8-46FC-A694-DA7ECD07366E}"/>
              </a:ext>
            </a:extLst>
          </p:cNvPr>
          <p:cNvSpPr txBox="1"/>
          <p:nvPr/>
        </p:nvSpPr>
        <p:spPr>
          <a:xfrm>
            <a:off x="135803" y="3877830"/>
            <a:ext cx="2586178" cy="1938992"/>
          </a:xfrm>
          <a:prstGeom prst="rect">
            <a:avLst/>
          </a:prstGeom>
          <a:noFill/>
        </p:spPr>
        <p:txBody>
          <a:bodyPr wrap="square" rtlCol="0">
            <a:spAutoFit/>
          </a:bodyPr>
          <a:lstStyle/>
          <a:p>
            <a:r>
              <a:rPr lang="ar-EG" sz="2400" dirty="0">
                <a:latin typeface="Arial" panose="020B0604020202020204" pitchFamily="34" charset="0"/>
                <a:cs typeface="Arial" panose="020B0604020202020204" pitchFamily="34" charset="0"/>
              </a:rPr>
              <a:t>من هنا العميل يتحول لعملاء سابقين (ال اشتروا)عشان نسال المستخدم انه يحددله نظام اقساط ولا لا</a:t>
            </a:r>
          </a:p>
        </p:txBody>
      </p:sp>
      <p:sp>
        <p:nvSpPr>
          <p:cNvPr id="65" name="TextBox 64">
            <a:extLst>
              <a:ext uri="{FF2B5EF4-FFF2-40B4-BE49-F238E27FC236}">
                <a16:creationId xmlns:a16="http://schemas.microsoft.com/office/drawing/2014/main" xmlns="" id="{47D7ABBA-D275-40C5-98B2-8CC76B6D69C0}"/>
              </a:ext>
            </a:extLst>
          </p:cNvPr>
          <p:cNvSpPr txBox="1"/>
          <p:nvPr/>
        </p:nvSpPr>
        <p:spPr>
          <a:xfrm>
            <a:off x="9987889" y="2880512"/>
            <a:ext cx="1459054"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مشاريع الشركة</a:t>
            </a:r>
            <a:endParaRPr lang="en-US" sz="2000" b="1" dirty="0">
              <a:solidFill>
                <a:srgbClr val="085E54"/>
              </a:solidFill>
              <a:latin typeface="Arial" panose="020B0604020202020204" pitchFamily="34" charset="0"/>
              <a:cs typeface="Arial" panose="020B0604020202020204" pitchFamily="34" charset="0"/>
            </a:endParaRPr>
          </a:p>
        </p:txBody>
      </p:sp>
      <p:sp>
        <p:nvSpPr>
          <p:cNvPr id="66" name="TextBox 65">
            <a:extLst>
              <a:ext uri="{FF2B5EF4-FFF2-40B4-BE49-F238E27FC236}">
                <a16:creationId xmlns:a16="http://schemas.microsoft.com/office/drawing/2014/main" xmlns="" id="{3EA4262D-C579-4F18-B46D-E96EAD7AFF14}"/>
              </a:ext>
            </a:extLst>
          </p:cNvPr>
          <p:cNvSpPr txBox="1"/>
          <p:nvPr/>
        </p:nvSpPr>
        <p:spPr>
          <a:xfrm>
            <a:off x="10341623" y="3354595"/>
            <a:ext cx="689612"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عملاء</a:t>
            </a:r>
            <a:endParaRPr lang="en-US" sz="2000" b="1" dirty="0">
              <a:solidFill>
                <a:srgbClr val="085E54"/>
              </a:solidFill>
              <a:latin typeface="Arial" panose="020B0604020202020204" pitchFamily="34" charset="0"/>
              <a:cs typeface="Arial" panose="020B0604020202020204" pitchFamily="34" charset="0"/>
            </a:endParaRPr>
          </a:p>
        </p:txBody>
      </p:sp>
      <p:sp>
        <p:nvSpPr>
          <p:cNvPr id="67" name="TextBox 66">
            <a:extLst>
              <a:ext uri="{FF2B5EF4-FFF2-40B4-BE49-F238E27FC236}">
                <a16:creationId xmlns:a16="http://schemas.microsoft.com/office/drawing/2014/main" xmlns="" id="{0598C3AE-FC3D-4E81-8C59-35DF5760A776}"/>
              </a:ext>
            </a:extLst>
          </p:cNvPr>
          <p:cNvSpPr txBox="1"/>
          <p:nvPr/>
        </p:nvSpPr>
        <p:spPr>
          <a:xfrm>
            <a:off x="10065850" y="4343206"/>
            <a:ext cx="1329210"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طلبات الشركة</a:t>
            </a:r>
            <a:endParaRPr lang="en-US" sz="2000" b="1" dirty="0">
              <a:solidFill>
                <a:srgbClr val="085E54"/>
              </a:solidFill>
              <a:latin typeface="Arial" panose="020B0604020202020204" pitchFamily="34" charset="0"/>
              <a:cs typeface="Arial" panose="020B0604020202020204" pitchFamily="34" charset="0"/>
            </a:endParaRPr>
          </a:p>
        </p:txBody>
      </p:sp>
      <p:sp>
        <p:nvSpPr>
          <p:cNvPr id="69" name="TextBox 68">
            <a:extLst>
              <a:ext uri="{FF2B5EF4-FFF2-40B4-BE49-F238E27FC236}">
                <a16:creationId xmlns:a16="http://schemas.microsoft.com/office/drawing/2014/main" xmlns="" id="{60AF5537-2F11-42C9-98B6-1E9BE0165AD9}"/>
              </a:ext>
            </a:extLst>
          </p:cNvPr>
          <p:cNvSpPr txBox="1"/>
          <p:nvPr/>
        </p:nvSpPr>
        <p:spPr>
          <a:xfrm>
            <a:off x="10325534" y="3824315"/>
            <a:ext cx="809837"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معاينات</a:t>
            </a:r>
            <a:endParaRPr lang="en-US" sz="2000" b="1" dirty="0">
              <a:solidFill>
                <a:srgbClr val="085E54"/>
              </a:solidFill>
              <a:latin typeface="Arial" panose="020B0604020202020204" pitchFamily="34" charset="0"/>
              <a:cs typeface="Arial" panose="020B0604020202020204" pitchFamily="34" charset="0"/>
            </a:endParaRPr>
          </a:p>
        </p:txBody>
      </p:sp>
      <p:sp>
        <p:nvSpPr>
          <p:cNvPr id="71" name="TextBox 70">
            <a:extLst>
              <a:ext uri="{FF2B5EF4-FFF2-40B4-BE49-F238E27FC236}">
                <a16:creationId xmlns:a16="http://schemas.microsoft.com/office/drawing/2014/main" xmlns="" id="{DF6D8280-8CAF-436F-A7C5-B3067A652CBA}"/>
              </a:ext>
            </a:extLst>
          </p:cNvPr>
          <p:cNvSpPr txBox="1"/>
          <p:nvPr/>
        </p:nvSpPr>
        <p:spPr>
          <a:xfrm>
            <a:off x="10085086" y="5877834"/>
            <a:ext cx="1309974" cy="400110"/>
          </a:xfrm>
          <a:prstGeom prst="rect">
            <a:avLst/>
          </a:prstGeom>
          <a:noFill/>
        </p:spPr>
        <p:txBody>
          <a:bodyPr wrap="none" rtlCol="0">
            <a:spAutoFit/>
          </a:bodyPr>
          <a:lstStyle/>
          <a:p>
            <a:r>
              <a:rPr lang="en-US" sz="2000" b="1" dirty="0">
                <a:solidFill>
                  <a:srgbClr val="085E54"/>
                </a:solidFill>
                <a:latin typeface="Arial" panose="020B0604020202020204" pitchFamily="34" charset="0"/>
                <a:cs typeface="Arial" panose="020B0604020202020204" pitchFamily="34" charset="0"/>
              </a:rPr>
              <a:t>Members</a:t>
            </a:r>
          </a:p>
        </p:txBody>
      </p:sp>
      <p:sp>
        <p:nvSpPr>
          <p:cNvPr id="73" name="TextBox 72">
            <a:extLst>
              <a:ext uri="{FF2B5EF4-FFF2-40B4-BE49-F238E27FC236}">
                <a16:creationId xmlns:a16="http://schemas.microsoft.com/office/drawing/2014/main" xmlns="" id="{FF58C04D-A287-4086-9943-592A3B5EBEC9}"/>
              </a:ext>
            </a:extLst>
          </p:cNvPr>
          <p:cNvSpPr txBox="1"/>
          <p:nvPr/>
        </p:nvSpPr>
        <p:spPr>
          <a:xfrm>
            <a:off x="3145641" y="3260029"/>
            <a:ext cx="2149948" cy="400110"/>
          </a:xfrm>
          <a:prstGeom prst="rect">
            <a:avLst/>
          </a:prstGeom>
          <a:noFill/>
        </p:spPr>
        <p:txBody>
          <a:bodyPr wrap="none" rtlCol="0">
            <a:spAutoFit/>
          </a:bodyPr>
          <a:lstStyle/>
          <a:p>
            <a:r>
              <a:rPr lang="ar-EG" sz="2000" b="1" dirty="0">
                <a:solidFill>
                  <a:srgbClr val="4472C4"/>
                </a:solidFill>
                <a:latin typeface="Arial" panose="020B0604020202020204" pitchFamily="34" charset="0"/>
                <a:cs typeface="Arial" panose="020B0604020202020204" pitchFamily="34" charset="0"/>
              </a:rPr>
              <a:t>اضغط لاتاحتها للوسطاء</a:t>
            </a:r>
            <a:endParaRPr lang="en-US" sz="2000" b="1" dirty="0">
              <a:solidFill>
                <a:srgbClr val="4472C4"/>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xmlns="" id="{7FE5F076-F2A0-48CD-9794-54E3A69F1BB5}"/>
              </a:ext>
            </a:extLst>
          </p:cNvPr>
          <p:cNvSpPr txBox="1"/>
          <p:nvPr/>
        </p:nvSpPr>
        <p:spPr>
          <a:xfrm>
            <a:off x="3105755" y="248318"/>
            <a:ext cx="715260" cy="400110"/>
          </a:xfrm>
          <a:prstGeom prst="rect">
            <a:avLst/>
          </a:prstGeom>
          <a:noFill/>
        </p:spPr>
        <p:txBody>
          <a:bodyPr wrap="none" rtlCol="0">
            <a:spAutoFit/>
          </a:bodyPr>
          <a:lstStyle/>
          <a:p>
            <a:r>
              <a:rPr lang="en-US" sz="2000" dirty="0">
                <a:solidFill>
                  <a:schemeClr val="bg1"/>
                </a:solidFill>
                <a:latin typeface="Cambria" panose="02040503050406030204" pitchFamily="18" charset="0"/>
                <a:cs typeface="Times New Roman" panose="02020603050405020304" pitchFamily="18" charset="0"/>
              </a:rPr>
              <a:t>Back</a:t>
            </a:r>
          </a:p>
        </p:txBody>
      </p:sp>
    </p:spTree>
    <p:extLst>
      <p:ext uri="{BB962C8B-B14F-4D97-AF65-F5344CB8AC3E}">
        <p14:creationId xmlns:p14="http://schemas.microsoft.com/office/powerpoint/2010/main" val="3101702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B399C04-CFF0-411D-B5ED-8F1F61182FD0}"/>
              </a:ext>
            </a:extLst>
          </p:cNvPr>
          <p:cNvSpPr/>
          <p:nvPr/>
        </p:nvSpPr>
        <p:spPr>
          <a:xfrm>
            <a:off x="9236763" y="177507"/>
            <a:ext cx="2749827"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xmlns="" id="{5517F66F-8B48-4B0F-84EE-E9A58DF38F15}"/>
              </a:ext>
            </a:extLst>
          </p:cNvPr>
          <p:cNvSpPr/>
          <p:nvPr/>
        </p:nvSpPr>
        <p:spPr>
          <a:xfrm>
            <a:off x="320604" y="161853"/>
            <a:ext cx="2628756"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1281AC6F-D767-47C1-A84A-913FD41502A6}"/>
              </a:ext>
            </a:extLst>
          </p:cNvPr>
          <p:cNvSpPr txBox="1"/>
          <p:nvPr/>
        </p:nvSpPr>
        <p:spPr>
          <a:xfrm>
            <a:off x="9364036" y="280011"/>
            <a:ext cx="2479974" cy="400110"/>
          </a:xfrm>
          <a:prstGeom prst="rect">
            <a:avLst/>
          </a:prstGeom>
          <a:noFill/>
        </p:spPr>
        <p:txBody>
          <a:bodyPr wrap="none" rtlCol="0">
            <a:spAutoFit/>
          </a:bodyPr>
          <a:lstStyle/>
          <a:p>
            <a:r>
              <a:rPr lang="en-US" sz="2000" dirty="0">
                <a:solidFill>
                  <a:schemeClr val="bg1"/>
                </a:solidFill>
                <a:latin typeface="Cambria" panose="02040503050406030204" pitchFamily="18" charset="0"/>
                <a:cs typeface="Times New Roman" panose="02020603050405020304" pitchFamily="18" charset="0"/>
              </a:rPr>
              <a:t>New Vision company</a:t>
            </a:r>
          </a:p>
        </p:txBody>
      </p:sp>
      <p:sp>
        <p:nvSpPr>
          <p:cNvPr id="6" name="Flowchart: Connector 5">
            <a:extLst>
              <a:ext uri="{FF2B5EF4-FFF2-40B4-BE49-F238E27FC236}">
                <a16:creationId xmlns:a16="http://schemas.microsoft.com/office/drawing/2014/main" xmlns="" id="{F3C01590-70B2-4891-AAD4-D992A2BED2E5}"/>
              </a:ext>
            </a:extLst>
          </p:cNvPr>
          <p:cNvSpPr/>
          <p:nvPr/>
        </p:nvSpPr>
        <p:spPr>
          <a:xfrm>
            <a:off x="4987136" y="448373"/>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xmlns="" id="{8B20D1FE-1AF0-4BBE-B127-5EC42BD637A0}"/>
              </a:ext>
            </a:extLst>
          </p:cNvPr>
          <p:cNvSpPr/>
          <p:nvPr/>
        </p:nvSpPr>
        <p:spPr>
          <a:xfrm>
            <a:off x="4987136" y="531142"/>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xmlns="" id="{1904CE8D-89FB-4E67-B07A-12908EA8C236}"/>
              </a:ext>
            </a:extLst>
          </p:cNvPr>
          <p:cNvSpPr/>
          <p:nvPr/>
        </p:nvSpPr>
        <p:spPr>
          <a:xfrm>
            <a:off x="4987136" y="613911"/>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92DA2EC9-97D9-4EC2-8CCA-E39B4F30ED05}"/>
              </a:ext>
            </a:extLst>
          </p:cNvPr>
          <p:cNvSpPr/>
          <p:nvPr/>
        </p:nvSpPr>
        <p:spPr>
          <a:xfrm>
            <a:off x="2989115" y="177997"/>
            <a:ext cx="6207893"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xmlns="" id="{DD18B7F0-79DE-467B-BF7B-9DB3BD576EA2}"/>
              </a:ext>
            </a:extLst>
          </p:cNvPr>
          <p:cNvCxnSpPr>
            <a:cxnSpLocks/>
          </p:cNvCxnSpPr>
          <p:nvPr/>
        </p:nvCxnSpPr>
        <p:spPr>
          <a:xfrm>
            <a:off x="2949360" y="813224"/>
            <a:ext cx="0" cy="5030985"/>
          </a:xfrm>
          <a:prstGeom prst="line">
            <a:avLst/>
          </a:prstGeom>
          <a:ln w="12700">
            <a:solidFill>
              <a:srgbClr val="085E5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2BFE290-60AD-4FA1-B62E-387352F29FC2}"/>
              </a:ext>
            </a:extLst>
          </p:cNvPr>
          <p:cNvCxnSpPr>
            <a:cxnSpLocks/>
          </p:cNvCxnSpPr>
          <p:nvPr/>
        </p:nvCxnSpPr>
        <p:spPr>
          <a:xfrm>
            <a:off x="9224262" y="799972"/>
            <a:ext cx="0" cy="5030985"/>
          </a:xfrm>
          <a:prstGeom prst="line">
            <a:avLst/>
          </a:prstGeom>
          <a:ln w="12700">
            <a:solidFill>
              <a:srgbClr val="085E54"/>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76AD3B16-62AC-4FD6-87AE-32AA13847A84}"/>
              </a:ext>
            </a:extLst>
          </p:cNvPr>
          <p:cNvSpPr txBox="1"/>
          <p:nvPr/>
        </p:nvSpPr>
        <p:spPr>
          <a:xfrm>
            <a:off x="9987889" y="815579"/>
            <a:ext cx="1460656"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ابحث عن عميل</a:t>
            </a:r>
            <a:endParaRPr lang="en-US" sz="2000" b="1" dirty="0">
              <a:solidFill>
                <a:srgbClr val="085E54"/>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xmlns="" id="{419EA39B-6391-4A42-8A59-7164122C4206}"/>
              </a:ext>
            </a:extLst>
          </p:cNvPr>
          <p:cNvSpPr/>
          <p:nvPr/>
        </p:nvSpPr>
        <p:spPr>
          <a:xfrm>
            <a:off x="9341339" y="1300093"/>
            <a:ext cx="2272352" cy="412579"/>
          </a:xfrm>
          <a:prstGeom prst="rect">
            <a:avLst/>
          </a:prstGeom>
          <a:noFill/>
          <a:ln w="12700">
            <a:solidFill>
              <a:srgbClr val="085E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نتيجة بحث الصور عن ‪whatsapp home‬‏">
            <a:extLst>
              <a:ext uri="{FF2B5EF4-FFF2-40B4-BE49-F238E27FC236}">
                <a16:creationId xmlns:a16="http://schemas.microsoft.com/office/drawing/2014/main" xmlns="" id="{65D24D9D-8582-4EAF-95BA-12D806A215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061" t="4838" r="25075" b="83251"/>
          <a:stretch/>
        </p:blipFill>
        <p:spPr bwMode="auto">
          <a:xfrm>
            <a:off x="11677759" y="1300093"/>
            <a:ext cx="457200" cy="44026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xmlns="" id="{75AF9E93-9CF1-4DF1-8314-D89D12B9AA3F}"/>
              </a:ext>
            </a:extLst>
          </p:cNvPr>
          <p:cNvSpPr txBox="1"/>
          <p:nvPr/>
        </p:nvSpPr>
        <p:spPr>
          <a:xfrm>
            <a:off x="10120409" y="1814764"/>
            <a:ext cx="1132041"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اضف عميل</a:t>
            </a:r>
            <a:endParaRPr lang="en-US" sz="2000" b="1" dirty="0">
              <a:solidFill>
                <a:srgbClr val="085E54"/>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xmlns="" id="{1994DD14-D7CD-48FC-A642-AF177490587D}"/>
              </a:ext>
            </a:extLst>
          </p:cNvPr>
          <p:cNvSpPr txBox="1"/>
          <p:nvPr/>
        </p:nvSpPr>
        <p:spPr>
          <a:xfrm>
            <a:off x="9987889" y="2296592"/>
            <a:ext cx="1369286"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بحث عن عقار</a:t>
            </a:r>
            <a:endParaRPr lang="en-US" sz="2000" b="1" dirty="0">
              <a:solidFill>
                <a:srgbClr val="085E54"/>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xmlns="" id="{61561DBB-7C39-4668-B898-D50915B86CB8}"/>
              </a:ext>
            </a:extLst>
          </p:cNvPr>
          <p:cNvCxnSpPr>
            <a:cxnSpLocks/>
          </p:cNvCxnSpPr>
          <p:nvPr/>
        </p:nvCxnSpPr>
        <p:spPr>
          <a:xfrm flipH="1">
            <a:off x="9341339" y="2782337"/>
            <a:ext cx="2793620" cy="0"/>
          </a:xfrm>
          <a:prstGeom prst="line">
            <a:avLst/>
          </a:prstGeom>
          <a:ln w="28575">
            <a:solidFill>
              <a:srgbClr val="085E54"/>
            </a:solidFill>
          </a:ln>
        </p:spPr>
        <p:style>
          <a:lnRef idx="1">
            <a:schemeClr val="accent1"/>
          </a:lnRef>
          <a:fillRef idx="0">
            <a:schemeClr val="accent1"/>
          </a:fillRef>
          <a:effectRef idx="0">
            <a:schemeClr val="accent1"/>
          </a:effectRef>
          <a:fontRef idx="minor">
            <a:schemeClr val="tx1"/>
          </a:fontRef>
        </p:style>
      </p:cxnSp>
      <p:sp>
        <p:nvSpPr>
          <p:cNvPr id="29" name="Lightning Bolt 28">
            <a:extLst>
              <a:ext uri="{FF2B5EF4-FFF2-40B4-BE49-F238E27FC236}">
                <a16:creationId xmlns:a16="http://schemas.microsoft.com/office/drawing/2014/main" xmlns="" id="{616EC38F-BB5D-4C62-8C72-3F72BA5690B2}"/>
              </a:ext>
            </a:extLst>
          </p:cNvPr>
          <p:cNvSpPr/>
          <p:nvPr/>
        </p:nvSpPr>
        <p:spPr>
          <a:xfrm>
            <a:off x="8610530" y="281224"/>
            <a:ext cx="362438" cy="456559"/>
          </a:xfrm>
          <a:prstGeom prst="lightningBol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BC5CC33E-7F21-4726-95EF-7C3F15B0CBAC}"/>
              </a:ext>
            </a:extLst>
          </p:cNvPr>
          <p:cNvSpPr/>
          <p:nvPr/>
        </p:nvSpPr>
        <p:spPr>
          <a:xfrm>
            <a:off x="8494413" y="251011"/>
            <a:ext cx="200467" cy="2243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9</a:t>
            </a:r>
            <a:endParaRPr lang="en-US" dirty="0"/>
          </a:p>
        </p:txBody>
      </p:sp>
      <p:sp>
        <p:nvSpPr>
          <p:cNvPr id="30" name="TextBox 29">
            <a:extLst>
              <a:ext uri="{FF2B5EF4-FFF2-40B4-BE49-F238E27FC236}">
                <a16:creationId xmlns:a16="http://schemas.microsoft.com/office/drawing/2014/main" xmlns="" id="{4C8FDC2C-5660-4908-BAD8-4FB30328C778}"/>
              </a:ext>
            </a:extLst>
          </p:cNvPr>
          <p:cNvSpPr txBox="1"/>
          <p:nvPr/>
        </p:nvSpPr>
        <p:spPr>
          <a:xfrm>
            <a:off x="7846259" y="109443"/>
            <a:ext cx="385042" cy="769441"/>
          </a:xfrm>
          <a:prstGeom prst="rect">
            <a:avLst/>
          </a:prstGeom>
          <a:noFill/>
        </p:spPr>
        <p:txBody>
          <a:bodyPr wrap="none" rtlCol="0">
            <a:spAutoFit/>
          </a:bodyPr>
          <a:lstStyle/>
          <a:p>
            <a:r>
              <a:rPr lang="ar-EG" sz="4400" b="1" dirty="0">
                <a:solidFill>
                  <a:schemeClr val="bg1"/>
                </a:solidFill>
                <a:latin typeface="Cambria" panose="02040503050406030204" pitchFamily="18" charset="0"/>
                <a:cs typeface="Times New Roman" panose="02020603050405020304" pitchFamily="18" charset="0"/>
              </a:rPr>
              <a:t>؟</a:t>
            </a:r>
            <a:endParaRPr lang="en-US" sz="4400" b="1" dirty="0">
              <a:solidFill>
                <a:schemeClr val="bg1"/>
              </a:solidFill>
              <a:latin typeface="Cambria" panose="020405030504060302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xmlns="" id="{55356002-D897-4922-9BAF-C3A32C40C926}"/>
              </a:ext>
            </a:extLst>
          </p:cNvPr>
          <p:cNvSpPr/>
          <p:nvPr/>
        </p:nvSpPr>
        <p:spPr>
          <a:xfrm>
            <a:off x="7807099" y="248285"/>
            <a:ext cx="200467" cy="2243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4</a:t>
            </a:r>
            <a:endParaRPr lang="en-US" dirty="0"/>
          </a:p>
        </p:txBody>
      </p:sp>
      <p:sp>
        <p:nvSpPr>
          <p:cNvPr id="34" name="TextBox 33">
            <a:extLst>
              <a:ext uri="{FF2B5EF4-FFF2-40B4-BE49-F238E27FC236}">
                <a16:creationId xmlns:a16="http://schemas.microsoft.com/office/drawing/2014/main" xmlns="" id="{1844BF6F-01D3-4728-BF02-C8878AD145A5}"/>
              </a:ext>
            </a:extLst>
          </p:cNvPr>
          <p:cNvSpPr txBox="1"/>
          <p:nvPr/>
        </p:nvSpPr>
        <p:spPr>
          <a:xfrm>
            <a:off x="7092729" y="1534966"/>
            <a:ext cx="1864596" cy="461665"/>
          </a:xfrm>
          <a:prstGeom prst="rect">
            <a:avLst/>
          </a:prstGeom>
          <a:noFill/>
        </p:spPr>
        <p:txBody>
          <a:bodyPr wrap="square" rtlCol="0">
            <a:spAutoFit/>
          </a:bodyPr>
          <a:lstStyle/>
          <a:p>
            <a:pPr algn="r"/>
            <a:r>
              <a:rPr lang="ar-EG" sz="24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عملاء حاليين</a:t>
            </a:r>
          </a:p>
        </p:txBody>
      </p:sp>
      <p:sp>
        <p:nvSpPr>
          <p:cNvPr id="35" name="TextBox 34">
            <a:extLst>
              <a:ext uri="{FF2B5EF4-FFF2-40B4-BE49-F238E27FC236}">
                <a16:creationId xmlns:a16="http://schemas.microsoft.com/office/drawing/2014/main" xmlns="" id="{C61308BB-804C-4725-B352-E4D82F4268CE}"/>
              </a:ext>
            </a:extLst>
          </p:cNvPr>
          <p:cNvSpPr txBox="1"/>
          <p:nvPr/>
        </p:nvSpPr>
        <p:spPr>
          <a:xfrm>
            <a:off x="9987889" y="2880512"/>
            <a:ext cx="1459054"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مشاريع الشركة</a:t>
            </a:r>
            <a:endParaRPr lang="en-US" sz="2000" b="1" dirty="0">
              <a:solidFill>
                <a:srgbClr val="085E54"/>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xmlns="" id="{68F7ACA1-6A04-4412-A44C-B68C79095B62}"/>
              </a:ext>
            </a:extLst>
          </p:cNvPr>
          <p:cNvSpPr txBox="1"/>
          <p:nvPr/>
        </p:nvSpPr>
        <p:spPr>
          <a:xfrm>
            <a:off x="10341623" y="3354595"/>
            <a:ext cx="689612"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عملاء</a:t>
            </a:r>
            <a:endParaRPr lang="en-US" sz="2000" b="1" dirty="0">
              <a:solidFill>
                <a:srgbClr val="085E54"/>
              </a:solidFill>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xmlns="" id="{526A8C18-F3FE-4FFB-B673-D07B7BA5295A}"/>
              </a:ext>
            </a:extLst>
          </p:cNvPr>
          <p:cNvSpPr txBox="1"/>
          <p:nvPr/>
        </p:nvSpPr>
        <p:spPr>
          <a:xfrm>
            <a:off x="10065850" y="4343206"/>
            <a:ext cx="1329210"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طلبات الشركة</a:t>
            </a:r>
            <a:endParaRPr lang="en-US" sz="2000" b="1" dirty="0">
              <a:solidFill>
                <a:srgbClr val="085E54"/>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xmlns="" id="{59278F8B-CC00-4B40-AE13-E03C3659CA29}"/>
              </a:ext>
            </a:extLst>
          </p:cNvPr>
          <p:cNvSpPr txBox="1"/>
          <p:nvPr/>
        </p:nvSpPr>
        <p:spPr>
          <a:xfrm>
            <a:off x="10325534" y="3824315"/>
            <a:ext cx="809837"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معاينات</a:t>
            </a:r>
            <a:endParaRPr lang="en-US" sz="2000" b="1" dirty="0">
              <a:solidFill>
                <a:srgbClr val="085E54"/>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xmlns="" id="{291F9524-B483-46BD-896B-B61126D77191}"/>
              </a:ext>
            </a:extLst>
          </p:cNvPr>
          <p:cNvSpPr/>
          <p:nvPr/>
        </p:nvSpPr>
        <p:spPr>
          <a:xfrm>
            <a:off x="7445086" y="1473320"/>
            <a:ext cx="1618338" cy="5379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xmlns="" id="{AD53CF8A-A2D1-4A5F-8720-8E149BE8270C}"/>
              </a:ext>
            </a:extLst>
          </p:cNvPr>
          <p:cNvSpPr txBox="1"/>
          <p:nvPr/>
        </p:nvSpPr>
        <p:spPr>
          <a:xfrm>
            <a:off x="7092729" y="2084840"/>
            <a:ext cx="1864596" cy="461665"/>
          </a:xfrm>
          <a:prstGeom prst="rect">
            <a:avLst/>
          </a:prstGeom>
          <a:noFill/>
        </p:spPr>
        <p:txBody>
          <a:bodyPr wrap="square" rtlCol="0">
            <a:spAutoFit/>
          </a:bodyPr>
          <a:lstStyle/>
          <a:p>
            <a:pPr algn="r"/>
            <a:r>
              <a:rPr lang="ar-EG" sz="24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عملاء سابقين</a:t>
            </a:r>
          </a:p>
        </p:txBody>
      </p:sp>
      <p:sp>
        <p:nvSpPr>
          <p:cNvPr id="48" name="Oval 47">
            <a:extLst>
              <a:ext uri="{FF2B5EF4-FFF2-40B4-BE49-F238E27FC236}">
                <a16:creationId xmlns:a16="http://schemas.microsoft.com/office/drawing/2014/main" xmlns="" id="{B7D113F5-E07A-48B0-9DCF-E11591A79703}"/>
              </a:ext>
            </a:extLst>
          </p:cNvPr>
          <p:cNvSpPr/>
          <p:nvPr/>
        </p:nvSpPr>
        <p:spPr>
          <a:xfrm>
            <a:off x="10120408" y="3245551"/>
            <a:ext cx="1174355" cy="5379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xmlns="" id="{7CD7561B-6C48-4817-A354-2FCE7C582419}"/>
              </a:ext>
            </a:extLst>
          </p:cNvPr>
          <p:cNvSpPr txBox="1"/>
          <p:nvPr/>
        </p:nvSpPr>
        <p:spPr>
          <a:xfrm>
            <a:off x="10085086" y="5877834"/>
            <a:ext cx="1309974" cy="400110"/>
          </a:xfrm>
          <a:prstGeom prst="rect">
            <a:avLst/>
          </a:prstGeom>
          <a:noFill/>
        </p:spPr>
        <p:txBody>
          <a:bodyPr wrap="none" rtlCol="0">
            <a:spAutoFit/>
          </a:bodyPr>
          <a:lstStyle/>
          <a:p>
            <a:r>
              <a:rPr lang="en-US" sz="2000" b="1" dirty="0">
                <a:solidFill>
                  <a:srgbClr val="085E54"/>
                </a:solidFill>
                <a:latin typeface="Arial" panose="020B0604020202020204" pitchFamily="34" charset="0"/>
                <a:cs typeface="Arial" panose="020B0604020202020204" pitchFamily="34" charset="0"/>
              </a:rPr>
              <a:t>Members</a:t>
            </a:r>
          </a:p>
        </p:txBody>
      </p:sp>
      <p:sp>
        <p:nvSpPr>
          <p:cNvPr id="51" name="TextBox 50">
            <a:extLst>
              <a:ext uri="{FF2B5EF4-FFF2-40B4-BE49-F238E27FC236}">
                <a16:creationId xmlns:a16="http://schemas.microsoft.com/office/drawing/2014/main" xmlns="" id="{24194A3F-6F35-4992-8D58-DCC4FAC125B2}"/>
              </a:ext>
            </a:extLst>
          </p:cNvPr>
          <p:cNvSpPr txBox="1"/>
          <p:nvPr/>
        </p:nvSpPr>
        <p:spPr>
          <a:xfrm>
            <a:off x="3105755" y="248318"/>
            <a:ext cx="715260" cy="400110"/>
          </a:xfrm>
          <a:prstGeom prst="rect">
            <a:avLst/>
          </a:prstGeom>
          <a:noFill/>
        </p:spPr>
        <p:txBody>
          <a:bodyPr wrap="none" rtlCol="0">
            <a:spAutoFit/>
          </a:bodyPr>
          <a:lstStyle/>
          <a:p>
            <a:r>
              <a:rPr lang="en-US" sz="2000" dirty="0">
                <a:solidFill>
                  <a:schemeClr val="bg1"/>
                </a:solidFill>
                <a:latin typeface="Cambria" panose="02040503050406030204" pitchFamily="18" charset="0"/>
                <a:cs typeface="Times New Roman" panose="02020603050405020304" pitchFamily="18" charset="0"/>
              </a:rPr>
              <a:t>Back</a:t>
            </a:r>
          </a:p>
        </p:txBody>
      </p:sp>
    </p:spTree>
    <p:extLst>
      <p:ext uri="{BB962C8B-B14F-4D97-AF65-F5344CB8AC3E}">
        <p14:creationId xmlns:p14="http://schemas.microsoft.com/office/powerpoint/2010/main" val="238474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B399C04-CFF0-411D-B5ED-8F1F61182FD0}"/>
              </a:ext>
            </a:extLst>
          </p:cNvPr>
          <p:cNvSpPr/>
          <p:nvPr/>
        </p:nvSpPr>
        <p:spPr>
          <a:xfrm>
            <a:off x="9236763" y="177507"/>
            <a:ext cx="2749827"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xmlns="" id="{5517F66F-8B48-4B0F-84EE-E9A58DF38F15}"/>
              </a:ext>
            </a:extLst>
          </p:cNvPr>
          <p:cNvSpPr/>
          <p:nvPr/>
        </p:nvSpPr>
        <p:spPr>
          <a:xfrm>
            <a:off x="320604" y="161853"/>
            <a:ext cx="2628756"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1281AC6F-D767-47C1-A84A-913FD41502A6}"/>
              </a:ext>
            </a:extLst>
          </p:cNvPr>
          <p:cNvSpPr txBox="1"/>
          <p:nvPr/>
        </p:nvSpPr>
        <p:spPr>
          <a:xfrm>
            <a:off x="9364036" y="280011"/>
            <a:ext cx="2479974" cy="400110"/>
          </a:xfrm>
          <a:prstGeom prst="rect">
            <a:avLst/>
          </a:prstGeom>
          <a:noFill/>
        </p:spPr>
        <p:txBody>
          <a:bodyPr wrap="none" rtlCol="0">
            <a:spAutoFit/>
          </a:bodyPr>
          <a:lstStyle/>
          <a:p>
            <a:r>
              <a:rPr lang="en-US" sz="2000" dirty="0">
                <a:solidFill>
                  <a:schemeClr val="bg1"/>
                </a:solidFill>
                <a:latin typeface="Cambria" panose="02040503050406030204" pitchFamily="18" charset="0"/>
                <a:cs typeface="Times New Roman" panose="02020603050405020304" pitchFamily="18" charset="0"/>
              </a:rPr>
              <a:t>New Vision company</a:t>
            </a:r>
          </a:p>
        </p:txBody>
      </p:sp>
      <p:sp>
        <p:nvSpPr>
          <p:cNvPr id="6" name="Flowchart: Connector 5">
            <a:extLst>
              <a:ext uri="{FF2B5EF4-FFF2-40B4-BE49-F238E27FC236}">
                <a16:creationId xmlns:a16="http://schemas.microsoft.com/office/drawing/2014/main" xmlns="" id="{F3C01590-70B2-4891-AAD4-D992A2BED2E5}"/>
              </a:ext>
            </a:extLst>
          </p:cNvPr>
          <p:cNvSpPr/>
          <p:nvPr/>
        </p:nvSpPr>
        <p:spPr>
          <a:xfrm>
            <a:off x="4987136" y="448373"/>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xmlns="" id="{8B20D1FE-1AF0-4BBE-B127-5EC42BD637A0}"/>
              </a:ext>
            </a:extLst>
          </p:cNvPr>
          <p:cNvSpPr/>
          <p:nvPr/>
        </p:nvSpPr>
        <p:spPr>
          <a:xfrm>
            <a:off x="4987136" y="531142"/>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xmlns="" id="{1904CE8D-89FB-4E67-B07A-12908EA8C236}"/>
              </a:ext>
            </a:extLst>
          </p:cNvPr>
          <p:cNvSpPr/>
          <p:nvPr/>
        </p:nvSpPr>
        <p:spPr>
          <a:xfrm>
            <a:off x="4987136" y="613911"/>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92DA2EC9-97D9-4EC2-8CCA-E39B4F30ED05}"/>
              </a:ext>
            </a:extLst>
          </p:cNvPr>
          <p:cNvSpPr/>
          <p:nvPr/>
        </p:nvSpPr>
        <p:spPr>
          <a:xfrm>
            <a:off x="2989115" y="177997"/>
            <a:ext cx="6207893"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xmlns="" id="{DD18B7F0-79DE-467B-BF7B-9DB3BD576EA2}"/>
              </a:ext>
            </a:extLst>
          </p:cNvPr>
          <p:cNvCxnSpPr>
            <a:cxnSpLocks/>
          </p:cNvCxnSpPr>
          <p:nvPr/>
        </p:nvCxnSpPr>
        <p:spPr>
          <a:xfrm>
            <a:off x="2949360" y="813224"/>
            <a:ext cx="0" cy="5030985"/>
          </a:xfrm>
          <a:prstGeom prst="line">
            <a:avLst/>
          </a:prstGeom>
          <a:ln w="12700">
            <a:solidFill>
              <a:srgbClr val="085E5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2BFE290-60AD-4FA1-B62E-387352F29FC2}"/>
              </a:ext>
            </a:extLst>
          </p:cNvPr>
          <p:cNvCxnSpPr>
            <a:cxnSpLocks/>
          </p:cNvCxnSpPr>
          <p:nvPr/>
        </p:nvCxnSpPr>
        <p:spPr>
          <a:xfrm>
            <a:off x="9224262" y="799972"/>
            <a:ext cx="0" cy="5030985"/>
          </a:xfrm>
          <a:prstGeom prst="line">
            <a:avLst/>
          </a:prstGeom>
          <a:ln w="12700">
            <a:solidFill>
              <a:srgbClr val="085E54"/>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76AD3B16-62AC-4FD6-87AE-32AA13847A84}"/>
              </a:ext>
            </a:extLst>
          </p:cNvPr>
          <p:cNvSpPr txBox="1"/>
          <p:nvPr/>
        </p:nvSpPr>
        <p:spPr>
          <a:xfrm>
            <a:off x="9987889" y="815579"/>
            <a:ext cx="1460656"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ابحث عن عميل</a:t>
            </a:r>
            <a:endParaRPr lang="en-US" sz="2000" b="1" dirty="0">
              <a:solidFill>
                <a:srgbClr val="085E54"/>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xmlns="" id="{419EA39B-6391-4A42-8A59-7164122C4206}"/>
              </a:ext>
            </a:extLst>
          </p:cNvPr>
          <p:cNvSpPr/>
          <p:nvPr/>
        </p:nvSpPr>
        <p:spPr>
          <a:xfrm>
            <a:off x="9341339" y="1300093"/>
            <a:ext cx="2272352" cy="412579"/>
          </a:xfrm>
          <a:prstGeom prst="rect">
            <a:avLst/>
          </a:prstGeom>
          <a:noFill/>
          <a:ln w="12700">
            <a:solidFill>
              <a:srgbClr val="085E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نتيجة بحث الصور عن ‪whatsapp home‬‏">
            <a:extLst>
              <a:ext uri="{FF2B5EF4-FFF2-40B4-BE49-F238E27FC236}">
                <a16:creationId xmlns:a16="http://schemas.microsoft.com/office/drawing/2014/main" xmlns="" id="{65D24D9D-8582-4EAF-95BA-12D806A215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061" t="4838" r="25075" b="83251"/>
          <a:stretch/>
        </p:blipFill>
        <p:spPr bwMode="auto">
          <a:xfrm>
            <a:off x="11677759" y="1300093"/>
            <a:ext cx="457200" cy="44026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xmlns="" id="{75AF9E93-9CF1-4DF1-8314-D89D12B9AA3F}"/>
              </a:ext>
            </a:extLst>
          </p:cNvPr>
          <p:cNvSpPr txBox="1"/>
          <p:nvPr/>
        </p:nvSpPr>
        <p:spPr>
          <a:xfrm>
            <a:off x="10120409" y="1814764"/>
            <a:ext cx="1132041"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اضف عميل</a:t>
            </a:r>
            <a:endParaRPr lang="en-US" sz="2000" b="1" dirty="0">
              <a:solidFill>
                <a:srgbClr val="085E54"/>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xmlns="" id="{1994DD14-D7CD-48FC-A642-AF177490587D}"/>
              </a:ext>
            </a:extLst>
          </p:cNvPr>
          <p:cNvSpPr txBox="1"/>
          <p:nvPr/>
        </p:nvSpPr>
        <p:spPr>
          <a:xfrm>
            <a:off x="9987889" y="2296592"/>
            <a:ext cx="1369286"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بحث عن عقار</a:t>
            </a:r>
            <a:endParaRPr lang="en-US" sz="2000" b="1" dirty="0">
              <a:solidFill>
                <a:srgbClr val="085E54"/>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xmlns="" id="{61561DBB-7C39-4668-B898-D50915B86CB8}"/>
              </a:ext>
            </a:extLst>
          </p:cNvPr>
          <p:cNvCxnSpPr>
            <a:cxnSpLocks/>
          </p:cNvCxnSpPr>
          <p:nvPr/>
        </p:nvCxnSpPr>
        <p:spPr>
          <a:xfrm flipH="1">
            <a:off x="9341339" y="2782337"/>
            <a:ext cx="2793620" cy="0"/>
          </a:xfrm>
          <a:prstGeom prst="line">
            <a:avLst/>
          </a:prstGeom>
          <a:ln w="28575">
            <a:solidFill>
              <a:srgbClr val="085E54"/>
            </a:solidFill>
          </a:ln>
        </p:spPr>
        <p:style>
          <a:lnRef idx="1">
            <a:schemeClr val="accent1"/>
          </a:lnRef>
          <a:fillRef idx="0">
            <a:schemeClr val="accent1"/>
          </a:fillRef>
          <a:effectRef idx="0">
            <a:schemeClr val="accent1"/>
          </a:effectRef>
          <a:fontRef idx="minor">
            <a:schemeClr val="tx1"/>
          </a:fontRef>
        </p:style>
      </p:cxnSp>
      <p:sp>
        <p:nvSpPr>
          <p:cNvPr id="29" name="Lightning Bolt 28">
            <a:extLst>
              <a:ext uri="{FF2B5EF4-FFF2-40B4-BE49-F238E27FC236}">
                <a16:creationId xmlns:a16="http://schemas.microsoft.com/office/drawing/2014/main" xmlns="" id="{616EC38F-BB5D-4C62-8C72-3F72BA5690B2}"/>
              </a:ext>
            </a:extLst>
          </p:cNvPr>
          <p:cNvSpPr/>
          <p:nvPr/>
        </p:nvSpPr>
        <p:spPr>
          <a:xfrm>
            <a:off x="8610530" y="281224"/>
            <a:ext cx="362438" cy="456559"/>
          </a:xfrm>
          <a:prstGeom prst="lightningBol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BC5CC33E-7F21-4726-95EF-7C3F15B0CBAC}"/>
              </a:ext>
            </a:extLst>
          </p:cNvPr>
          <p:cNvSpPr/>
          <p:nvPr/>
        </p:nvSpPr>
        <p:spPr>
          <a:xfrm>
            <a:off x="8494413" y="251011"/>
            <a:ext cx="200467" cy="2243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9</a:t>
            </a:r>
            <a:endParaRPr lang="en-US" dirty="0"/>
          </a:p>
        </p:txBody>
      </p:sp>
      <p:sp>
        <p:nvSpPr>
          <p:cNvPr id="30" name="TextBox 29">
            <a:extLst>
              <a:ext uri="{FF2B5EF4-FFF2-40B4-BE49-F238E27FC236}">
                <a16:creationId xmlns:a16="http://schemas.microsoft.com/office/drawing/2014/main" xmlns="" id="{4C8FDC2C-5660-4908-BAD8-4FB30328C778}"/>
              </a:ext>
            </a:extLst>
          </p:cNvPr>
          <p:cNvSpPr txBox="1"/>
          <p:nvPr/>
        </p:nvSpPr>
        <p:spPr>
          <a:xfrm>
            <a:off x="7846259" y="109443"/>
            <a:ext cx="385042" cy="769441"/>
          </a:xfrm>
          <a:prstGeom prst="rect">
            <a:avLst/>
          </a:prstGeom>
          <a:noFill/>
        </p:spPr>
        <p:txBody>
          <a:bodyPr wrap="none" rtlCol="0">
            <a:spAutoFit/>
          </a:bodyPr>
          <a:lstStyle/>
          <a:p>
            <a:r>
              <a:rPr lang="ar-EG" sz="4400" b="1" dirty="0">
                <a:solidFill>
                  <a:schemeClr val="bg1"/>
                </a:solidFill>
                <a:latin typeface="Cambria" panose="02040503050406030204" pitchFamily="18" charset="0"/>
                <a:cs typeface="Times New Roman" panose="02020603050405020304" pitchFamily="18" charset="0"/>
              </a:rPr>
              <a:t>؟</a:t>
            </a:r>
            <a:endParaRPr lang="en-US" sz="4400" b="1" dirty="0">
              <a:solidFill>
                <a:schemeClr val="bg1"/>
              </a:solidFill>
              <a:latin typeface="Cambria" panose="020405030504060302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xmlns="" id="{55356002-D897-4922-9BAF-C3A32C40C926}"/>
              </a:ext>
            </a:extLst>
          </p:cNvPr>
          <p:cNvSpPr/>
          <p:nvPr/>
        </p:nvSpPr>
        <p:spPr>
          <a:xfrm>
            <a:off x="7807099" y="248285"/>
            <a:ext cx="200467" cy="2243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4</a:t>
            </a:r>
            <a:endParaRPr lang="en-US" dirty="0"/>
          </a:p>
        </p:txBody>
      </p:sp>
      <p:sp>
        <p:nvSpPr>
          <p:cNvPr id="34" name="TextBox 33">
            <a:extLst>
              <a:ext uri="{FF2B5EF4-FFF2-40B4-BE49-F238E27FC236}">
                <a16:creationId xmlns:a16="http://schemas.microsoft.com/office/drawing/2014/main" xmlns="" id="{1844BF6F-01D3-4728-BF02-C8878AD145A5}"/>
              </a:ext>
            </a:extLst>
          </p:cNvPr>
          <p:cNvSpPr txBox="1"/>
          <p:nvPr/>
        </p:nvSpPr>
        <p:spPr>
          <a:xfrm>
            <a:off x="4988744" y="838428"/>
            <a:ext cx="1864596" cy="461665"/>
          </a:xfrm>
          <a:prstGeom prst="rect">
            <a:avLst/>
          </a:prstGeom>
          <a:noFill/>
        </p:spPr>
        <p:txBody>
          <a:bodyPr wrap="square" rtlCol="0">
            <a:spAutoFit/>
          </a:bodyPr>
          <a:lstStyle/>
          <a:p>
            <a:pPr algn="r"/>
            <a:r>
              <a:rPr lang="ar-EG" sz="24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عملاء حاليين</a:t>
            </a:r>
          </a:p>
        </p:txBody>
      </p:sp>
      <p:sp>
        <p:nvSpPr>
          <p:cNvPr id="32" name="TextBox 31">
            <a:extLst>
              <a:ext uri="{FF2B5EF4-FFF2-40B4-BE49-F238E27FC236}">
                <a16:creationId xmlns:a16="http://schemas.microsoft.com/office/drawing/2014/main" xmlns="" id="{CBDBCDD0-8555-4F92-86EF-A1077347B7AD}"/>
              </a:ext>
            </a:extLst>
          </p:cNvPr>
          <p:cNvSpPr txBox="1"/>
          <p:nvPr/>
        </p:nvSpPr>
        <p:spPr>
          <a:xfrm>
            <a:off x="5992839" y="1389552"/>
            <a:ext cx="3030718" cy="1200329"/>
          </a:xfrm>
          <a:prstGeom prst="rect">
            <a:avLst/>
          </a:prstGeom>
          <a:noFill/>
        </p:spPr>
        <p:txBody>
          <a:bodyPr wrap="square" rtlCol="0">
            <a:spAutoFit/>
          </a:bodyPr>
          <a:lstStyle/>
          <a:p>
            <a:pPr algn="r" rtl="1"/>
            <a:r>
              <a:rPr lang="ar-EG" sz="2400" dirty="0">
                <a:latin typeface="Arial" panose="020B0604020202020204" pitchFamily="34" charset="0"/>
                <a:cs typeface="Arial" panose="020B0604020202020204" pitchFamily="34" charset="0"/>
              </a:rPr>
              <a:t>احمد محمد احمد</a:t>
            </a:r>
          </a:p>
          <a:p>
            <a:pPr algn="r" rtl="1"/>
            <a:r>
              <a:rPr lang="en-US" sz="2400" dirty="0">
                <a:latin typeface="Arial" panose="020B0604020202020204" pitchFamily="34" charset="0"/>
                <a:cs typeface="Arial" panose="020B0604020202020204" pitchFamily="34" charset="0"/>
              </a:rPr>
              <a:t>010xxxxxxxx</a:t>
            </a:r>
          </a:p>
          <a:p>
            <a:pPr algn="r" rtl="1"/>
            <a:r>
              <a:rPr lang="ar-EG" sz="2400" dirty="0">
                <a:latin typeface="Arial" panose="020B0604020202020204" pitchFamily="34" charset="0"/>
                <a:cs typeface="Arial" panose="020B0604020202020204" pitchFamily="34" charset="0"/>
              </a:rPr>
              <a:t>شقة 200 متر بالتجمع كاش</a:t>
            </a:r>
          </a:p>
        </p:txBody>
      </p:sp>
      <p:sp>
        <p:nvSpPr>
          <p:cNvPr id="44" name="TextBox 43">
            <a:extLst>
              <a:ext uri="{FF2B5EF4-FFF2-40B4-BE49-F238E27FC236}">
                <a16:creationId xmlns:a16="http://schemas.microsoft.com/office/drawing/2014/main" xmlns="" id="{FBBEFCA8-0177-4D85-8AC8-A3D2A1E9DEFA}"/>
              </a:ext>
            </a:extLst>
          </p:cNvPr>
          <p:cNvSpPr txBox="1"/>
          <p:nvPr/>
        </p:nvSpPr>
        <p:spPr>
          <a:xfrm>
            <a:off x="7711647" y="2644738"/>
            <a:ext cx="999002" cy="400110"/>
          </a:xfrm>
          <a:prstGeom prst="rect">
            <a:avLst/>
          </a:prstGeom>
          <a:noFill/>
        </p:spPr>
        <p:txBody>
          <a:bodyPr wrap="square" rtlCol="0">
            <a:spAutoFit/>
          </a:bodyPr>
          <a:lstStyle/>
          <a:p>
            <a:pPr algn="r"/>
            <a:r>
              <a:rPr lang="ar-EG" sz="2000" b="1" dirty="0">
                <a:solidFill>
                  <a:srgbClr val="085E54"/>
                </a:solidFill>
                <a:latin typeface="Arial" panose="020B0604020202020204" pitchFamily="34" charset="0"/>
                <a:cs typeface="Arial" panose="020B0604020202020204" pitchFamily="34" charset="0"/>
              </a:rPr>
              <a:t>ملاحظات</a:t>
            </a:r>
          </a:p>
        </p:txBody>
      </p:sp>
      <p:sp>
        <p:nvSpPr>
          <p:cNvPr id="45" name="TextBox 44">
            <a:extLst>
              <a:ext uri="{FF2B5EF4-FFF2-40B4-BE49-F238E27FC236}">
                <a16:creationId xmlns:a16="http://schemas.microsoft.com/office/drawing/2014/main" xmlns="" id="{DDAF9346-233E-4755-BC63-3F886D85B738}"/>
              </a:ext>
            </a:extLst>
          </p:cNvPr>
          <p:cNvSpPr txBox="1"/>
          <p:nvPr/>
        </p:nvSpPr>
        <p:spPr>
          <a:xfrm>
            <a:off x="5601413" y="2633520"/>
            <a:ext cx="999002" cy="400110"/>
          </a:xfrm>
          <a:prstGeom prst="rect">
            <a:avLst/>
          </a:prstGeom>
          <a:noFill/>
        </p:spPr>
        <p:txBody>
          <a:bodyPr wrap="square" rtlCol="0">
            <a:spAutoFit/>
          </a:bodyPr>
          <a:lstStyle/>
          <a:p>
            <a:pPr algn="r"/>
            <a:r>
              <a:rPr lang="ar-EG" sz="2000" b="1" dirty="0">
                <a:solidFill>
                  <a:srgbClr val="085E54"/>
                </a:solidFill>
                <a:latin typeface="Arial" panose="020B0604020202020204" pitchFamily="34" charset="0"/>
                <a:cs typeface="Arial" panose="020B0604020202020204" pitchFamily="34" charset="0"/>
              </a:rPr>
              <a:t>معاينات</a:t>
            </a:r>
          </a:p>
        </p:txBody>
      </p:sp>
      <p:cxnSp>
        <p:nvCxnSpPr>
          <p:cNvPr id="46" name="Straight Connector 45">
            <a:extLst>
              <a:ext uri="{FF2B5EF4-FFF2-40B4-BE49-F238E27FC236}">
                <a16:creationId xmlns:a16="http://schemas.microsoft.com/office/drawing/2014/main" xmlns="" id="{8D90F13E-0B6C-4E7D-8948-8D4EBA1F1213}"/>
              </a:ext>
            </a:extLst>
          </p:cNvPr>
          <p:cNvCxnSpPr>
            <a:cxnSpLocks/>
          </p:cNvCxnSpPr>
          <p:nvPr/>
        </p:nvCxnSpPr>
        <p:spPr>
          <a:xfrm flipH="1">
            <a:off x="3446585" y="3750199"/>
            <a:ext cx="5526383" cy="0"/>
          </a:xfrm>
          <a:prstGeom prst="line">
            <a:avLst/>
          </a:prstGeom>
          <a:ln w="28575">
            <a:solidFill>
              <a:srgbClr val="085E54"/>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xmlns="" id="{5344A1AF-D508-429F-9E04-6B043E3E435F}"/>
              </a:ext>
            </a:extLst>
          </p:cNvPr>
          <p:cNvSpPr txBox="1"/>
          <p:nvPr/>
        </p:nvSpPr>
        <p:spPr>
          <a:xfrm>
            <a:off x="3194182" y="3170590"/>
            <a:ext cx="1864587" cy="400110"/>
          </a:xfrm>
          <a:prstGeom prst="rect">
            <a:avLst/>
          </a:prstGeom>
          <a:noFill/>
        </p:spPr>
        <p:txBody>
          <a:bodyPr wrap="square" rtlCol="0">
            <a:spAutoFit/>
          </a:bodyPr>
          <a:lstStyle/>
          <a:p>
            <a:pPr algn="r"/>
            <a:r>
              <a:rPr lang="ar-EG" sz="2000" b="1" dirty="0">
                <a:solidFill>
                  <a:srgbClr val="085E54"/>
                </a:solidFill>
                <a:latin typeface="Arial" panose="020B0604020202020204" pitchFamily="34" charset="0"/>
                <a:cs typeface="Arial" panose="020B0604020202020204" pitchFamily="34" charset="0"/>
              </a:rPr>
              <a:t>تحويل لعميل سابق</a:t>
            </a:r>
          </a:p>
        </p:txBody>
      </p:sp>
      <p:sp>
        <p:nvSpPr>
          <p:cNvPr id="48" name="TextBox 47">
            <a:extLst>
              <a:ext uri="{FF2B5EF4-FFF2-40B4-BE49-F238E27FC236}">
                <a16:creationId xmlns:a16="http://schemas.microsoft.com/office/drawing/2014/main" xmlns="" id="{36BA1157-3C83-4193-8780-84D9AB9A76BB}"/>
              </a:ext>
            </a:extLst>
          </p:cNvPr>
          <p:cNvSpPr txBox="1"/>
          <p:nvPr/>
        </p:nvSpPr>
        <p:spPr>
          <a:xfrm>
            <a:off x="4735828" y="3173729"/>
            <a:ext cx="1864587" cy="400110"/>
          </a:xfrm>
          <a:prstGeom prst="rect">
            <a:avLst/>
          </a:prstGeom>
          <a:noFill/>
        </p:spPr>
        <p:txBody>
          <a:bodyPr wrap="square" rtlCol="0">
            <a:spAutoFit/>
          </a:bodyPr>
          <a:lstStyle/>
          <a:p>
            <a:pPr algn="r"/>
            <a:r>
              <a:rPr lang="ar-EG" sz="2000" b="1" dirty="0">
                <a:solidFill>
                  <a:srgbClr val="085E54"/>
                </a:solidFill>
                <a:latin typeface="Arial" panose="020B0604020202020204" pitchFamily="34" charset="0"/>
                <a:cs typeface="Arial" panose="020B0604020202020204" pitchFamily="34" charset="0"/>
              </a:rPr>
              <a:t>تم البيع</a:t>
            </a:r>
          </a:p>
        </p:txBody>
      </p:sp>
      <p:sp>
        <p:nvSpPr>
          <p:cNvPr id="49" name="TextBox 48">
            <a:extLst>
              <a:ext uri="{FF2B5EF4-FFF2-40B4-BE49-F238E27FC236}">
                <a16:creationId xmlns:a16="http://schemas.microsoft.com/office/drawing/2014/main" xmlns="" id="{C0B9D48D-5B64-415C-8178-FDBC7884A53E}"/>
              </a:ext>
            </a:extLst>
          </p:cNvPr>
          <p:cNvSpPr txBox="1"/>
          <p:nvPr/>
        </p:nvSpPr>
        <p:spPr>
          <a:xfrm>
            <a:off x="3601332" y="2616345"/>
            <a:ext cx="1243774" cy="400110"/>
          </a:xfrm>
          <a:prstGeom prst="rect">
            <a:avLst/>
          </a:prstGeom>
          <a:noFill/>
        </p:spPr>
        <p:txBody>
          <a:bodyPr wrap="square" rtlCol="0">
            <a:spAutoFit/>
          </a:bodyPr>
          <a:lstStyle/>
          <a:p>
            <a:pPr algn="r"/>
            <a:r>
              <a:rPr lang="ar-EG" sz="2000" b="1" dirty="0">
                <a:solidFill>
                  <a:srgbClr val="085E54"/>
                </a:solidFill>
                <a:latin typeface="Arial" panose="020B0604020202020204" pitchFamily="34" charset="0"/>
                <a:cs typeface="Arial" panose="020B0604020202020204" pitchFamily="34" charset="0"/>
              </a:rPr>
              <a:t>نتائج البحث</a:t>
            </a:r>
          </a:p>
        </p:txBody>
      </p:sp>
      <p:sp>
        <p:nvSpPr>
          <p:cNvPr id="50" name="TextBox 49">
            <a:extLst>
              <a:ext uri="{FF2B5EF4-FFF2-40B4-BE49-F238E27FC236}">
                <a16:creationId xmlns:a16="http://schemas.microsoft.com/office/drawing/2014/main" xmlns="" id="{91235614-01B4-486D-9627-BA89959EAEF5}"/>
              </a:ext>
            </a:extLst>
          </p:cNvPr>
          <p:cNvSpPr txBox="1"/>
          <p:nvPr/>
        </p:nvSpPr>
        <p:spPr>
          <a:xfrm>
            <a:off x="7133233" y="3188452"/>
            <a:ext cx="1687063" cy="400110"/>
          </a:xfrm>
          <a:prstGeom prst="rect">
            <a:avLst/>
          </a:prstGeom>
          <a:noFill/>
        </p:spPr>
        <p:txBody>
          <a:bodyPr wrap="square" rtlCol="0">
            <a:spAutoFit/>
          </a:bodyPr>
          <a:lstStyle/>
          <a:p>
            <a:pPr algn="r"/>
            <a:r>
              <a:rPr lang="ar-EG" sz="2000" b="1" dirty="0">
                <a:solidFill>
                  <a:srgbClr val="085E54"/>
                </a:solidFill>
                <a:latin typeface="Arial" panose="020B0604020202020204" pitchFamily="34" charset="0"/>
                <a:cs typeface="Arial" panose="020B0604020202020204" pitchFamily="34" charset="0"/>
              </a:rPr>
              <a:t>تحويله لعميل مهم</a:t>
            </a:r>
          </a:p>
        </p:txBody>
      </p:sp>
      <p:sp>
        <p:nvSpPr>
          <p:cNvPr id="51" name="TextBox 50">
            <a:extLst>
              <a:ext uri="{FF2B5EF4-FFF2-40B4-BE49-F238E27FC236}">
                <a16:creationId xmlns:a16="http://schemas.microsoft.com/office/drawing/2014/main" xmlns="" id="{293B229D-038E-4B8B-A6D1-863FFB505BBE}"/>
              </a:ext>
            </a:extLst>
          </p:cNvPr>
          <p:cNvSpPr txBox="1"/>
          <p:nvPr/>
        </p:nvSpPr>
        <p:spPr>
          <a:xfrm>
            <a:off x="5721946" y="3835900"/>
            <a:ext cx="3352200" cy="1569660"/>
          </a:xfrm>
          <a:prstGeom prst="rect">
            <a:avLst/>
          </a:prstGeom>
          <a:noFill/>
        </p:spPr>
        <p:txBody>
          <a:bodyPr wrap="square" rtlCol="0">
            <a:spAutoFit/>
          </a:bodyPr>
          <a:lstStyle/>
          <a:p>
            <a:pPr algn="r" rtl="1"/>
            <a:r>
              <a:rPr lang="ar-EG" sz="2400" dirty="0">
                <a:latin typeface="Arial" panose="020B0604020202020204" pitchFamily="34" charset="0"/>
                <a:cs typeface="Arial" panose="020B0604020202020204" pitchFamily="34" charset="0"/>
              </a:rPr>
              <a:t>ايمن محمد احمد</a:t>
            </a:r>
          </a:p>
          <a:p>
            <a:pPr algn="r" rtl="1"/>
            <a:r>
              <a:rPr lang="en-US" sz="2400" dirty="0">
                <a:latin typeface="Arial" panose="020B0604020202020204" pitchFamily="34" charset="0"/>
                <a:cs typeface="Arial" panose="020B0604020202020204" pitchFamily="34" charset="0"/>
              </a:rPr>
              <a:t>010xxxxxxxx</a:t>
            </a:r>
          </a:p>
          <a:p>
            <a:pPr algn="r" rtl="1"/>
            <a:r>
              <a:rPr lang="ar-EG" sz="2400" dirty="0">
                <a:latin typeface="Arial" panose="020B0604020202020204" pitchFamily="34" charset="0"/>
                <a:cs typeface="Arial" panose="020B0604020202020204" pitchFamily="34" charset="0"/>
              </a:rPr>
              <a:t>شقة 130 متر بالتجمع تقسيط 3 سنين</a:t>
            </a:r>
          </a:p>
        </p:txBody>
      </p:sp>
      <p:sp>
        <p:nvSpPr>
          <p:cNvPr id="52" name="TextBox 51">
            <a:extLst>
              <a:ext uri="{FF2B5EF4-FFF2-40B4-BE49-F238E27FC236}">
                <a16:creationId xmlns:a16="http://schemas.microsoft.com/office/drawing/2014/main" xmlns="" id="{CD999F4D-F8E6-4F6F-A022-37F143908ADB}"/>
              </a:ext>
            </a:extLst>
          </p:cNvPr>
          <p:cNvSpPr txBox="1"/>
          <p:nvPr/>
        </p:nvSpPr>
        <p:spPr>
          <a:xfrm>
            <a:off x="7762236" y="5091086"/>
            <a:ext cx="999002" cy="400110"/>
          </a:xfrm>
          <a:prstGeom prst="rect">
            <a:avLst/>
          </a:prstGeom>
          <a:noFill/>
        </p:spPr>
        <p:txBody>
          <a:bodyPr wrap="square" rtlCol="0">
            <a:spAutoFit/>
          </a:bodyPr>
          <a:lstStyle/>
          <a:p>
            <a:pPr algn="r"/>
            <a:r>
              <a:rPr lang="ar-EG" sz="2000" b="1" dirty="0">
                <a:solidFill>
                  <a:srgbClr val="085E54"/>
                </a:solidFill>
                <a:latin typeface="Arial" panose="020B0604020202020204" pitchFamily="34" charset="0"/>
                <a:cs typeface="Arial" panose="020B0604020202020204" pitchFamily="34" charset="0"/>
              </a:rPr>
              <a:t>ملاحظات</a:t>
            </a:r>
          </a:p>
        </p:txBody>
      </p:sp>
      <p:sp>
        <p:nvSpPr>
          <p:cNvPr id="53" name="TextBox 52">
            <a:extLst>
              <a:ext uri="{FF2B5EF4-FFF2-40B4-BE49-F238E27FC236}">
                <a16:creationId xmlns:a16="http://schemas.microsoft.com/office/drawing/2014/main" xmlns="" id="{DD866B77-3E55-43AD-B243-04FBC951F702}"/>
              </a:ext>
            </a:extLst>
          </p:cNvPr>
          <p:cNvSpPr txBox="1"/>
          <p:nvPr/>
        </p:nvSpPr>
        <p:spPr>
          <a:xfrm>
            <a:off x="5652002" y="5079868"/>
            <a:ext cx="999002" cy="400110"/>
          </a:xfrm>
          <a:prstGeom prst="rect">
            <a:avLst/>
          </a:prstGeom>
          <a:noFill/>
        </p:spPr>
        <p:txBody>
          <a:bodyPr wrap="square" rtlCol="0">
            <a:spAutoFit/>
          </a:bodyPr>
          <a:lstStyle/>
          <a:p>
            <a:pPr algn="r"/>
            <a:r>
              <a:rPr lang="ar-EG" sz="2000" b="1" dirty="0">
                <a:solidFill>
                  <a:srgbClr val="085E54"/>
                </a:solidFill>
                <a:latin typeface="Arial" panose="020B0604020202020204" pitchFamily="34" charset="0"/>
                <a:cs typeface="Arial" panose="020B0604020202020204" pitchFamily="34" charset="0"/>
              </a:rPr>
              <a:t>معاينات</a:t>
            </a:r>
          </a:p>
        </p:txBody>
      </p:sp>
      <p:cxnSp>
        <p:nvCxnSpPr>
          <p:cNvPr id="54" name="Straight Connector 53">
            <a:extLst>
              <a:ext uri="{FF2B5EF4-FFF2-40B4-BE49-F238E27FC236}">
                <a16:creationId xmlns:a16="http://schemas.microsoft.com/office/drawing/2014/main" xmlns="" id="{84EA7F9B-2F17-42FD-82E4-67B95C17BA60}"/>
              </a:ext>
            </a:extLst>
          </p:cNvPr>
          <p:cNvCxnSpPr>
            <a:cxnSpLocks/>
          </p:cNvCxnSpPr>
          <p:nvPr/>
        </p:nvCxnSpPr>
        <p:spPr>
          <a:xfrm flipH="1">
            <a:off x="3497174" y="6196547"/>
            <a:ext cx="5526383" cy="0"/>
          </a:xfrm>
          <a:prstGeom prst="line">
            <a:avLst/>
          </a:prstGeom>
          <a:ln w="28575">
            <a:solidFill>
              <a:srgbClr val="085E54"/>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xmlns="" id="{516067AC-C672-479B-95A7-D7F2500AF410}"/>
              </a:ext>
            </a:extLst>
          </p:cNvPr>
          <p:cNvSpPr txBox="1"/>
          <p:nvPr/>
        </p:nvSpPr>
        <p:spPr>
          <a:xfrm>
            <a:off x="3244771" y="5616938"/>
            <a:ext cx="1864587" cy="400110"/>
          </a:xfrm>
          <a:prstGeom prst="rect">
            <a:avLst/>
          </a:prstGeom>
          <a:noFill/>
        </p:spPr>
        <p:txBody>
          <a:bodyPr wrap="square" rtlCol="0">
            <a:spAutoFit/>
          </a:bodyPr>
          <a:lstStyle/>
          <a:p>
            <a:pPr algn="r"/>
            <a:r>
              <a:rPr lang="ar-EG" sz="2000" b="1" dirty="0">
                <a:solidFill>
                  <a:srgbClr val="085E54"/>
                </a:solidFill>
                <a:latin typeface="Arial" panose="020B0604020202020204" pitchFamily="34" charset="0"/>
                <a:cs typeface="Arial" panose="020B0604020202020204" pitchFamily="34" charset="0"/>
              </a:rPr>
              <a:t>تحويل لعميل سابق</a:t>
            </a:r>
          </a:p>
        </p:txBody>
      </p:sp>
      <p:sp>
        <p:nvSpPr>
          <p:cNvPr id="56" name="TextBox 55">
            <a:extLst>
              <a:ext uri="{FF2B5EF4-FFF2-40B4-BE49-F238E27FC236}">
                <a16:creationId xmlns:a16="http://schemas.microsoft.com/office/drawing/2014/main" xmlns="" id="{0585EC63-D359-4699-83FE-A7776B7815A8}"/>
              </a:ext>
            </a:extLst>
          </p:cNvPr>
          <p:cNvSpPr txBox="1"/>
          <p:nvPr/>
        </p:nvSpPr>
        <p:spPr>
          <a:xfrm>
            <a:off x="4786417" y="5620077"/>
            <a:ext cx="1864587" cy="400110"/>
          </a:xfrm>
          <a:prstGeom prst="rect">
            <a:avLst/>
          </a:prstGeom>
          <a:noFill/>
        </p:spPr>
        <p:txBody>
          <a:bodyPr wrap="square" rtlCol="0">
            <a:spAutoFit/>
          </a:bodyPr>
          <a:lstStyle/>
          <a:p>
            <a:pPr algn="r"/>
            <a:r>
              <a:rPr lang="ar-EG" sz="2000" b="1" dirty="0">
                <a:solidFill>
                  <a:srgbClr val="085E54"/>
                </a:solidFill>
                <a:latin typeface="Arial" panose="020B0604020202020204" pitchFamily="34" charset="0"/>
                <a:cs typeface="Arial" panose="020B0604020202020204" pitchFamily="34" charset="0"/>
              </a:rPr>
              <a:t>تم البيع</a:t>
            </a:r>
          </a:p>
        </p:txBody>
      </p:sp>
      <p:sp>
        <p:nvSpPr>
          <p:cNvPr id="57" name="TextBox 56">
            <a:extLst>
              <a:ext uri="{FF2B5EF4-FFF2-40B4-BE49-F238E27FC236}">
                <a16:creationId xmlns:a16="http://schemas.microsoft.com/office/drawing/2014/main" xmlns="" id="{A977B478-EF3E-422B-9013-81ED7153F6F2}"/>
              </a:ext>
            </a:extLst>
          </p:cNvPr>
          <p:cNvSpPr txBox="1"/>
          <p:nvPr/>
        </p:nvSpPr>
        <p:spPr>
          <a:xfrm>
            <a:off x="3651921" y="5062693"/>
            <a:ext cx="1243774" cy="400110"/>
          </a:xfrm>
          <a:prstGeom prst="rect">
            <a:avLst/>
          </a:prstGeom>
          <a:noFill/>
        </p:spPr>
        <p:txBody>
          <a:bodyPr wrap="square" rtlCol="0">
            <a:spAutoFit/>
          </a:bodyPr>
          <a:lstStyle/>
          <a:p>
            <a:pPr algn="r"/>
            <a:r>
              <a:rPr lang="ar-EG" sz="2000" b="1" dirty="0">
                <a:solidFill>
                  <a:srgbClr val="085E54"/>
                </a:solidFill>
                <a:latin typeface="Arial" panose="020B0604020202020204" pitchFamily="34" charset="0"/>
                <a:cs typeface="Arial" panose="020B0604020202020204" pitchFamily="34" charset="0"/>
              </a:rPr>
              <a:t>نتائج البحث</a:t>
            </a:r>
          </a:p>
        </p:txBody>
      </p:sp>
      <p:sp>
        <p:nvSpPr>
          <p:cNvPr id="58" name="TextBox 57">
            <a:extLst>
              <a:ext uri="{FF2B5EF4-FFF2-40B4-BE49-F238E27FC236}">
                <a16:creationId xmlns:a16="http://schemas.microsoft.com/office/drawing/2014/main" xmlns="" id="{EADAEE30-54ED-433F-AC84-A880941D0758}"/>
              </a:ext>
            </a:extLst>
          </p:cNvPr>
          <p:cNvSpPr txBox="1"/>
          <p:nvPr/>
        </p:nvSpPr>
        <p:spPr>
          <a:xfrm>
            <a:off x="7183822" y="5634800"/>
            <a:ext cx="1687063" cy="400110"/>
          </a:xfrm>
          <a:prstGeom prst="rect">
            <a:avLst/>
          </a:prstGeom>
          <a:noFill/>
        </p:spPr>
        <p:txBody>
          <a:bodyPr wrap="square" rtlCol="0">
            <a:spAutoFit/>
          </a:bodyPr>
          <a:lstStyle/>
          <a:p>
            <a:pPr algn="r"/>
            <a:r>
              <a:rPr lang="ar-EG" sz="2000" b="1" dirty="0">
                <a:solidFill>
                  <a:srgbClr val="085E54"/>
                </a:solidFill>
                <a:latin typeface="Arial" panose="020B0604020202020204" pitchFamily="34" charset="0"/>
                <a:cs typeface="Arial" panose="020B0604020202020204" pitchFamily="34" charset="0"/>
              </a:rPr>
              <a:t>تحويله لعميل مهم</a:t>
            </a:r>
          </a:p>
        </p:txBody>
      </p:sp>
      <p:sp>
        <p:nvSpPr>
          <p:cNvPr id="59" name="TextBox 58">
            <a:extLst>
              <a:ext uri="{FF2B5EF4-FFF2-40B4-BE49-F238E27FC236}">
                <a16:creationId xmlns:a16="http://schemas.microsoft.com/office/drawing/2014/main" xmlns="" id="{91593A98-21E2-4BD5-8072-6F4E01D57950}"/>
              </a:ext>
            </a:extLst>
          </p:cNvPr>
          <p:cNvSpPr txBox="1"/>
          <p:nvPr/>
        </p:nvSpPr>
        <p:spPr>
          <a:xfrm>
            <a:off x="700594" y="980571"/>
            <a:ext cx="2094667" cy="1323439"/>
          </a:xfrm>
          <a:prstGeom prst="rect">
            <a:avLst/>
          </a:prstGeom>
          <a:noFill/>
        </p:spPr>
        <p:txBody>
          <a:bodyPr wrap="square" rtlCol="0">
            <a:spAutoFit/>
          </a:bodyPr>
          <a:lstStyle/>
          <a:p>
            <a:pPr algn="r" rtl="1"/>
            <a:r>
              <a:rPr lang="ar-EG" sz="2000" dirty="0"/>
              <a:t>لما بحوله لعميل سابق</a:t>
            </a:r>
          </a:p>
          <a:p>
            <a:pPr algn="r" rtl="1"/>
            <a:r>
              <a:rPr lang="ar-EG" sz="2000" dirty="0"/>
              <a:t>بسأل المستخدم عن نسبة جدية العميل </a:t>
            </a:r>
          </a:p>
          <a:p>
            <a:pPr algn="r" rtl="1"/>
            <a:r>
              <a:rPr lang="ar-EG" sz="2000" dirty="0"/>
              <a:t>1/3 2/3 3/3 صفر</a:t>
            </a:r>
            <a:endParaRPr lang="en-US" sz="2000" dirty="0"/>
          </a:p>
        </p:txBody>
      </p:sp>
      <p:sp>
        <p:nvSpPr>
          <p:cNvPr id="60" name="TextBox 59">
            <a:extLst>
              <a:ext uri="{FF2B5EF4-FFF2-40B4-BE49-F238E27FC236}">
                <a16:creationId xmlns:a16="http://schemas.microsoft.com/office/drawing/2014/main" xmlns="" id="{7F0D5C1E-0848-4F73-8173-BCFD5F9A1078}"/>
              </a:ext>
            </a:extLst>
          </p:cNvPr>
          <p:cNvSpPr txBox="1"/>
          <p:nvPr/>
        </p:nvSpPr>
        <p:spPr>
          <a:xfrm>
            <a:off x="623181" y="2708925"/>
            <a:ext cx="2094667" cy="2246769"/>
          </a:xfrm>
          <a:prstGeom prst="rect">
            <a:avLst/>
          </a:prstGeom>
          <a:noFill/>
        </p:spPr>
        <p:txBody>
          <a:bodyPr wrap="square" rtlCol="0">
            <a:spAutoFit/>
          </a:bodyPr>
          <a:lstStyle/>
          <a:p>
            <a:pPr algn="r" rtl="1"/>
            <a:r>
              <a:rPr lang="ar-EG" sz="2000" dirty="0"/>
              <a:t>ممكن نتائج البحث</a:t>
            </a:r>
          </a:p>
          <a:p>
            <a:pPr algn="r" rtl="1"/>
            <a:r>
              <a:rPr lang="ar-EG" sz="2000" dirty="0"/>
              <a:t>وتحويله لعميل مهم</a:t>
            </a:r>
          </a:p>
          <a:p>
            <a:pPr algn="r" rtl="1"/>
            <a:r>
              <a:rPr lang="ar-EG" sz="2000" dirty="0"/>
              <a:t>و </a:t>
            </a:r>
            <a:r>
              <a:rPr lang="en-US" sz="2000" dirty="0"/>
              <a:t>Delete</a:t>
            </a:r>
          </a:p>
          <a:p>
            <a:pPr algn="r" rtl="1"/>
            <a:r>
              <a:rPr lang="ar-EG" sz="2000" dirty="0"/>
              <a:t>و تحويله لعميل سابق</a:t>
            </a:r>
          </a:p>
          <a:p>
            <a:pPr algn="r" rtl="1"/>
            <a:r>
              <a:rPr lang="ar-EG" sz="2000" dirty="0"/>
              <a:t>تكون فى زرار جنب اسمه اسمه</a:t>
            </a:r>
          </a:p>
          <a:p>
            <a:pPr algn="r" rtl="1"/>
            <a:r>
              <a:rPr lang="en-US" sz="2000" dirty="0"/>
              <a:t>Setting</a:t>
            </a:r>
          </a:p>
        </p:txBody>
      </p:sp>
      <p:sp>
        <p:nvSpPr>
          <p:cNvPr id="61" name="TextBox 60">
            <a:extLst>
              <a:ext uri="{FF2B5EF4-FFF2-40B4-BE49-F238E27FC236}">
                <a16:creationId xmlns:a16="http://schemas.microsoft.com/office/drawing/2014/main" xmlns="" id="{E5979973-A537-453C-A11A-5D1C424E004E}"/>
              </a:ext>
            </a:extLst>
          </p:cNvPr>
          <p:cNvSpPr txBox="1"/>
          <p:nvPr/>
        </p:nvSpPr>
        <p:spPr>
          <a:xfrm>
            <a:off x="9987889" y="2880512"/>
            <a:ext cx="1459054"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مشاريع الشركة</a:t>
            </a:r>
            <a:endParaRPr lang="en-US" sz="2000" b="1" dirty="0">
              <a:solidFill>
                <a:srgbClr val="085E54"/>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xmlns="" id="{C4EA3029-89A4-47C6-8915-F2A80D681A9D}"/>
              </a:ext>
            </a:extLst>
          </p:cNvPr>
          <p:cNvSpPr txBox="1"/>
          <p:nvPr/>
        </p:nvSpPr>
        <p:spPr>
          <a:xfrm>
            <a:off x="10341623" y="3354595"/>
            <a:ext cx="689612"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عملاء</a:t>
            </a:r>
            <a:endParaRPr lang="en-US" sz="2000" b="1" dirty="0">
              <a:solidFill>
                <a:srgbClr val="085E54"/>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xmlns="" id="{5B37CE06-A22A-46F4-8227-8FF08325C0E2}"/>
              </a:ext>
            </a:extLst>
          </p:cNvPr>
          <p:cNvSpPr txBox="1"/>
          <p:nvPr/>
        </p:nvSpPr>
        <p:spPr>
          <a:xfrm>
            <a:off x="10065850" y="4343206"/>
            <a:ext cx="1329210"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طلبات الشركة</a:t>
            </a:r>
            <a:endParaRPr lang="en-US" sz="2000" b="1" dirty="0">
              <a:solidFill>
                <a:srgbClr val="085E54"/>
              </a:solidFill>
              <a:latin typeface="Arial" panose="020B0604020202020204" pitchFamily="34" charset="0"/>
              <a:cs typeface="Arial" panose="020B0604020202020204" pitchFamily="34" charset="0"/>
            </a:endParaRPr>
          </a:p>
        </p:txBody>
      </p:sp>
      <p:sp>
        <p:nvSpPr>
          <p:cNvPr id="65" name="TextBox 64">
            <a:extLst>
              <a:ext uri="{FF2B5EF4-FFF2-40B4-BE49-F238E27FC236}">
                <a16:creationId xmlns:a16="http://schemas.microsoft.com/office/drawing/2014/main" xmlns="" id="{67A27859-3297-4C24-93FD-D78ED8A8EAB7}"/>
              </a:ext>
            </a:extLst>
          </p:cNvPr>
          <p:cNvSpPr txBox="1"/>
          <p:nvPr/>
        </p:nvSpPr>
        <p:spPr>
          <a:xfrm>
            <a:off x="10325534" y="3824315"/>
            <a:ext cx="809837"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معاينات</a:t>
            </a:r>
            <a:endParaRPr lang="en-US" sz="2000" b="1" dirty="0">
              <a:solidFill>
                <a:srgbClr val="085E54"/>
              </a:solidFill>
              <a:latin typeface="Arial" panose="020B0604020202020204" pitchFamily="34" charset="0"/>
              <a:cs typeface="Arial" panose="020B0604020202020204" pitchFamily="34" charset="0"/>
            </a:endParaRPr>
          </a:p>
        </p:txBody>
      </p:sp>
      <p:sp>
        <p:nvSpPr>
          <p:cNvPr id="67" name="Oval 66">
            <a:extLst>
              <a:ext uri="{FF2B5EF4-FFF2-40B4-BE49-F238E27FC236}">
                <a16:creationId xmlns:a16="http://schemas.microsoft.com/office/drawing/2014/main" xmlns="" id="{24E29FCD-9B73-448C-A59F-53F46235C62B}"/>
              </a:ext>
            </a:extLst>
          </p:cNvPr>
          <p:cNvSpPr/>
          <p:nvPr/>
        </p:nvSpPr>
        <p:spPr>
          <a:xfrm>
            <a:off x="10120408" y="3245551"/>
            <a:ext cx="1174355" cy="5379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xmlns="" id="{E9EE2AA8-B38B-43E7-A987-9785708429AD}"/>
              </a:ext>
            </a:extLst>
          </p:cNvPr>
          <p:cNvSpPr txBox="1"/>
          <p:nvPr/>
        </p:nvSpPr>
        <p:spPr>
          <a:xfrm>
            <a:off x="10085086" y="5877834"/>
            <a:ext cx="1309974" cy="400110"/>
          </a:xfrm>
          <a:prstGeom prst="rect">
            <a:avLst/>
          </a:prstGeom>
          <a:noFill/>
        </p:spPr>
        <p:txBody>
          <a:bodyPr wrap="none" rtlCol="0">
            <a:spAutoFit/>
          </a:bodyPr>
          <a:lstStyle/>
          <a:p>
            <a:r>
              <a:rPr lang="en-US" sz="2000" b="1" dirty="0">
                <a:solidFill>
                  <a:srgbClr val="085E54"/>
                </a:solidFill>
                <a:latin typeface="Arial" panose="020B0604020202020204" pitchFamily="34" charset="0"/>
                <a:cs typeface="Arial" panose="020B0604020202020204" pitchFamily="34" charset="0"/>
              </a:rPr>
              <a:t>Members</a:t>
            </a:r>
          </a:p>
        </p:txBody>
      </p:sp>
      <p:sp>
        <p:nvSpPr>
          <p:cNvPr id="70" name="TextBox 69">
            <a:extLst>
              <a:ext uri="{FF2B5EF4-FFF2-40B4-BE49-F238E27FC236}">
                <a16:creationId xmlns:a16="http://schemas.microsoft.com/office/drawing/2014/main" xmlns="" id="{B75A3CC7-D579-4C9D-8EDE-923F731700FC}"/>
              </a:ext>
            </a:extLst>
          </p:cNvPr>
          <p:cNvSpPr txBox="1"/>
          <p:nvPr/>
        </p:nvSpPr>
        <p:spPr>
          <a:xfrm>
            <a:off x="2948163" y="1365006"/>
            <a:ext cx="2522271" cy="400110"/>
          </a:xfrm>
          <a:prstGeom prst="rect">
            <a:avLst/>
          </a:prstGeom>
          <a:noFill/>
        </p:spPr>
        <p:txBody>
          <a:bodyPr wrap="square" rtlCol="0">
            <a:spAutoFit/>
          </a:bodyPr>
          <a:lstStyle/>
          <a:p>
            <a:pPr algn="r" rtl="1"/>
            <a:r>
              <a:rPr lang="ar-EG" sz="2000" dirty="0"/>
              <a:t>اخر متابعة </a:t>
            </a:r>
            <a:r>
              <a:rPr lang="en-US" sz="2000" dirty="0"/>
              <a:t>2 days ago</a:t>
            </a:r>
          </a:p>
        </p:txBody>
      </p:sp>
      <p:sp>
        <p:nvSpPr>
          <p:cNvPr id="71" name="TextBox 70">
            <a:extLst>
              <a:ext uri="{FF2B5EF4-FFF2-40B4-BE49-F238E27FC236}">
                <a16:creationId xmlns:a16="http://schemas.microsoft.com/office/drawing/2014/main" xmlns="" id="{68C91889-FA2D-47BA-B3AF-6D3C655F0C95}"/>
              </a:ext>
            </a:extLst>
          </p:cNvPr>
          <p:cNvSpPr txBox="1"/>
          <p:nvPr/>
        </p:nvSpPr>
        <p:spPr>
          <a:xfrm>
            <a:off x="2989115" y="3867684"/>
            <a:ext cx="2522271" cy="400110"/>
          </a:xfrm>
          <a:prstGeom prst="rect">
            <a:avLst/>
          </a:prstGeom>
          <a:noFill/>
        </p:spPr>
        <p:txBody>
          <a:bodyPr wrap="square" rtlCol="0">
            <a:spAutoFit/>
          </a:bodyPr>
          <a:lstStyle/>
          <a:p>
            <a:pPr algn="r" rtl="1"/>
            <a:r>
              <a:rPr lang="ar-EG" sz="2000" dirty="0"/>
              <a:t>اخر متابعة </a:t>
            </a:r>
            <a:r>
              <a:rPr lang="en-US" sz="2000" dirty="0"/>
              <a:t>2 weeks ago</a:t>
            </a:r>
          </a:p>
        </p:txBody>
      </p:sp>
      <p:sp>
        <p:nvSpPr>
          <p:cNvPr id="72" name="TextBox 71">
            <a:extLst>
              <a:ext uri="{FF2B5EF4-FFF2-40B4-BE49-F238E27FC236}">
                <a16:creationId xmlns:a16="http://schemas.microsoft.com/office/drawing/2014/main" xmlns="" id="{B04D6CDB-79B9-4E97-8A2A-06A50CEBF2A1}"/>
              </a:ext>
            </a:extLst>
          </p:cNvPr>
          <p:cNvSpPr txBox="1"/>
          <p:nvPr/>
        </p:nvSpPr>
        <p:spPr>
          <a:xfrm>
            <a:off x="3105755" y="248318"/>
            <a:ext cx="715260" cy="400110"/>
          </a:xfrm>
          <a:prstGeom prst="rect">
            <a:avLst/>
          </a:prstGeom>
          <a:noFill/>
        </p:spPr>
        <p:txBody>
          <a:bodyPr wrap="none" rtlCol="0">
            <a:spAutoFit/>
          </a:bodyPr>
          <a:lstStyle/>
          <a:p>
            <a:r>
              <a:rPr lang="en-US" sz="2000" dirty="0">
                <a:solidFill>
                  <a:schemeClr val="bg1"/>
                </a:solidFill>
                <a:latin typeface="Cambria" panose="02040503050406030204" pitchFamily="18" charset="0"/>
                <a:cs typeface="Times New Roman" panose="02020603050405020304" pitchFamily="18" charset="0"/>
              </a:rPr>
              <a:t>Back</a:t>
            </a:r>
          </a:p>
        </p:txBody>
      </p:sp>
    </p:spTree>
    <p:extLst>
      <p:ext uri="{BB962C8B-B14F-4D97-AF65-F5344CB8AC3E}">
        <p14:creationId xmlns:p14="http://schemas.microsoft.com/office/powerpoint/2010/main" val="144942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B399C04-CFF0-411D-B5ED-8F1F61182FD0}"/>
              </a:ext>
            </a:extLst>
          </p:cNvPr>
          <p:cNvSpPr/>
          <p:nvPr/>
        </p:nvSpPr>
        <p:spPr>
          <a:xfrm>
            <a:off x="9236763" y="177507"/>
            <a:ext cx="2749827"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xmlns="" id="{5517F66F-8B48-4B0F-84EE-E9A58DF38F15}"/>
              </a:ext>
            </a:extLst>
          </p:cNvPr>
          <p:cNvSpPr/>
          <p:nvPr/>
        </p:nvSpPr>
        <p:spPr>
          <a:xfrm>
            <a:off x="320604" y="161853"/>
            <a:ext cx="2628756"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1281AC6F-D767-47C1-A84A-913FD41502A6}"/>
              </a:ext>
            </a:extLst>
          </p:cNvPr>
          <p:cNvSpPr txBox="1"/>
          <p:nvPr/>
        </p:nvSpPr>
        <p:spPr>
          <a:xfrm>
            <a:off x="9364036" y="280011"/>
            <a:ext cx="2479974" cy="400110"/>
          </a:xfrm>
          <a:prstGeom prst="rect">
            <a:avLst/>
          </a:prstGeom>
          <a:noFill/>
        </p:spPr>
        <p:txBody>
          <a:bodyPr wrap="none" rtlCol="0">
            <a:spAutoFit/>
          </a:bodyPr>
          <a:lstStyle/>
          <a:p>
            <a:r>
              <a:rPr lang="en-US" sz="2000" dirty="0">
                <a:solidFill>
                  <a:schemeClr val="bg1"/>
                </a:solidFill>
                <a:latin typeface="Cambria" panose="02040503050406030204" pitchFamily="18" charset="0"/>
                <a:cs typeface="Times New Roman" panose="02020603050405020304" pitchFamily="18" charset="0"/>
              </a:rPr>
              <a:t>New Vision company</a:t>
            </a:r>
          </a:p>
        </p:txBody>
      </p:sp>
      <p:sp>
        <p:nvSpPr>
          <p:cNvPr id="6" name="Flowchart: Connector 5">
            <a:extLst>
              <a:ext uri="{FF2B5EF4-FFF2-40B4-BE49-F238E27FC236}">
                <a16:creationId xmlns:a16="http://schemas.microsoft.com/office/drawing/2014/main" xmlns="" id="{F3C01590-70B2-4891-AAD4-D992A2BED2E5}"/>
              </a:ext>
            </a:extLst>
          </p:cNvPr>
          <p:cNvSpPr/>
          <p:nvPr/>
        </p:nvSpPr>
        <p:spPr>
          <a:xfrm>
            <a:off x="4987136" y="448373"/>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xmlns="" id="{8B20D1FE-1AF0-4BBE-B127-5EC42BD637A0}"/>
              </a:ext>
            </a:extLst>
          </p:cNvPr>
          <p:cNvSpPr/>
          <p:nvPr/>
        </p:nvSpPr>
        <p:spPr>
          <a:xfrm>
            <a:off x="4987136" y="531142"/>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xmlns="" id="{1904CE8D-89FB-4E67-B07A-12908EA8C236}"/>
              </a:ext>
            </a:extLst>
          </p:cNvPr>
          <p:cNvSpPr/>
          <p:nvPr/>
        </p:nvSpPr>
        <p:spPr>
          <a:xfrm>
            <a:off x="4987136" y="613911"/>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92DA2EC9-97D9-4EC2-8CCA-E39B4F30ED05}"/>
              </a:ext>
            </a:extLst>
          </p:cNvPr>
          <p:cNvSpPr/>
          <p:nvPr/>
        </p:nvSpPr>
        <p:spPr>
          <a:xfrm>
            <a:off x="2989115" y="177997"/>
            <a:ext cx="6207893"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xmlns="" id="{DD18B7F0-79DE-467B-BF7B-9DB3BD576EA2}"/>
              </a:ext>
            </a:extLst>
          </p:cNvPr>
          <p:cNvCxnSpPr>
            <a:cxnSpLocks/>
          </p:cNvCxnSpPr>
          <p:nvPr/>
        </p:nvCxnSpPr>
        <p:spPr>
          <a:xfrm>
            <a:off x="2949360" y="813224"/>
            <a:ext cx="0" cy="5030985"/>
          </a:xfrm>
          <a:prstGeom prst="line">
            <a:avLst/>
          </a:prstGeom>
          <a:ln w="12700">
            <a:solidFill>
              <a:srgbClr val="085E5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2BFE290-60AD-4FA1-B62E-387352F29FC2}"/>
              </a:ext>
            </a:extLst>
          </p:cNvPr>
          <p:cNvCxnSpPr>
            <a:cxnSpLocks/>
          </p:cNvCxnSpPr>
          <p:nvPr/>
        </p:nvCxnSpPr>
        <p:spPr>
          <a:xfrm>
            <a:off x="9224262" y="799972"/>
            <a:ext cx="0" cy="5030985"/>
          </a:xfrm>
          <a:prstGeom prst="line">
            <a:avLst/>
          </a:prstGeom>
          <a:ln w="12700">
            <a:solidFill>
              <a:srgbClr val="085E54"/>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76AD3B16-62AC-4FD6-87AE-32AA13847A84}"/>
              </a:ext>
            </a:extLst>
          </p:cNvPr>
          <p:cNvSpPr txBox="1"/>
          <p:nvPr/>
        </p:nvSpPr>
        <p:spPr>
          <a:xfrm>
            <a:off x="9987889" y="815579"/>
            <a:ext cx="1460656"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ابحث عن عميل</a:t>
            </a:r>
            <a:endParaRPr lang="en-US" sz="2000" b="1" dirty="0">
              <a:solidFill>
                <a:srgbClr val="085E54"/>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xmlns="" id="{419EA39B-6391-4A42-8A59-7164122C4206}"/>
              </a:ext>
            </a:extLst>
          </p:cNvPr>
          <p:cNvSpPr/>
          <p:nvPr/>
        </p:nvSpPr>
        <p:spPr>
          <a:xfrm>
            <a:off x="9341339" y="1300093"/>
            <a:ext cx="2272352" cy="412579"/>
          </a:xfrm>
          <a:prstGeom prst="rect">
            <a:avLst/>
          </a:prstGeom>
          <a:noFill/>
          <a:ln w="12700">
            <a:solidFill>
              <a:srgbClr val="085E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نتيجة بحث الصور عن ‪whatsapp home‬‏">
            <a:extLst>
              <a:ext uri="{FF2B5EF4-FFF2-40B4-BE49-F238E27FC236}">
                <a16:creationId xmlns:a16="http://schemas.microsoft.com/office/drawing/2014/main" xmlns="" id="{65D24D9D-8582-4EAF-95BA-12D806A215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061" t="4838" r="25075" b="83251"/>
          <a:stretch/>
        </p:blipFill>
        <p:spPr bwMode="auto">
          <a:xfrm>
            <a:off x="11677759" y="1300093"/>
            <a:ext cx="457200" cy="44026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xmlns="" id="{75AF9E93-9CF1-4DF1-8314-D89D12B9AA3F}"/>
              </a:ext>
            </a:extLst>
          </p:cNvPr>
          <p:cNvSpPr txBox="1"/>
          <p:nvPr/>
        </p:nvSpPr>
        <p:spPr>
          <a:xfrm>
            <a:off x="10120409" y="1814764"/>
            <a:ext cx="1132041"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اضف عميل</a:t>
            </a:r>
            <a:endParaRPr lang="en-US" sz="2000" b="1" dirty="0">
              <a:solidFill>
                <a:srgbClr val="085E54"/>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xmlns="" id="{1994DD14-D7CD-48FC-A642-AF177490587D}"/>
              </a:ext>
            </a:extLst>
          </p:cNvPr>
          <p:cNvSpPr txBox="1"/>
          <p:nvPr/>
        </p:nvSpPr>
        <p:spPr>
          <a:xfrm>
            <a:off x="9987889" y="2296592"/>
            <a:ext cx="1369286"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بحث عن عقار</a:t>
            </a:r>
            <a:endParaRPr lang="en-US" sz="2000" b="1" dirty="0">
              <a:solidFill>
                <a:srgbClr val="085E54"/>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xmlns="" id="{61561DBB-7C39-4668-B898-D50915B86CB8}"/>
              </a:ext>
            </a:extLst>
          </p:cNvPr>
          <p:cNvCxnSpPr>
            <a:cxnSpLocks/>
          </p:cNvCxnSpPr>
          <p:nvPr/>
        </p:nvCxnSpPr>
        <p:spPr>
          <a:xfrm flipH="1">
            <a:off x="9341339" y="2782337"/>
            <a:ext cx="2793620" cy="0"/>
          </a:xfrm>
          <a:prstGeom prst="line">
            <a:avLst/>
          </a:prstGeom>
          <a:ln w="28575">
            <a:solidFill>
              <a:srgbClr val="085E54"/>
            </a:solidFill>
          </a:ln>
        </p:spPr>
        <p:style>
          <a:lnRef idx="1">
            <a:schemeClr val="accent1"/>
          </a:lnRef>
          <a:fillRef idx="0">
            <a:schemeClr val="accent1"/>
          </a:fillRef>
          <a:effectRef idx="0">
            <a:schemeClr val="accent1"/>
          </a:effectRef>
          <a:fontRef idx="minor">
            <a:schemeClr val="tx1"/>
          </a:fontRef>
        </p:style>
      </p:cxnSp>
      <p:sp>
        <p:nvSpPr>
          <p:cNvPr id="29" name="Lightning Bolt 28">
            <a:extLst>
              <a:ext uri="{FF2B5EF4-FFF2-40B4-BE49-F238E27FC236}">
                <a16:creationId xmlns:a16="http://schemas.microsoft.com/office/drawing/2014/main" xmlns="" id="{616EC38F-BB5D-4C62-8C72-3F72BA5690B2}"/>
              </a:ext>
            </a:extLst>
          </p:cNvPr>
          <p:cNvSpPr/>
          <p:nvPr/>
        </p:nvSpPr>
        <p:spPr>
          <a:xfrm>
            <a:off x="8610530" y="281224"/>
            <a:ext cx="362438" cy="456559"/>
          </a:xfrm>
          <a:prstGeom prst="lightningBol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BC5CC33E-7F21-4726-95EF-7C3F15B0CBAC}"/>
              </a:ext>
            </a:extLst>
          </p:cNvPr>
          <p:cNvSpPr/>
          <p:nvPr/>
        </p:nvSpPr>
        <p:spPr>
          <a:xfrm>
            <a:off x="8494413" y="251011"/>
            <a:ext cx="200467" cy="2243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9</a:t>
            </a:r>
            <a:endParaRPr lang="en-US" dirty="0"/>
          </a:p>
        </p:txBody>
      </p:sp>
      <p:sp>
        <p:nvSpPr>
          <p:cNvPr id="30" name="TextBox 29">
            <a:extLst>
              <a:ext uri="{FF2B5EF4-FFF2-40B4-BE49-F238E27FC236}">
                <a16:creationId xmlns:a16="http://schemas.microsoft.com/office/drawing/2014/main" xmlns="" id="{4C8FDC2C-5660-4908-BAD8-4FB30328C778}"/>
              </a:ext>
            </a:extLst>
          </p:cNvPr>
          <p:cNvSpPr txBox="1"/>
          <p:nvPr/>
        </p:nvSpPr>
        <p:spPr>
          <a:xfrm>
            <a:off x="7846259" y="109443"/>
            <a:ext cx="385042" cy="769441"/>
          </a:xfrm>
          <a:prstGeom prst="rect">
            <a:avLst/>
          </a:prstGeom>
          <a:noFill/>
        </p:spPr>
        <p:txBody>
          <a:bodyPr wrap="none" rtlCol="0">
            <a:spAutoFit/>
          </a:bodyPr>
          <a:lstStyle/>
          <a:p>
            <a:r>
              <a:rPr lang="ar-EG" sz="4400" b="1" dirty="0">
                <a:solidFill>
                  <a:schemeClr val="bg1"/>
                </a:solidFill>
                <a:latin typeface="Cambria" panose="02040503050406030204" pitchFamily="18" charset="0"/>
                <a:cs typeface="Times New Roman" panose="02020603050405020304" pitchFamily="18" charset="0"/>
              </a:rPr>
              <a:t>؟</a:t>
            </a:r>
            <a:endParaRPr lang="en-US" sz="4400" b="1" dirty="0">
              <a:solidFill>
                <a:schemeClr val="bg1"/>
              </a:solidFill>
              <a:latin typeface="Cambria" panose="020405030504060302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xmlns="" id="{55356002-D897-4922-9BAF-C3A32C40C926}"/>
              </a:ext>
            </a:extLst>
          </p:cNvPr>
          <p:cNvSpPr/>
          <p:nvPr/>
        </p:nvSpPr>
        <p:spPr>
          <a:xfrm>
            <a:off x="7807099" y="248285"/>
            <a:ext cx="200467" cy="2243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4</a:t>
            </a:r>
            <a:endParaRPr lang="en-US" dirty="0"/>
          </a:p>
        </p:txBody>
      </p:sp>
      <p:sp>
        <p:nvSpPr>
          <p:cNvPr id="34" name="TextBox 33">
            <a:extLst>
              <a:ext uri="{FF2B5EF4-FFF2-40B4-BE49-F238E27FC236}">
                <a16:creationId xmlns:a16="http://schemas.microsoft.com/office/drawing/2014/main" xmlns="" id="{1844BF6F-01D3-4728-BF02-C8878AD145A5}"/>
              </a:ext>
            </a:extLst>
          </p:cNvPr>
          <p:cNvSpPr txBox="1"/>
          <p:nvPr/>
        </p:nvSpPr>
        <p:spPr>
          <a:xfrm>
            <a:off x="7092729" y="1534966"/>
            <a:ext cx="1864596" cy="461665"/>
          </a:xfrm>
          <a:prstGeom prst="rect">
            <a:avLst/>
          </a:prstGeom>
          <a:noFill/>
        </p:spPr>
        <p:txBody>
          <a:bodyPr wrap="square" rtlCol="0">
            <a:spAutoFit/>
          </a:bodyPr>
          <a:lstStyle/>
          <a:p>
            <a:pPr algn="r"/>
            <a:r>
              <a:rPr lang="ar-EG" sz="24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عملاء حاليين</a:t>
            </a:r>
          </a:p>
        </p:txBody>
      </p:sp>
      <p:sp>
        <p:nvSpPr>
          <p:cNvPr id="42" name="Oval 41">
            <a:extLst>
              <a:ext uri="{FF2B5EF4-FFF2-40B4-BE49-F238E27FC236}">
                <a16:creationId xmlns:a16="http://schemas.microsoft.com/office/drawing/2014/main" xmlns="" id="{291F9524-B483-46BD-896B-B61126D77191}"/>
              </a:ext>
            </a:extLst>
          </p:cNvPr>
          <p:cNvSpPr/>
          <p:nvPr/>
        </p:nvSpPr>
        <p:spPr>
          <a:xfrm>
            <a:off x="7441813" y="2047284"/>
            <a:ext cx="1634498" cy="5379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xmlns="" id="{AD53CF8A-A2D1-4A5F-8720-8E149BE8270C}"/>
              </a:ext>
            </a:extLst>
          </p:cNvPr>
          <p:cNvSpPr txBox="1"/>
          <p:nvPr/>
        </p:nvSpPr>
        <p:spPr>
          <a:xfrm>
            <a:off x="7092729" y="2084840"/>
            <a:ext cx="1864596" cy="461665"/>
          </a:xfrm>
          <a:prstGeom prst="rect">
            <a:avLst/>
          </a:prstGeom>
          <a:noFill/>
        </p:spPr>
        <p:txBody>
          <a:bodyPr wrap="square" rtlCol="0">
            <a:spAutoFit/>
          </a:bodyPr>
          <a:lstStyle/>
          <a:p>
            <a:pPr algn="r"/>
            <a:r>
              <a:rPr lang="ar-EG" sz="24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عملاء سابقين</a:t>
            </a:r>
          </a:p>
        </p:txBody>
      </p:sp>
      <p:sp>
        <p:nvSpPr>
          <p:cNvPr id="41" name="TextBox 40">
            <a:extLst>
              <a:ext uri="{FF2B5EF4-FFF2-40B4-BE49-F238E27FC236}">
                <a16:creationId xmlns:a16="http://schemas.microsoft.com/office/drawing/2014/main" xmlns="" id="{D112BFC5-4FFB-4289-B133-A5E2B471B502}"/>
              </a:ext>
            </a:extLst>
          </p:cNvPr>
          <p:cNvSpPr txBox="1"/>
          <p:nvPr/>
        </p:nvSpPr>
        <p:spPr>
          <a:xfrm>
            <a:off x="9987889" y="2880512"/>
            <a:ext cx="1459054"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مشاريع الشركة</a:t>
            </a:r>
            <a:endParaRPr lang="en-US" sz="2000" b="1" dirty="0">
              <a:solidFill>
                <a:srgbClr val="085E54"/>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xmlns="" id="{40C7AB79-A778-4477-9AE4-CE3D91B82A71}"/>
              </a:ext>
            </a:extLst>
          </p:cNvPr>
          <p:cNvSpPr txBox="1"/>
          <p:nvPr/>
        </p:nvSpPr>
        <p:spPr>
          <a:xfrm>
            <a:off x="10341623" y="3354595"/>
            <a:ext cx="689612"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عملاء</a:t>
            </a:r>
            <a:endParaRPr lang="en-US" sz="2000" b="1" dirty="0">
              <a:solidFill>
                <a:srgbClr val="085E54"/>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xmlns="" id="{238226F9-D802-44C8-B90D-5BE6D44A8BD7}"/>
              </a:ext>
            </a:extLst>
          </p:cNvPr>
          <p:cNvSpPr txBox="1"/>
          <p:nvPr/>
        </p:nvSpPr>
        <p:spPr>
          <a:xfrm>
            <a:off x="10065850" y="4343206"/>
            <a:ext cx="1329210"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طلبات الشركة</a:t>
            </a:r>
            <a:endParaRPr lang="en-US" sz="2000" b="1" dirty="0">
              <a:solidFill>
                <a:srgbClr val="085E54"/>
              </a:solidFill>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xmlns="" id="{1F28D0FD-6628-4952-A003-FD6EE7948E8D}"/>
              </a:ext>
            </a:extLst>
          </p:cNvPr>
          <p:cNvSpPr txBox="1"/>
          <p:nvPr/>
        </p:nvSpPr>
        <p:spPr>
          <a:xfrm>
            <a:off x="10325534" y="3824315"/>
            <a:ext cx="809837"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معاينات</a:t>
            </a:r>
            <a:endParaRPr lang="en-US" sz="2000" b="1" dirty="0">
              <a:solidFill>
                <a:srgbClr val="085E54"/>
              </a:solidFill>
              <a:latin typeface="Arial" panose="020B0604020202020204" pitchFamily="34" charset="0"/>
              <a:cs typeface="Arial" panose="020B0604020202020204" pitchFamily="34" charset="0"/>
            </a:endParaRPr>
          </a:p>
        </p:txBody>
      </p:sp>
      <p:sp>
        <p:nvSpPr>
          <p:cNvPr id="53" name="Oval 52">
            <a:extLst>
              <a:ext uri="{FF2B5EF4-FFF2-40B4-BE49-F238E27FC236}">
                <a16:creationId xmlns:a16="http://schemas.microsoft.com/office/drawing/2014/main" xmlns="" id="{154B05D8-B180-4417-8EBE-9337D0EC86F4}"/>
              </a:ext>
            </a:extLst>
          </p:cNvPr>
          <p:cNvSpPr/>
          <p:nvPr/>
        </p:nvSpPr>
        <p:spPr>
          <a:xfrm>
            <a:off x="10120408" y="3245551"/>
            <a:ext cx="1174355" cy="5379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xmlns="" id="{74CE055D-7B61-4C99-B150-739B756FDA76}"/>
              </a:ext>
            </a:extLst>
          </p:cNvPr>
          <p:cNvSpPr txBox="1"/>
          <p:nvPr/>
        </p:nvSpPr>
        <p:spPr>
          <a:xfrm>
            <a:off x="10085086" y="5877834"/>
            <a:ext cx="1309974" cy="400110"/>
          </a:xfrm>
          <a:prstGeom prst="rect">
            <a:avLst/>
          </a:prstGeom>
          <a:noFill/>
        </p:spPr>
        <p:txBody>
          <a:bodyPr wrap="none" rtlCol="0">
            <a:spAutoFit/>
          </a:bodyPr>
          <a:lstStyle/>
          <a:p>
            <a:r>
              <a:rPr lang="en-US" sz="2000" b="1" dirty="0">
                <a:solidFill>
                  <a:srgbClr val="085E54"/>
                </a:solidFill>
                <a:latin typeface="Arial" panose="020B0604020202020204" pitchFamily="34" charset="0"/>
                <a:cs typeface="Arial" panose="020B0604020202020204" pitchFamily="34" charset="0"/>
              </a:rPr>
              <a:t>Members</a:t>
            </a:r>
          </a:p>
        </p:txBody>
      </p:sp>
      <p:sp>
        <p:nvSpPr>
          <p:cNvPr id="56" name="TextBox 55">
            <a:extLst>
              <a:ext uri="{FF2B5EF4-FFF2-40B4-BE49-F238E27FC236}">
                <a16:creationId xmlns:a16="http://schemas.microsoft.com/office/drawing/2014/main" xmlns="" id="{00CF65A6-9FD8-4CEC-B647-B88C85C81DB0}"/>
              </a:ext>
            </a:extLst>
          </p:cNvPr>
          <p:cNvSpPr txBox="1"/>
          <p:nvPr/>
        </p:nvSpPr>
        <p:spPr>
          <a:xfrm>
            <a:off x="3105755" y="248318"/>
            <a:ext cx="715260" cy="400110"/>
          </a:xfrm>
          <a:prstGeom prst="rect">
            <a:avLst/>
          </a:prstGeom>
          <a:noFill/>
        </p:spPr>
        <p:txBody>
          <a:bodyPr wrap="none" rtlCol="0">
            <a:spAutoFit/>
          </a:bodyPr>
          <a:lstStyle/>
          <a:p>
            <a:r>
              <a:rPr lang="en-US" sz="2000" dirty="0">
                <a:solidFill>
                  <a:schemeClr val="bg1"/>
                </a:solidFill>
                <a:latin typeface="Cambria" panose="02040503050406030204" pitchFamily="18" charset="0"/>
                <a:cs typeface="Times New Roman" panose="02020603050405020304" pitchFamily="18" charset="0"/>
              </a:rPr>
              <a:t>Back</a:t>
            </a:r>
          </a:p>
        </p:txBody>
      </p:sp>
    </p:spTree>
    <p:extLst>
      <p:ext uri="{BB962C8B-B14F-4D97-AF65-F5344CB8AC3E}">
        <p14:creationId xmlns:p14="http://schemas.microsoft.com/office/powerpoint/2010/main" val="3830988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B399C04-CFF0-411D-B5ED-8F1F61182FD0}"/>
              </a:ext>
            </a:extLst>
          </p:cNvPr>
          <p:cNvSpPr/>
          <p:nvPr/>
        </p:nvSpPr>
        <p:spPr>
          <a:xfrm>
            <a:off x="9236763" y="177507"/>
            <a:ext cx="2749827"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xmlns="" id="{5517F66F-8B48-4B0F-84EE-E9A58DF38F15}"/>
              </a:ext>
            </a:extLst>
          </p:cNvPr>
          <p:cNvSpPr/>
          <p:nvPr/>
        </p:nvSpPr>
        <p:spPr>
          <a:xfrm>
            <a:off x="320604" y="161853"/>
            <a:ext cx="2628756"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1281AC6F-D767-47C1-A84A-913FD41502A6}"/>
              </a:ext>
            </a:extLst>
          </p:cNvPr>
          <p:cNvSpPr txBox="1"/>
          <p:nvPr/>
        </p:nvSpPr>
        <p:spPr>
          <a:xfrm>
            <a:off x="9364036" y="280011"/>
            <a:ext cx="2479974" cy="400110"/>
          </a:xfrm>
          <a:prstGeom prst="rect">
            <a:avLst/>
          </a:prstGeom>
          <a:noFill/>
        </p:spPr>
        <p:txBody>
          <a:bodyPr wrap="none" rtlCol="0">
            <a:spAutoFit/>
          </a:bodyPr>
          <a:lstStyle/>
          <a:p>
            <a:r>
              <a:rPr lang="en-US" sz="2000" dirty="0">
                <a:solidFill>
                  <a:schemeClr val="bg1"/>
                </a:solidFill>
                <a:latin typeface="Cambria" panose="02040503050406030204" pitchFamily="18" charset="0"/>
                <a:cs typeface="Times New Roman" panose="02020603050405020304" pitchFamily="18" charset="0"/>
              </a:rPr>
              <a:t>New Vision company</a:t>
            </a:r>
          </a:p>
        </p:txBody>
      </p:sp>
      <p:sp>
        <p:nvSpPr>
          <p:cNvPr id="6" name="Flowchart: Connector 5">
            <a:extLst>
              <a:ext uri="{FF2B5EF4-FFF2-40B4-BE49-F238E27FC236}">
                <a16:creationId xmlns:a16="http://schemas.microsoft.com/office/drawing/2014/main" xmlns="" id="{F3C01590-70B2-4891-AAD4-D992A2BED2E5}"/>
              </a:ext>
            </a:extLst>
          </p:cNvPr>
          <p:cNvSpPr/>
          <p:nvPr/>
        </p:nvSpPr>
        <p:spPr>
          <a:xfrm>
            <a:off x="4987136" y="448373"/>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xmlns="" id="{8B20D1FE-1AF0-4BBE-B127-5EC42BD637A0}"/>
              </a:ext>
            </a:extLst>
          </p:cNvPr>
          <p:cNvSpPr/>
          <p:nvPr/>
        </p:nvSpPr>
        <p:spPr>
          <a:xfrm>
            <a:off x="4987136" y="531142"/>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xmlns="" id="{1904CE8D-89FB-4E67-B07A-12908EA8C236}"/>
              </a:ext>
            </a:extLst>
          </p:cNvPr>
          <p:cNvSpPr/>
          <p:nvPr/>
        </p:nvSpPr>
        <p:spPr>
          <a:xfrm>
            <a:off x="4987136" y="613911"/>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92DA2EC9-97D9-4EC2-8CCA-E39B4F30ED05}"/>
              </a:ext>
            </a:extLst>
          </p:cNvPr>
          <p:cNvSpPr/>
          <p:nvPr/>
        </p:nvSpPr>
        <p:spPr>
          <a:xfrm>
            <a:off x="2989115" y="177997"/>
            <a:ext cx="6207893"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xmlns="" id="{DD18B7F0-79DE-467B-BF7B-9DB3BD576EA2}"/>
              </a:ext>
            </a:extLst>
          </p:cNvPr>
          <p:cNvCxnSpPr>
            <a:cxnSpLocks/>
          </p:cNvCxnSpPr>
          <p:nvPr/>
        </p:nvCxnSpPr>
        <p:spPr>
          <a:xfrm>
            <a:off x="2949360" y="813224"/>
            <a:ext cx="0" cy="5030985"/>
          </a:xfrm>
          <a:prstGeom prst="line">
            <a:avLst/>
          </a:prstGeom>
          <a:ln w="12700">
            <a:solidFill>
              <a:srgbClr val="085E5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2BFE290-60AD-4FA1-B62E-387352F29FC2}"/>
              </a:ext>
            </a:extLst>
          </p:cNvPr>
          <p:cNvCxnSpPr>
            <a:cxnSpLocks/>
          </p:cNvCxnSpPr>
          <p:nvPr/>
        </p:nvCxnSpPr>
        <p:spPr>
          <a:xfrm>
            <a:off x="9224262" y="799972"/>
            <a:ext cx="0" cy="5030985"/>
          </a:xfrm>
          <a:prstGeom prst="line">
            <a:avLst/>
          </a:prstGeom>
          <a:ln w="12700">
            <a:solidFill>
              <a:srgbClr val="085E54"/>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76AD3B16-62AC-4FD6-87AE-32AA13847A84}"/>
              </a:ext>
            </a:extLst>
          </p:cNvPr>
          <p:cNvSpPr txBox="1"/>
          <p:nvPr/>
        </p:nvSpPr>
        <p:spPr>
          <a:xfrm>
            <a:off x="9987889" y="815579"/>
            <a:ext cx="1460656"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ابحث عن عميل</a:t>
            </a:r>
            <a:endParaRPr lang="en-US" sz="2000" b="1" dirty="0">
              <a:solidFill>
                <a:srgbClr val="085E54"/>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xmlns="" id="{419EA39B-6391-4A42-8A59-7164122C4206}"/>
              </a:ext>
            </a:extLst>
          </p:cNvPr>
          <p:cNvSpPr/>
          <p:nvPr/>
        </p:nvSpPr>
        <p:spPr>
          <a:xfrm>
            <a:off x="9341339" y="1300093"/>
            <a:ext cx="2272352" cy="412579"/>
          </a:xfrm>
          <a:prstGeom prst="rect">
            <a:avLst/>
          </a:prstGeom>
          <a:noFill/>
          <a:ln w="12700">
            <a:solidFill>
              <a:srgbClr val="085E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نتيجة بحث الصور عن ‪whatsapp home‬‏">
            <a:extLst>
              <a:ext uri="{FF2B5EF4-FFF2-40B4-BE49-F238E27FC236}">
                <a16:creationId xmlns:a16="http://schemas.microsoft.com/office/drawing/2014/main" xmlns="" id="{65D24D9D-8582-4EAF-95BA-12D806A215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061" t="4838" r="25075" b="83251"/>
          <a:stretch/>
        </p:blipFill>
        <p:spPr bwMode="auto">
          <a:xfrm>
            <a:off x="11677759" y="1300093"/>
            <a:ext cx="457200" cy="44026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xmlns="" id="{75AF9E93-9CF1-4DF1-8314-D89D12B9AA3F}"/>
              </a:ext>
            </a:extLst>
          </p:cNvPr>
          <p:cNvSpPr txBox="1"/>
          <p:nvPr/>
        </p:nvSpPr>
        <p:spPr>
          <a:xfrm>
            <a:off x="10120409" y="1814764"/>
            <a:ext cx="1132041"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اضف عميل</a:t>
            </a:r>
            <a:endParaRPr lang="en-US" sz="2000" b="1" dirty="0">
              <a:solidFill>
                <a:srgbClr val="085E54"/>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xmlns="" id="{1994DD14-D7CD-48FC-A642-AF177490587D}"/>
              </a:ext>
            </a:extLst>
          </p:cNvPr>
          <p:cNvSpPr txBox="1"/>
          <p:nvPr/>
        </p:nvSpPr>
        <p:spPr>
          <a:xfrm>
            <a:off x="9987889" y="2296592"/>
            <a:ext cx="1369286"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بحث عن عقار</a:t>
            </a:r>
            <a:endParaRPr lang="en-US" sz="2000" b="1" dirty="0">
              <a:solidFill>
                <a:srgbClr val="085E54"/>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xmlns="" id="{61561DBB-7C39-4668-B898-D50915B86CB8}"/>
              </a:ext>
            </a:extLst>
          </p:cNvPr>
          <p:cNvCxnSpPr>
            <a:cxnSpLocks/>
          </p:cNvCxnSpPr>
          <p:nvPr/>
        </p:nvCxnSpPr>
        <p:spPr>
          <a:xfrm flipH="1">
            <a:off x="9341339" y="2782337"/>
            <a:ext cx="2793620" cy="0"/>
          </a:xfrm>
          <a:prstGeom prst="line">
            <a:avLst/>
          </a:prstGeom>
          <a:ln w="28575">
            <a:solidFill>
              <a:srgbClr val="085E54"/>
            </a:solidFill>
          </a:ln>
        </p:spPr>
        <p:style>
          <a:lnRef idx="1">
            <a:schemeClr val="accent1"/>
          </a:lnRef>
          <a:fillRef idx="0">
            <a:schemeClr val="accent1"/>
          </a:fillRef>
          <a:effectRef idx="0">
            <a:schemeClr val="accent1"/>
          </a:effectRef>
          <a:fontRef idx="minor">
            <a:schemeClr val="tx1"/>
          </a:fontRef>
        </p:style>
      </p:cxnSp>
      <p:sp>
        <p:nvSpPr>
          <p:cNvPr id="29" name="Lightning Bolt 28">
            <a:extLst>
              <a:ext uri="{FF2B5EF4-FFF2-40B4-BE49-F238E27FC236}">
                <a16:creationId xmlns:a16="http://schemas.microsoft.com/office/drawing/2014/main" xmlns="" id="{616EC38F-BB5D-4C62-8C72-3F72BA5690B2}"/>
              </a:ext>
            </a:extLst>
          </p:cNvPr>
          <p:cNvSpPr/>
          <p:nvPr/>
        </p:nvSpPr>
        <p:spPr>
          <a:xfrm>
            <a:off x="8610530" y="281224"/>
            <a:ext cx="362438" cy="456559"/>
          </a:xfrm>
          <a:prstGeom prst="lightningBol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BC5CC33E-7F21-4726-95EF-7C3F15B0CBAC}"/>
              </a:ext>
            </a:extLst>
          </p:cNvPr>
          <p:cNvSpPr/>
          <p:nvPr/>
        </p:nvSpPr>
        <p:spPr>
          <a:xfrm>
            <a:off x="8494413" y="251011"/>
            <a:ext cx="200467" cy="2243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9</a:t>
            </a:r>
            <a:endParaRPr lang="en-US" dirty="0"/>
          </a:p>
        </p:txBody>
      </p:sp>
      <p:sp>
        <p:nvSpPr>
          <p:cNvPr id="30" name="TextBox 29">
            <a:extLst>
              <a:ext uri="{FF2B5EF4-FFF2-40B4-BE49-F238E27FC236}">
                <a16:creationId xmlns:a16="http://schemas.microsoft.com/office/drawing/2014/main" xmlns="" id="{4C8FDC2C-5660-4908-BAD8-4FB30328C778}"/>
              </a:ext>
            </a:extLst>
          </p:cNvPr>
          <p:cNvSpPr txBox="1"/>
          <p:nvPr/>
        </p:nvSpPr>
        <p:spPr>
          <a:xfrm>
            <a:off x="7846259" y="109443"/>
            <a:ext cx="385042" cy="769441"/>
          </a:xfrm>
          <a:prstGeom prst="rect">
            <a:avLst/>
          </a:prstGeom>
          <a:noFill/>
        </p:spPr>
        <p:txBody>
          <a:bodyPr wrap="none" rtlCol="0">
            <a:spAutoFit/>
          </a:bodyPr>
          <a:lstStyle/>
          <a:p>
            <a:r>
              <a:rPr lang="ar-EG" sz="4400" b="1" dirty="0">
                <a:solidFill>
                  <a:schemeClr val="bg1"/>
                </a:solidFill>
                <a:latin typeface="Cambria" panose="02040503050406030204" pitchFamily="18" charset="0"/>
                <a:cs typeface="Times New Roman" panose="02020603050405020304" pitchFamily="18" charset="0"/>
              </a:rPr>
              <a:t>؟</a:t>
            </a:r>
            <a:endParaRPr lang="en-US" sz="4400" b="1" dirty="0">
              <a:solidFill>
                <a:schemeClr val="bg1"/>
              </a:solidFill>
              <a:latin typeface="Cambria" panose="020405030504060302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xmlns="" id="{55356002-D897-4922-9BAF-C3A32C40C926}"/>
              </a:ext>
            </a:extLst>
          </p:cNvPr>
          <p:cNvSpPr/>
          <p:nvPr/>
        </p:nvSpPr>
        <p:spPr>
          <a:xfrm>
            <a:off x="7807099" y="248285"/>
            <a:ext cx="200467" cy="2243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4</a:t>
            </a:r>
            <a:endParaRPr lang="en-US" dirty="0"/>
          </a:p>
        </p:txBody>
      </p:sp>
      <p:sp>
        <p:nvSpPr>
          <p:cNvPr id="34" name="TextBox 33">
            <a:extLst>
              <a:ext uri="{FF2B5EF4-FFF2-40B4-BE49-F238E27FC236}">
                <a16:creationId xmlns:a16="http://schemas.microsoft.com/office/drawing/2014/main" xmlns="" id="{1844BF6F-01D3-4728-BF02-C8878AD145A5}"/>
              </a:ext>
            </a:extLst>
          </p:cNvPr>
          <p:cNvSpPr txBox="1"/>
          <p:nvPr/>
        </p:nvSpPr>
        <p:spPr>
          <a:xfrm>
            <a:off x="4988744" y="838428"/>
            <a:ext cx="1864596" cy="461665"/>
          </a:xfrm>
          <a:prstGeom prst="rect">
            <a:avLst/>
          </a:prstGeom>
          <a:noFill/>
        </p:spPr>
        <p:txBody>
          <a:bodyPr wrap="square" rtlCol="0">
            <a:spAutoFit/>
          </a:bodyPr>
          <a:lstStyle/>
          <a:p>
            <a:pPr algn="r"/>
            <a:r>
              <a:rPr lang="ar-EG" sz="24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عملاء سابقين</a:t>
            </a:r>
          </a:p>
        </p:txBody>
      </p:sp>
      <p:sp>
        <p:nvSpPr>
          <p:cNvPr id="32" name="TextBox 31">
            <a:extLst>
              <a:ext uri="{FF2B5EF4-FFF2-40B4-BE49-F238E27FC236}">
                <a16:creationId xmlns:a16="http://schemas.microsoft.com/office/drawing/2014/main" xmlns="" id="{CBDBCDD0-8555-4F92-86EF-A1077347B7AD}"/>
              </a:ext>
            </a:extLst>
          </p:cNvPr>
          <p:cNvSpPr txBox="1"/>
          <p:nvPr/>
        </p:nvSpPr>
        <p:spPr>
          <a:xfrm>
            <a:off x="6004604" y="1904353"/>
            <a:ext cx="3030718" cy="1323439"/>
          </a:xfrm>
          <a:prstGeom prst="rect">
            <a:avLst/>
          </a:prstGeom>
          <a:noFill/>
        </p:spPr>
        <p:txBody>
          <a:bodyPr wrap="square" rtlCol="0">
            <a:spAutoFit/>
          </a:bodyPr>
          <a:lstStyle/>
          <a:p>
            <a:pPr algn="r" rtl="1"/>
            <a:r>
              <a:rPr lang="ar-EG" sz="2000" dirty="0">
                <a:latin typeface="Arial" panose="020B0604020202020204" pitchFamily="34" charset="0"/>
                <a:cs typeface="Arial" panose="020B0604020202020204" pitchFamily="34" charset="0"/>
              </a:rPr>
              <a:t>احمد محمد احمد</a:t>
            </a:r>
          </a:p>
          <a:p>
            <a:pPr algn="r" rtl="1"/>
            <a:r>
              <a:rPr lang="en-US" sz="2000" dirty="0">
                <a:latin typeface="Arial" panose="020B0604020202020204" pitchFamily="34" charset="0"/>
                <a:cs typeface="Arial" panose="020B0604020202020204" pitchFamily="34" charset="0"/>
              </a:rPr>
              <a:t>010xxxxxxxx</a:t>
            </a:r>
          </a:p>
          <a:p>
            <a:pPr algn="r" rtl="1"/>
            <a:r>
              <a:rPr lang="ar-EG" sz="2000" dirty="0">
                <a:latin typeface="Arial" panose="020B0604020202020204" pitchFamily="34" charset="0"/>
                <a:cs typeface="Arial" panose="020B0604020202020204" pitchFamily="34" charset="0"/>
              </a:rPr>
              <a:t>شقة 200 متر بالتجمع كاش</a:t>
            </a:r>
          </a:p>
          <a:p>
            <a:pPr algn="r" rtl="1"/>
            <a:r>
              <a:rPr lang="ar-EG" sz="2000" dirty="0">
                <a:latin typeface="Arial" panose="020B0604020202020204" pitchFamily="34" charset="0"/>
                <a:cs typeface="Arial" panose="020B0604020202020204" pitchFamily="34" charset="0"/>
              </a:rPr>
              <a:t>جدية العميل 1/3</a:t>
            </a:r>
          </a:p>
        </p:txBody>
      </p:sp>
      <p:sp>
        <p:nvSpPr>
          <p:cNvPr id="44" name="TextBox 43">
            <a:extLst>
              <a:ext uri="{FF2B5EF4-FFF2-40B4-BE49-F238E27FC236}">
                <a16:creationId xmlns:a16="http://schemas.microsoft.com/office/drawing/2014/main" xmlns="" id="{FBBEFCA8-0177-4D85-8AC8-A3D2A1E9DEFA}"/>
              </a:ext>
            </a:extLst>
          </p:cNvPr>
          <p:cNvSpPr txBox="1"/>
          <p:nvPr/>
        </p:nvSpPr>
        <p:spPr>
          <a:xfrm>
            <a:off x="7748384" y="3543691"/>
            <a:ext cx="999002" cy="400110"/>
          </a:xfrm>
          <a:prstGeom prst="rect">
            <a:avLst/>
          </a:prstGeom>
          <a:noFill/>
        </p:spPr>
        <p:txBody>
          <a:bodyPr wrap="square" rtlCol="0">
            <a:spAutoFit/>
          </a:bodyPr>
          <a:lstStyle/>
          <a:p>
            <a:pPr algn="r"/>
            <a:r>
              <a:rPr lang="ar-EG" sz="2000" b="1" dirty="0">
                <a:solidFill>
                  <a:srgbClr val="085E54"/>
                </a:solidFill>
                <a:latin typeface="Arial" panose="020B0604020202020204" pitchFamily="34" charset="0"/>
                <a:cs typeface="Arial" panose="020B0604020202020204" pitchFamily="34" charset="0"/>
              </a:rPr>
              <a:t>ملاحظات</a:t>
            </a:r>
          </a:p>
        </p:txBody>
      </p:sp>
      <p:sp>
        <p:nvSpPr>
          <p:cNvPr id="45" name="TextBox 44">
            <a:extLst>
              <a:ext uri="{FF2B5EF4-FFF2-40B4-BE49-F238E27FC236}">
                <a16:creationId xmlns:a16="http://schemas.microsoft.com/office/drawing/2014/main" xmlns="" id="{DDAF9346-233E-4755-BC63-3F886D85B738}"/>
              </a:ext>
            </a:extLst>
          </p:cNvPr>
          <p:cNvSpPr txBox="1"/>
          <p:nvPr/>
        </p:nvSpPr>
        <p:spPr>
          <a:xfrm>
            <a:off x="5638150" y="3532473"/>
            <a:ext cx="999002" cy="400110"/>
          </a:xfrm>
          <a:prstGeom prst="rect">
            <a:avLst/>
          </a:prstGeom>
          <a:noFill/>
        </p:spPr>
        <p:txBody>
          <a:bodyPr wrap="square" rtlCol="0">
            <a:spAutoFit/>
          </a:bodyPr>
          <a:lstStyle/>
          <a:p>
            <a:pPr algn="r"/>
            <a:r>
              <a:rPr lang="ar-EG" sz="2000" b="1" dirty="0">
                <a:solidFill>
                  <a:srgbClr val="085E54"/>
                </a:solidFill>
                <a:latin typeface="Arial" panose="020B0604020202020204" pitchFamily="34" charset="0"/>
                <a:cs typeface="Arial" panose="020B0604020202020204" pitchFamily="34" charset="0"/>
              </a:rPr>
              <a:t>معاينات</a:t>
            </a:r>
          </a:p>
        </p:txBody>
      </p:sp>
      <p:cxnSp>
        <p:nvCxnSpPr>
          <p:cNvPr id="46" name="Straight Connector 45">
            <a:extLst>
              <a:ext uri="{FF2B5EF4-FFF2-40B4-BE49-F238E27FC236}">
                <a16:creationId xmlns:a16="http://schemas.microsoft.com/office/drawing/2014/main" xmlns="" id="{8D90F13E-0B6C-4E7D-8948-8D4EBA1F1213}"/>
              </a:ext>
            </a:extLst>
          </p:cNvPr>
          <p:cNvCxnSpPr>
            <a:cxnSpLocks/>
          </p:cNvCxnSpPr>
          <p:nvPr/>
        </p:nvCxnSpPr>
        <p:spPr>
          <a:xfrm flipH="1">
            <a:off x="3483322" y="4649152"/>
            <a:ext cx="5526383" cy="0"/>
          </a:xfrm>
          <a:prstGeom prst="line">
            <a:avLst/>
          </a:prstGeom>
          <a:ln w="28575">
            <a:solidFill>
              <a:srgbClr val="085E54"/>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xmlns="" id="{C0B9D48D-5B64-415C-8178-FDBC7884A53E}"/>
              </a:ext>
            </a:extLst>
          </p:cNvPr>
          <p:cNvSpPr txBox="1"/>
          <p:nvPr/>
        </p:nvSpPr>
        <p:spPr>
          <a:xfrm>
            <a:off x="3638069" y="3515298"/>
            <a:ext cx="1243774" cy="400110"/>
          </a:xfrm>
          <a:prstGeom prst="rect">
            <a:avLst/>
          </a:prstGeom>
          <a:noFill/>
        </p:spPr>
        <p:txBody>
          <a:bodyPr wrap="square" rtlCol="0">
            <a:spAutoFit/>
          </a:bodyPr>
          <a:lstStyle/>
          <a:p>
            <a:pPr algn="r"/>
            <a:r>
              <a:rPr lang="ar-EG" sz="2000" b="1" dirty="0">
                <a:solidFill>
                  <a:srgbClr val="085E54"/>
                </a:solidFill>
                <a:latin typeface="Arial" panose="020B0604020202020204" pitchFamily="34" charset="0"/>
                <a:cs typeface="Arial" panose="020B0604020202020204" pitchFamily="34" charset="0"/>
              </a:rPr>
              <a:t>نتائج البحث</a:t>
            </a:r>
          </a:p>
        </p:txBody>
      </p:sp>
      <p:sp>
        <p:nvSpPr>
          <p:cNvPr id="50" name="TextBox 49">
            <a:extLst>
              <a:ext uri="{FF2B5EF4-FFF2-40B4-BE49-F238E27FC236}">
                <a16:creationId xmlns:a16="http://schemas.microsoft.com/office/drawing/2014/main" xmlns="" id="{91235614-01B4-486D-9627-BA89959EAEF5}"/>
              </a:ext>
            </a:extLst>
          </p:cNvPr>
          <p:cNvSpPr txBox="1"/>
          <p:nvPr/>
        </p:nvSpPr>
        <p:spPr>
          <a:xfrm>
            <a:off x="7169970" y="4087405"/>
            <a:ext cx="1687063" cy="400110"/>
          </a:xfrm>
          <a:prstGeom prst="rect">
            <a:avLst/>
          </a:prstGeom>
          <a:noFill/>
        </p:spPr>
        <p:txBody>
          <a:bodyPr wrap="square" rtlCol="0">
            <a:spAutoFit/>
          </a:bodyPr>
          <a:lstStyle/>
          <a:p>
            <a:pPr algn="r"/>
            <a:r>
              <a:rPr lang="ar-EG" sz="2000" b="1" dirty="0">
                <a:solidFill>
                  <a:srgbClr val="085E54"/>
                </a:solidFill>
                <a:latin typeface="Arial" panose="020B0604020202020204" pitchFamily="34" charset="0"/>
                <a:cs typeface="Arial" panose="020B0604020202020204" pitchFamily="34" charset="0"/>
              </a:rPr>
              <a:t>تحويله لعميل مهم</a:t>
            </a:r>
          </a:p>
        </p:txBody>
      </p:sp>
      <p:sp>
        <p:nvSpPr>
          <p:cNvPr id="51" name="TextBox 50">
            <a:extLst>
              <a:ext uri="{FF2B5EF4-FFF2-40B4-BE49-F238E27FC236}">
                <a16:creationId xmlns:a16="http://schemas.microsoft.com/office/drawing/2014/main" xmlns="" id="{293B229D-038E-4B8B-A6D1-863FFB505BBE}"/>
              </a:ext>
            </a:extLst>
          </p:cNvPr>
          <p:cNvSpPr txBox="1"/>
          <p:nvPr/>
        </p:nvSpPr>
        <p:spPr>
          <a:xfrm>
            <a:off x="5755447" y="4667014"/>
            <a:ext cx="3352200" cy="1015663"/>
          </a:xfrm>
          <a:prstGeom prst="rect">
            <a:avLst/>
          </a:prstGeom>
          <a:noFill/>
        </p:spPr>
        <p:txBody>
          <a:bodyPr wrap="square" rtlCol="0">
            <a:spAutoFit/>
          </a:bodyPr>
          <a:lstStyle/>
          <a:p>
            <a:pPr algn="r" rtl="1"/>
            <a:r>
              <a:rPr lang="ar-EG" sz="2000" dirty="0">
                <a:latin typeface="Arial" panose="020B0604020202020204" pitchFamily="34" charset="0"/>
                <a:cs typeface="Arial" panose="020B0604020202020204" pitchFamily="34" charset="0"/>
              </a:rPr>
              <a:t>ايمن محمد احمد</a:t>
            </a:r>
          </a:p>
          <a:p>
            <a:pPr algn="r" rtl="1"/>
            <a:r>
              <a:rPr lang="en-US" sz="2000" dirty="0">
                <a:latin typeface="Arial" panose="020B0604020202020204" pitchFamily="34" charset="0"/>
                <a:cs typeface="Arial" panose="020B0604020202020204" pitchFamily="34" charset="0"/>
              </a:rPr>
              <a:t>010xxxxxxxx</a:t>
            </a:r>
          </a:p>
          <a:p>
            <a:pPr algn="r" rtl="1"/>
            <a:r>
              <a:rPr lang="ar-EG" sz="2000" dirty="0">
                <a:latin typeface="Arial" panose="020B0604020202020204" pitchFamily="34" charset="0"/>
                <a:cs typeface="Arial" panose="020B0604020202020204" pitchFamily="34" charset="0"/>
              </a:rPr>
              <a:t>شقة 130 متر بالتجمع تقسيط 3 سنين</a:t>
            </a:r>
          </a:p>
        </p:txBody>
      </p:sp>
      <p:sp>
        <p:nvSpPr>
          <p:cNvPr id="52" name="TextBox 51">
            <a:extLst>
              <a:ext uri="{FF2B5EF4-FFF2-40B4-BE49-F238E27FC236}">
                <a16:creationId xmlns:a16="http://schemas.microsoft.com/office/drawing/2014/main" xmlns="" id="{CD999F4D-F8E6-4F6F-A022-37F143908ADB}"/>
              </a:ext>
            </a:extLst>
          </p:cNvPr>
          <p:cNvSpPr txBox="1"/>
          <p:nvPr/>
        </p:nvSpPr>
        <p:spPr>
          <a:xfrm>
            <a:off x="7815288" y="5647235"/>
            <a:ext cx="999002" cy="400110"/>
          </a:xfrm>
          <a:prstGeom prst="rect">
            <a:avLst/>
          </a:prstGeom>
          <a:noFill/>
        </p:spPr>
        <p:txBody>
          <a:bodyPr wrap="square" rtlCol="0">
            <a:spAutoFit/>
          </a:bodyPr>
          <a:lstStyle/>
          <a:p>
            <a:pPr algn="r"/>
            <a:r>
              <a:rPr lang="ar-EG" sz="2000" b="1" dirty="0">
                <a:solidFill>
                  <a:srgbClr val="085E54"/>
                </a:solidFill>
                <a:latin typeface="Arial" panose="020B0604020202020204" pitchFamily="34" charset="0"/>
                <a:cs typeface="Arial" panose="020B0604020202020204" pitchFamily="34" charset="0"/>
              </a:rPr>
              <a:t>ملاحظات</a:t>
            </a:r>
          </a:p>
        </p:txBody>
      </p:sp>
      <p:sp>
        <p:nvSpPr>
          <p:cNvPr id="53" name="TextBox 52">
            <a:extLst>
              <a:ext uri="{FF2B5EF4-FFF2-40B4-BE49-F238E27FC236}">
                <a16:creationId xmlns:a16="http://schemas.microsoft.com/office/drawing/2014/main" xmlns="" id="{DD866B77-3E55-43AD-B243-04FBC951F702}"/>
              </a:ext>
            </a:extLst>
          </p:cNvPr>
          <p:cNvSpPr txBox="1"/>
          <p:nvPr/>
        </p:nvSpPr>
        <p:spPr>
          <a:xfrm>
            <a:off x="5705054" y="5636017"/>
            <a:ext cx="999002" cy="400110"/>
          </a:xfrm>
          <a:prstGeom prst="rect">
            <a:avLst/>
          </a:prstGeom>
          <a:noFill/>
        </p:spPr>
        <p:txBody>
          <a:bodyPr wrap="square" rtlCol="0">
            <a:spAutoFit/>
          </a:bodyPr>
          <a:lstStyle/>
          <a:p>
            <a:pPr algn="r"/>
            <a:r>
              <a:rPr lang="ar-EG" sz="2000" b="1" dirty="0">
                <a:solidFill>
                  <a:srgbClr val="085E54"/>
                </a:solidFill>
                <a:latin typeface="Arial" panose="020B0604020202020204" pitchFamily="34" charset="0"/>
                <a:cs typeface="Arial" panose="020B0604020202020204" pitchFamily="34" charset="0"/>
              </a:rPr>
              <a:t>معاينات</a:t>
            </a:r>
          </a:p>
        </p:txBody>
      </p:sp>
      <p:cxnSp>
        <p:nvCxnSpPr>
          <p:cNvPr id="54" name="Straight Connector 53">
            <a:extLst>
              <a:ext uri="{FF2B5EF4-FFF2-40B4-BE49-F238E27FC236}">
                <a16:creationId xmlns:a16="http://schemas.microsoft.com/office/drawing/2014/main" xmlns="" id="{84EA7F9B-2F17-42FD-82E4-67B95C17BA60}"/>
              </a:ext>
            </a:extLst>
          </p:cNvPr>
          <p:cNvCxnSpPr>
            <a:cxnSpLocks/>
          </p:cNvCxnSpPr>
          <p:nvPr/>
        </p:nvCxnSpPr>
        <p:spPr>
          <a:xfrm flipH="1">
            <a:off x="3522146" y="6580699"/>
            <a:ext cx="5526383" cy="0"/>
          </a:xfrm>
          <a:prstGeom prst="line">
            <a:avLst/>
          </a:prstGeom>
          <a:ln w="28575">
            <a:solidFill>
              <a:srgbClr val="085E54"/>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xmlns="" id="{A977B478-EF3E-422B-9013-81ED7153F6F2}"/>
              </a:ext>
            </a:extLst>
          </p:cNvPr>
          <p:cNvSpPr txBox="1"/>
          <p:nvPr/>
        </p:nvSpPr>
        <p:spPr>
          <a:xfrm>
            <a:off x="3704973" y="5618842"/>
            <a:ext cx="1243774" cy="400110"/>
          </a:xfrm>
          <a:prstGeom prst="rect">
            <a:avLst/>
          </a:prstGeom>
          <a:noFill/>
        </p:spPr>
        <p:txBody>
          <a:bodyPr wrap="square" rtlCol="0">
            <a:spAutoFit/>
          </a:bodyPr>
          <a:lstStyle/>
          <a:p>
            <a:pPr algn="r"/>
            <a:r>
              <a:rPr lang="ar-EG" sz="2000" b="1" dirty="0">
                <a:solidFill>
                  <a:srgbClr val="085E54"/>
                </a:solidFill>
                <a:latin typeface="Arial" panose="020B0604020202020204" pitchFamily="34" charset="0"/>
                <a:cs typeface="Arial" panose="020B0604020202020204" pitchFamily="34" charset="0"/>
              </a:rPr>
              <a:t>نتائج البحث</a:t>
            </a:r>
          </a:p>
        </p:txBody>
      </p:sp>
      <p:sp>
        <p:nvSpPr>
          <p:cNvPr id="58" name="TextBox 57">
            <a:extLst>
              <a:ext uri="{FF2B5EF4-FFF2-40B4-BE49-F238E27FC236}">
                <a16:creationId xmlns:a16="http://schemas.microsoft.com/office/drawing/2014/main" xmlns="" id="{EADAEE30-54ED-433F-AC84-A880941D0758}"/>
              </a:ext>
            </a:extLst>
          </p:cNvPr>
          <p:cNvSpPr txBox="1"/>
          <p:nvPr/>
        </p:nvSpPr>
        <p:spPr>
          <a:xfrm>
            <a:off x="7208794" y="6018952"/>
            <a:ext cx="1687063" cy="400110"/>
          </a:xfrm>
          <a:prstGeom prst="rect">
            <a:avLst/>
          </a:prstGeom>
          <a:noFill/>
        </p:spPr>
        <p:txBody>
          <a:bodyPr wrap="square" rtlCol="0">
            <a:spAutoFit/>
          </a:bodyPr>
          <a:lstStyle/>
          <a:p>
            <a:pPr algn="r"/>
            <a:r>
              <a:rPr lang="ar-EG" sz="2000" b="1" dirty="0">
                <a:solidFill>
                  <a:srgbClr val="085E54"/>
                </a:solidFill>
                <a:latin typeface="Arial" panose="020B0604020202020204" pitchFamily="34" charset="0"/>
                <a:cs typeface="Arial" panose="020B0604020202020204" pitchFamily="34" charset="0"/>
              </a:rPr>
              <a:t>تحويله لعميل مهم</a:t>
            </a:r>
          </a:p>
        </p:txBody>
      </p:sp>
      <p:sp>
        <p:nvSpPr>
          <p:cNvPr id="59" name="TextBox 58">
            <a:extLst>
              <a:ext uri="{FF2B5EF4-FFF2-40B4-BE49-F238E27FC236}">
                <a16:creationId xmlns:a16="http://schemas.microsoft.com/office/drawing/2014/main" xmlns="" id="{703DE7E3-BB9D-4FC4-84F6-5EAB6E70679F}"/>
              </a:ext>
            </a:extLst>
          </p:cNvPr>
          <p:cNvSpPr txBox="1"/>
          <p:nvPr/>
        </p:nvSpPr>
        <p:spPr>
          <a:xfrm>
            <a:off x="5612287" y="4047418"/>
            <a:ext cx="1178687" cy="400110"/>
          </a:xfrm>
          <a:prstGeom prst="rect">
            <a:avLst/>
          </a:prstGeom>
          <a:noFill/>
        </p:spPr>
        <p:txBody>
          <a:bodyPr wrap="square" rtlCol="0">
            <a:spAutoFit/>
          </a:bodyPr>
          <a:lstStyle/>
          <a:p>
            <a:pPr algn="r"/>
            <a:r>
              <a:rPr lang="en-US" sz="2000" b="1" dirty="0">
                <a:solidFill>
                  <a:srgbClr val="085E54"/>
                </a:solidFill>
                <a:latin typeface="Arial" panose="020B0604020202020204" pitchFamily="34" charset="0"/>
                <a:cs typeface="Arial" panose="020B0604020202020204" pitchFamily="34" charset="0"/>
              </a:rPr>
              <a:t>Remove</a:t>
            </a:r>
            <a:endParaRPr lang="ar-EG" sz="2000" b="1" dirty="0">
              <a:solidFill>
                <a:srgbClr val="085E54"/>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xmlns="" id="{43252EF4-4803-475A-8875-B6E3A43C7168}"/>
              </a:ext>
            </a:extLst>
          </p:cNvPr>
          <p:cNvSpPr txBox="1"/>
          <p:nvPr/>
        </p:nvSpPr>
        <p:spPr>
          <a:xfrm>
            <a:off x="5719179" y="6022359"/>
            <a:ext cx="1178687" cy="400110"/>
          </a:xfrm>
          <a:prstGeom prst="rect">
            <a:avLst/>
          </a:prstGeom>
          <a:noFill/>
        </p:spPr>
        <p:txBody>
          <a:bodyPr wrap="square" rtlCol="0">
            <a:spAutoFit/>
          </a:bodyPr>
          <a:lstStyle/>
          <a:p>
            <a:pPr algn="r"/>
            <a:r>
              <a:rPr lang="en-US" sz="2000" b="1" dirty="0">
                <a:solidFill>
                  <a:srgbClr val="085E54"/>
                </a:solidFill>
                <a:latin typeface="Arial" panose="020B0604020202020204" pitchFamily="34" charset="0"/>
                <a:cs typeface="Arial" panose="020B0604020202020204" pitchFamily="34" charset="0"/>
              </a:rPr>
              <a:t>Remove</a:t>
            </a:r>
            <a:endParaRPr lang="ar-EG" sz="2000" b="1" dirty="0">
              <a:solidFill>
                <a:srgbClr val="085E54"/>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xmlns="" id="{27B40AC6-BFEE-45DC-BC8D-5F5D47CCD81B}"/>
              </a:ext>
            </a:extLst>
          </p:cNvPr>
          <p:cNvSpPr txBox="1"/>
          <p:nvPr/>
        </p:nvSpPr>
        <p:spPr>
          <a:xfrm>
            <a:off x="2875308" y="807946"/>
            <a:ext cx="1925751" cy="1015663"/>
          </a:xfrm>
          <a:prstGeom prst="rect">
            <a:avLst/>
          </a:prstGeom>
          <a:noFill/>
        </p:spPr>
        <p:txBody>
          <a:bodyPr wrap="square" rtlCol="0">
            <a:spAutoFit/>
          </a:bodyPr>
          <a:lstStyle/>
          <a:p>
            <a:pPr algn="r"/>
            <a:r>
              <a:rPr lang="en-US" sz="2000" b="1" dirty="0">
                <a:solidFill>
                  <a:srgbClr val="085E54"/>
                </a:solidFill>
                <a:latin typeface="Arial" panose="020B0604020202020204" pitchFamily="34" charset="0"/>
                <a:cs typeface="Arial" panose="020B0604020202020204" pitchFamily="34" charset="0"/>
              </a:rPr>
              <a:t>Filter</a:t>
            </a:r>
          </a:p>
          <a:p>
            <a:pPr algn="r"/>
            <a:r>
              <a:rPr lang="ar-EG" sz="2000" b="1" dirty="0">
                <a:solidFill>
                  <a:srgbClr val="085E54"/>
                </a:solidFill>
                <a:latin typeface="Arial" panose="020B0604020202020204" pitchFamily="34" charset="0"/>
                <a:cs typeface="Arial" panose="020B0604020202020204" pitchFamily="34" charset="0"/>
              </a:rPr>
              <a:t>- الكل</a:t>
            </a:r>
          </a:p>
          <a:p>
            <a:pPr algn="r"/>
            <a:r>
              <a:rPr lang="ar-EG" sz="2000" b="1" dirty="0">
                <a:solidFill>
                  <a:srgbClr val="085E54"/>
                </a:solidFill>
                <a:latin typeface="Arial" panose="020B0604020202020204" pitchFamily="34" charset="0"/>
                <a:cs typeface="Arial" panose="020B0604020202020204" pitchFamily="34" charset="0"/>
              </a:rPr>
              <a:t>- الذين تم البيع لهم</a:t>
            </a:r>
          </a:p>
        </p:txBody>
      </p:sp>
      <p:sp>
        <p:nvSpPr>
          <p:cNvPr id="62" name="TextBox 61">
            <a:extLst>
              <a:ext uri="{FF2B5EF4-FFF2-40B4-BE49-F238E27FC236}">
                <a16:creationId xmlns:a16="http://schemas.microsoft.com/office/drawing/2014/main" xmlns="" id="{71357EF8-5996-4205-BA1F-19BC385EB453}"/>
              </a:ext>
            </a:extLst>
          </p:cNvPr>
          <p:cNvSpPr txBox="1"/>
          <p:nvPr/>
        </p:nvSpPr>
        <p:spPr>
          <a:xfrm>
            <a:off x="3301951" y="4077045"/>
            <a:ext cx="1630481" cy="400110"/>
          </a:xfrm>
          <a:prstGeom prst="rect">
            <a:avLst/>
          </a:prstGeom>
          <a:noFill/>
        </p:spPr>
        <p:txBody>
          <a:bodyPr wrap="square" rtlCol="0">
            <a:spAutoFit/>
          </a:bodyPr>
          <a:lstStyle/>
          <a:p>
            <a:pPr algn="r"/>
            <a:r>
              <a:rPr lang="ar-EG" sz="2000" b="1" dirty="0">
                <a:solidFill>
                  <a:srgbClr val="085E54"/>
                </a:solidFill>
                <a:latin typeface="Arial" panose="020B0604020202020204" pitchFamily="34" charset="0"/>
                <a:cs typeface="Arial" panose="020B0604020202020204" pitchFamily="34" charset="0"/>
              </a:rPr>
              <a:t>وحدات اشتراها</a:t>
            </a:r>
          </a:p>
        </p:txBody>
      </p:sp>
      <p:sp>
        <p:nvSpPr>
          <p:cNvPr id="63" name="TextBox 62">
            <a:extLst>
              <a:ext uri="{FF2B5EF4-FFF2-40B4-BE49-F238E27FC236}">
                <a16:creationId xmlns:a16="http://schemas.microsoft.com/office/drawing/2014/main" xmlns="" id="{BF401AAE-807C-493B-970A-C9E1D23826D5}"/>
              </a:ext>
            </a:extLst>
          </p:cNvPr>
          <p:cNvSpPr txBox="1"/>
          <p:nvPr/>
        </p:nvSpPr>
        <p:spPr>
          <a:xfrm>
            <a:off x="272336" y="980571"/>
            <a:ext cx="2522925" cy="1631216"/>
          </a:xfrm>
          <a:prstGeom prst="rect">
            <a:avLst/>
          </a:prstGeom>
          <a:noFill/>
        </p:spPr>
        <p:txBody>
          <a:bodyPr wrap="square" rtlCol="0">
            <a:spAutoFit/>
          </a:bodyPr>
          <a:lstStyle/>
          <a:p>
            <a:pPr algn="r" rtl="1"/>
            <a:r>
              <a:rPr lang="ar-EG" sz="2000" dirty="0"/>
              <a:t>لما اختار تحويله لعميل مهم</a:t>
            </a:r>
          </a:p>
          <a:p>
            <a:pPr algn="r" rtl="1"/>
            <a:r>
              <a:rPr lang="ar-EG" sz="2000" dirty="0"/>
              <a:t>اسأل المستخدم يكتب طلبه (بحث)</a:t>
            </a:r>
          </a:p>
          <a:p>
            <a:pPr algn="r" rtl="1"/>
            <a:r>
              <a:rPr lang="ar-EG" sz="2000" dirty="0"/>
              <a:t>واسأله يختار معاينة امتى او غير محدد</a:t>
            </a:r>
            <a:endParaRPr lang="en-US" sz="2000" dirty="0"/>
          </a:p>
        </p:txBody>
      </p:sp>
      <p:sp>
        <p:nvSpPr>
          <p:cNvPr id="64" name="TextBox 63">
            <a:extLst>
              <a:ext uri="{FF2B5EF4-FFF2-40B4-BE49-F238E27FC236}">
                <a16:creationId xmlns:a16="http://schemas.microsoft.com/office/drawing/2014/main" xmlns="" id="{5586C848-A41D-4EEE-8943-1D9F79A3AB48}"/>
              </a:ext>
            </a:extLst>
          </p:cNvPr>
          <p:cNvSpPr txBox="1"/>
          <p:nvPr/>
        </p:nvSpPr>
        <p:spPr>
          <a:xfrm>
            <a:off x="9987889" y="2880512"/>
            <a:ext cx="1459054"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مشاريع الشركة</a:t>
            </a:r>
            <a:endParaRPr lang="en-US" sz="2000" b="1" dirty="0">
              <a:solidFill>
                <a:srgbClr val="085E54"/>
              </a:solidFill>
              <a:latin typeface="Arial" panose="020B0604020202020204" pitchFamily="34" charset="0"/>
              <a:cs typeface="Arial" panose="020B0604020202020204" pitchFamily="34" charset="0"/>
            </a:endParaRPr>
          </a:p>
        </p:txBody>
      </p:sp>
      <p:sp>
        <p:nvSpPr>
          <p:cNvPr id="65" name="TextBox 64">
            <a:extLst>
              <a:ext uri="{FF2B5EF4-FFF2-40B4-BE49-F238E27FC236}">
                <a16:creationId xmlns:a16="http://schemas.microsoft.com/office/drawing/2014/main" xmlns="" id="{81C1EB5E-8988-42BC-B217-E55C1CEBEDA5}"/>
              </a:ext>
            </a:extLst>
          </p:cNvPr>
          <p:cNvSpPr txBox="1"/>
          <p:nvPr/>
        </p:nvSpPr>
        <p:spPr>
          <a:xfrm>
            <a:off x="10341623" y="3354595"/>
            <a:ext cx="689612"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عملاء</a:t>
            </a:r>
            <a:endParaRPr lang="en-US" sz="2000" b="1" dirty="0">
              <a:solidFill>
                <a:srgbClr val="085E54"/>
              </a:solidFill>
              <a:latin typeface="Arial" panose="020B0604020202020204" pitchFamily="34" charset="0"/>
              <a:cs typeface="Arial" panose="020B0604020202020204" pitchFamily="34" charset="0"/>
            </a:endParaRPr>
          </a:p>
        </p:txBody>
      </p:sp>
      <p:sp>
        <p:nvSpPr>
          <p:cNvPr id="66" name="TextBox 65">
            <a:extLst>
              <a:ext uri="{FF2B5EF4-FFF2-40B4-BE49-F238E27FC236}">
                <a16:creationId xmlns:a16="http://schemas.microsoft.com/office/drawing/2014/main" xmlns="" id="{C505300C-FE1A-4F39-9159-9D069510A1B7}"/>
              </a:ext>
            </a:extLst>
          </p:cNvPr>
          <p:cNvSpPr txBox="1"/>
          <p:nvPr/>
        </p:nvSpPr>
        <p:spPr>
          <a:xfrm>
            <a:off x="10065850" y="4343206"/>
            <a:ext cx="1329210"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طلبات الشركة</a:t>
            </a:r>
            <a:endParaRPr lang="en-US" sz="2000" b="1" dirty="0">
              <a:solidFill>
                <a:srgbClr val="085E54"/>
              </a:solidFill>
              <a:latin typeface="Arial" panose="020B0604020202020204" pitchFamily="34" charset="0"/>
              <a:cs typeface="Arial" panose="020B0604020202020204" pitchFamily="34" charset="0"/>
            </a:endParaRPr>
          </a:p>
        </p:txBody>
      </p:sp>
      <p:sp>
        <p:nvSpPr>
          <p:cNvPr id="68" name="TextBox 67">
            <a:extLst>
              <a:ext uri="{FF2B5EF4-FFF2-40B4-BE49-F238E27FC236}">
                <a16:creationId xmlns:a16="http://schemas.microsoft.com/office/drawing/2014/main" xmlns="" id="{E2C0E417-ABD9-4082-B469-CEA2DE66C837}"/>
              </a:ext>
            </a:extLst>
          </p:cNvPr>
          <p:cNvSpPr txBox="1"/>
          <p:nvPr/>
        </p:nvSpPr>
        <p:spPr>
          <a:xfrm>
            <a:off x="10325534" y="3824315"/>
            <a:ext cx="809837"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معاينات</a:t>
            </a:r>
            <a:endParaRPr lang="en-US" sz="2000" b="1" dirty="0">
              <a:solidFill>
                <a:srgbClr val="085E54"/>
              </a:solidFill>
              <a:latin typeface="Arial" panose="020B0604020202020204" pitchFamily="34" charset="0"/>
              <a:cs typeface="Arial" panose="020B0604020202020204" pitchFamily="34" charset="0"/>
            </a:endParaRPr>
          </a:p>
        </p:txBody>
      </p:sp>
      <p:sp>
        <p:nvSpPr>
          <p:cNvPr id="70" name="Oval 69">
            <a:extLst>
              <a:ext uri="{FF2B5EF4-FFF2-40B4-BE49-F238E27FC236}">
                <a16:creationId xmlns:a16="http://schemas.microsoft.com/office/drawing/2014/main" xmlns="" id="{31E55B80-6D8D-4B61-B36C-F2977470142D}"/>
              </a:ext>
            </a:extLst>
          </p:cNvPr>
          <p:cNvSpPr/>
          <p:nvPr/>
        </p:nvSpPr>
        <p:spPr>
          <a:xfrm>
            <a:off x="10120408" y="3245551"/>
            <a:ext cx="1174355" cy="5379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xmlns="" id="{F0460BF6-3E7E-4DBC-9E71-7CC23EDCC932}"/>
              </a:ext>
            </a:extLst>
          </p:cNvPr>
          <p:cNvSpPr txBox="1"/>
          <p:nvPr/>
        </p:nvSpPr>
        <p:spPr>
          <a:xfrm>
            <a:off x="5014702" y="1429573"/>
            <a:ext cx="3656941" cy="400110"/>
          </a:xfrm>
          <a:prstGeom prst="rect">
            <a:avLst/>
          </a:prstGeom>
          <a:noFill/>
        </p:spPr>
        <p:txBody>
          <a:bodyPr wrap="square" rtlCol="0">
            <a:spAutoFit/>
          </a:bodyPr>
          <a:lstStyle/>
          <a:p>
            <a:pPr algn="r"/>
            <a:r>
              <a:rPr lang="ar-EG" sz="2000" b="1" dirty="0">
                <a:solidFill>
                  <a:srgbClr val="085E54"/>
                </a:solidFill>
                <a:latin typeface="Arial" panose="020B0604020202020204" pitchFamily="34" charset="0"/>
                <a:cs typeface="Arial" panose="020B0604020202020204" pitchFamily="34" charset="0"/>
              </a:rPr>
              <a:t>بحث داخل العملاء عن عقار</a:t>
            </a:r>
          </a:p>
        </p:txBody>
      </p:sp>
      <p:pic>
        <p:nvPicPr>
          <p:cNvPr id="72" name="Picture 71" descr="نتيجة بحث الصور عن ‪whatsapp home‬‏">
            <a:extLst>
              <a:ext uri="{FF2B5EF4-FFF2-40B4-BE49-F238E27FC236}">
                <a16:creationId xmlns:a16="http://schemas.microsoft.com/office/drawing/2014/main" xmlns="" id="{5EF89457-1A0C-4815-A02C-06327145A2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061" t="4838" r="25075" b="83251"/>
          <a:stretch/>
        </p:blipFill>
        <p:spPr bwMode="auto">
          <a:xfrm>
            <a:off x="8694880" y="1409494"/>
            <a:ext cx="457200" cy="440267"/>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xmlns="" id="{BD24FE95-DE59-4732-9F2C-C06E0CCD6369}"/>
              </a:ext>
            </a:extLst>
          </p:cNvPr>
          <p:cNvSpPr txBox="1"/>
          <p:nvPr/>
        </p:nvSpPr>
        <p:spPr>
          <a:xfrm>
            <a:off x="10085086" y="5877834"/>
            <a:ext cx="1309974" cy="400110"/>
          </a:xfrm>
          <a:prstGeom prst="rect">
            <a:avLst/>
          </a:prstGeom>
          <a:noFill/>
        </p:spPr>
        <p:txBody>
          <a:bodyPr wrap="none" rtlCol="0">
            <a:spAutoFit/>
          </a:bodyPr>
          <a:lstStyle/>
          <a:p>
            <a:r>
              <a:rPr lang="en-US" sz="2000" b="1" dirty="0">
                <a:solidFill>
                  <a:srgbClr val="085E54"/>
                </a:solidFill>
                <a:latin typeface="Arial" panose="020B0604020202020204" pitchFamily="34" charset="0"/>
                <a:cs typeface="Arial" panose="020B0604020202020204" pitchFamily="34" charset="0"/>
              </a:rPr>
              <a:t>Members</a:t>
            </a:r>
          </a:p>
        </p:txBody>
      </p:sp>
      <p:sp>
        <p:nvSpPr>
          <p:cNvPr id="75" name="TextBox 74">
            <a:extLst>
              <a:ext uri="{FF2B5EF4-FFF2-40B4-BE49-F238E27FC236}">
                <a16:creationId xmlns:a16="http://schemas.microsoft.com/office/drawing/2014/main" xmlns="" id="{F907A1DE-1EE4-44B7-BDA1-73804FEBB391}"/>
              </a:ext>
            </a:extLst>
          </p:cNvPr>
          <p:cNvSpPr txBox="1"/>
          <p:nvPr/>
        </p:nvSpPr>
        <p:spPr>
          <a:xfrm>
            <a:off x="3105755" y="248318"/>
            <a:ext cx="715260" cy="400110"/>
          </a:xfrm>
          <a:prstGeom prst="rect">
            <a:avLst/>
          </a:prstGeom>
          <a:noFill/>
        </p:spPr>
        <p:txBody>
          <a:bodyPr wrap="none" rtlCol="0">
            <a:spAutoFit/>
          </a:bodyPr>
          <a:lstStyle/>
          <a:p>
            <a:r>
              <a:rPr lang="en-US" sz="2000" dirty="0">
                <a:solidFill>
                  <a:schemeClr val="bg1"/>
                </a:solidFill>
                <a:latin typeface="Cambria" panose="02040503050406030204" pitchFamily="18" charset="0"/>
                <a:cs typeface="Times New Roman" panose="02020603050405020304" pitchFamily="18" charset="0"/>
              </a:rPr>
              <a:t>Back</a:t>
            </a:r>
          </a:p>
        </p:txBody>
      </p:sp>
      <p:sp>
        <p:nvSpPr>
          <p:cNvPr id="76" name="TextBox 75">
            <a:extLst>
              <a:ext uri="{FF2B5EF4-FFF2-40B4-BE49-F238E27FC236}">
                <a16:creationId xmlns:a16="http://schemas.microsoft.com/office/drawing/2014/main" xmlns="" id="{2961C652-5E3E-42F3-9B78-19EDC480577E}"/>
              </a:ext>
            </a:extLst>
          </p:cNvPr>
          <p:cNvSpPr txBox="1"/>
          <p:nvPr/>
        </p:nvSpPr>
        <p:spPr>
          <a:xfrm>
            <a:off x="3638069" y="3044914"/>
            <a:ext cx="1243774" cy="400110"/>
          </a:xfrm>
          <a:prstGeom prst="rect">
            <a:avLst/>
          </a:prstGeom>
          <a:noFill/>
        </p:spPr>
        <p:txBody>
          <a:bodyPr wrap="square" rtlCol="0">
            <a:spAutoFit/>
          </a:bodyPr>
          <a:lstStyle/>
          <a:p>
            <a:pPr algn="r"/>
            <a:r>
              <a:rPr lang="ar-EG" sz="2000" b="1" dirty="0">
                <a:solidFill>
                  <a:srgbClr val="085E54"/>
                </a:solidFill>
                <a:latin typeface="Arial" panose="020B0604020202020204" pitchFamily="34" charset="0"/>
                <a:cs typeface="Arial" panose="020B0604020202020204" pitchFamily="34" charset="0"/>
              </a:rPr>
              <a:t>مقدرة الدفع</a:t>
            </a:r>
          </a:p>
        </p:txBody>
      </p:sp>
      <p:sp>
        <p:nvSpPr>
          <p:cNvPr id="77" name="TextBox 76">
            <a:extLst>
              <a:ext uri="{FF2B5EF4-FFF2-40B4-BE49-F238E27FC236}">
                <a16:creationId xmlns:a16="http://schemas.microsoft.com/office/drawing/2014/main" xmlns="" id="{EA7A92DF-8743-46D3-9D52-E80481E632C6}"/>
              </a:ext>
            </a:extLst>
          </p:cNvPr>
          <p:cNvSpPr txBox="1"/>
          <p:nvPr/>
        </p:nvSpPr>
        <p:spPr>
          <a:xfrm>
            <a:off x="3684800" y="5195650"/>
            <a:ext cx="1243774" cy="400110"/>
          </a:xfrm>
          <a:prstGeom prst="rect">
            <a:avLst/>
          </a:prstGeom>
          <a:noFill/>
        </p:spPr>
        <p:txBody>
          <a:bodyPr wrap="square" rtlCol="0">
            <a:spAutoFit/>
          </a:bodyPr>
          <a:lstStyle/>
          <a:p>
            <a:pPr algn="r"/>
            <a:r>
              <a:rPr lang="ar-EG" sz="2000" b="1" dirty="0">
                <a:solidFill>
                  <a:srgbClr val="085E54"/>
                </a:solidFill>
                <a:latin typeface="Arial" panose="020B0604020202020204" pitchFamily="34" charset="0"/>
                <a:cs typeface="Arial" panose="020B0604020202020204" pitchFamily="34" charset="0"/>
              </a:rPr>
              <a:t>مقدرة الدفع</a:t>
            </a:r>
          </a:p>
        </p:txBody>
      </p:sp>
    </p:spTree>
    <p:extLst>
      <p:ext uri="{BB962C8B-B14F-4D97-AF65-F5344CB8AC3E}">
        <p14:creationId xmlns:p14="http://schemas.microsoft.com/office/powerpoint/2010/main" val="1851003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B399C04-CFF0-411D-B5ED-8F1F61182FD0}"/>
              </a:ext>
            </a:extLst>
          </p:cNvPr>
          <p:cNvSpPr/>
          <p:nvPr/>
        </p:nvSpPr>
        <p:spPr>
          <a:xfrm>
            <a:off x="9236763" y="177507"/>
            <a:ext cx="2749827"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xmlns="" id="{5517F66F-8B48-4B0F-84EE-E9A58DF38F15}"/>
              </a:ext>
            </a:extLst>
          </p:cNvPr>
          <p:cNvSpPr/>
          <p:nvPr/>
        </p:nvSpPr>
        <p:spPr>
          <a:xfrm>
            <a:off x="320604" y="161853"/>
            <a:ext cx="2628756"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1281AC6F-D767-47C1-A84A-913FD41502A6}"/>
              </a:ext>
            </a:extLst>
          </p:cNvPr>
          <p:cNvSpPr txBox="1"/>
          <p:nvPr/>
        </p:nvSpPr>
        <p:spPr>
          <a:xfrm>
            <a:off x="9364036" y="280011"/>
            <a:ext cx="2479974" cy="400110"/>
          </a:xfrm>
          <a:prstGeom prst="rect">
            <a:avLst/>
          </a:prstGeom>
          <a:noFill/>
        </p:spPr>
        <p:txBody>
          <a:bodyPr wrap="none" rtlCol="0">
            <a:spAutoFit/>
          </a:bodyPr>
          <a:lstStyle/>
          <a:p>
            <a:r>
              <a:rPr lang="en-US" sz="2000" dirty="0">
                <a:solidFill>
                  <a:schemeClr val="bg1"/>
                </a:solidFill>
                <a:latin typeface="Cambria" panose="02040503050406030204" pitchFamily="18" charset="0"/>
                <a:cs typeface="Times New Roman" panose="02020603050405020304" pitchFamily="18" charset="0"/>
              </a:rPr>
              <a:t>New Vision company</a:t>
            </a:r>
          </a:p>
        </p:txBody>
      </p:sp>
      <p:sp>
        <p:nvSpPr>
          <p:cNvPr id="6" name="Flowchart: Connector 5">
            <a:extLst>
              <a:ext uri="{FF2B5EF4-FFF2-40B4-BE49-F238E27FC236}">
                <a16:creationId xmlns:a16="http://schemas.microsoft.com/office/drawing/2014/main" xmlns="" id="{F3C01590-70B2-4891-AAD4-D992A2BED2E5}"/>
              </a:ext>
            </a:extLst>
          </p:cNvPr>
          <p:cNvSpPr/>
          <p:nvPr/>
        </p:nvSpPr>
        <p:spPr>
          <a:xfrm>
            <a:off x="4987136" y="448373"/>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xmlns="" id="{8B20D1FE-1AF0-4BBE-B127-5EC42BD637A0}"/>
              </a:ext>
            </a:extLst>
          </p:cNvPr>
          <p:cNvSpPr/>
          <p:nvPr/>
        </p:nvSpPr>
        <p:spPr>
          <a:xfrm>
            <a:off x="4987136" y="531142"/>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xmlns="" id="{1904CE8D-89FB-4E67-B07A-12908EA8C236}"/>
              </a:ext>
            </a:extLst>
          </p:cNvPr>
          <p:cNvSpPr/>
          <p:nvPr/>
        </p:nvSpPr>
        <p:spPr>
          <a:xfrm>
            <a:off x="4987136" y="613911"/>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92DA2EC9-97D9-4EC2-8CCA-E39B4F30ED05}"/>
              </a:ext>
            </a:extLst>
          </p:cNvPr>
          <p:cNvSpPr/>
          <p:nvPr/>
        </p:nvSpPr>
        <p:spPr>
          <a:xfrm>
            <a:off x="2989115" y="177997"/>
            <a:ext cx="6207893"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xmlns="" id="{DD18B7F0-79DE-467B-BF7B-9DB3BD576EA2}"/>
              </a:ext>
            </a:extLst>
          </p:cNvPr>
          <p:cNvCxnSpPr>
            <a:cxnSpLocks/>
          </p:cNvCxnSpPr>
          <p:nvPr/>
        </p:nvCxnSpPr>
        <p:spPr>
          <a:xfrm>
            <a:off x="2949360" y="813224"/>
            <a:ext cx="0" cy="5030985"/>
          </a:xfrm>
          <a:prstGeom prst="line">
            <a:avLst/>
          </a:prstGeom>
          <a:ln w="12700">
            <a:solidFill>
              <a:srgbClr val="085E5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2BFE290-60AD-4FA1-B62E-387352F29FC2}"/>
              </a:ext>
            </a:extLst>
          </p:cNvPr>
          <p:cNvCxnSpPr>
            <a:cxnSpLocks/>
          </p:cNvCxnSpPr>
          <p:nvPr/>
        </p:nvCxnSpPr>
        <p:spPr>
          <a:xfrm>
            <a:off x="9224262" y="799972"/>
            <a:ext cx="0" cy="5030985"/>
          </a:xfrm>
          <a:prstGeom prst="line">
            <a:avLst/>
          </a:prstGeom>
          <a:ln w="12700">
            <a:solidFill>
              <a:srgbClr val="085E54"/>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76AD3B16-62AC-4FD6-87AE-32AA13847A84}"/>
              </a:ext>
            </a:extLst>
          </p:cNvPr>
          <p:cNvSpPr txBox="1"/>
          <p:nvPr/>
        </p:nvSpPr>
        <p:spPr>
          <a:xfrm>
            <a:off x="9987889" y="815579"/>
            <a:ext cx="1460656"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ابحث عن عميل</a:t>
            </a:r>
            <a:endParaRPr lang="en-US" sz="2000" b="1" dirty="0">
              <a:solidFill>
                <a:srgbClr val="085E54"/>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xmlns="" id="{419EA39B-6391-4A42-8A59-7164122C4206}"/>
              </a:ext>
            </a:extLst>
          </p:cNvPr>
          <p:cNvSpPr/>
          <p:nvPr/>
        </p:nvSpPr>
        <p:spPr>
          <a:xfrm>
            <a:off x="9341339" y="1300093"/>
            <a:ext cx="2272352" cy="412579"/>
          </a:xfrm>
          <a:prstGeom prst="rect">
            <a:avLst/>
          </a:prstGeom>
          <a:noFill/>
          <a:ln w="12700">
            <a:solidFill>
              <a:srgbClr val="085E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نتيجة بحث الصور عن ‪whatsapp home‬‏">
            <a:extLst>
              <a:ext uri="{FF2B5EF4-FFF2-40B4-BE49-F238E27FC236}">
                <a16:creationId xmlns:a16="http://schemas.microsoft.com/office/drawing/2014/main" xmlns="" id="{65D24D9D-8582-4EAF-95BA-12D806A215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061" t="4838" r="25075" b="83251"/>
          <a:stretch/>
        </p:blipFill>
        <p:spPr bwMode="auto">
          <a:xfrm>
            <a:off x="11677759" y="1300093"/>
            <a:ext cx="457200" cy="44026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xmlns="" id="{75AF9E93-9CF1-4DF1-8314-D89D12B9AA3F}"/>
              </a:ext>
            </a:extLst>
          </p:cNvPr>
          <p:cNvSpPr txBox="1"/>
          <p:nvPr/>
        </p:nvSpPr>
        <p:spPr>
          <a:xfrm>
            <a:off x="10120409" y="1814764"/>
            <a:ext cx="1132041"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اضف عميل</a:t>
            </a:r>
            <a:endParaRPr lang="en-US" sz="2000" b="1" dirty="0">
              <a:solidFill>
                <a:srgbClr val="085E54"/>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xmlns="" id="{1994DD14-D7CD-48FC-A642-AF177490587D}"/>
              </a:ext>
            </a:extLst>
          </p:cNvPr>
          <p:cNvSpPr txBox="1"/>
          <p:nvPr/>
        </p:nvSpPr>
        <p:spPr>
          <a:xfrm>
            <a:off x="9987889" y="2296592"/>
            <a:ext cx="1369286"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بحث عن عقار</a:t>
            </a:r>
            <a:endParaRPr lang="en-US" sz="2000" b="1" dirty="0">
              <a:solidFill>
                <a:srgbClr val="085E54"/>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xmlns="" id="{61561DBB-7C39-4668-B898-D50915B86CB8}"/>
              </a:ext>
            </a:extLst>
          </p:cNvPr>
          <p:cNvCxnSpPr>
            <a:cxnSpLocks/>
          </p:cNvCxnSpPr>
          <p:nvPr/>
        </p:nvCxnSpPr>
        <p:spPr>
          <a:xfrm flipH="1">
            <a:off x="9341339" y="2782337"/>
            <a:ext cx="2793620" cy="0"/>
          </a:xfrm>
          <a:prstGeom prst="line">
            <a:avLst/>
          </a:prstGeom>
          <a:ln w="28575">
            <a:solidFill>
              <a:srgbClr val="085E54"/>
            </a:solidFill>
          </a:ln>
        </p:spPr>
        <p:style>
          <a:lnRef idx="1">
            <a:schemeClr val="accent1"/>
          </a:lnRef>
          <a:fillRef idx="0">
            <a:schemeClr val="accent1"/>
          </a:fillRef>
          <a:effectRef idx="0">
            <a:schemeClr val="accent1"/>
          </a:effectRef>
          <a:fontRef idx="minor">
            <a:schemeClr val="tx1"/>
          </a:fontRef>
        </p:style>
      </p:cxnSp>
      <p:sp>
        <p:nvSpPr>
          <p:cNvPr id="29" name="Lightning Bolt 28">
            <a:extLst>
              <a:ext uri="{FF2B5EF4-FFF2-40B4-BE49-F238E27FC236}">
                <a16:creationId xmlns:a16="http://schemas.microsoft.com/office/drawing/2014/main" xmlns="" id="{616EC38F-BB5D-4C62-8C72-3F72BA5690B2}"/>
              </a:ext>
            </a:extLst>
          </p:cNvPr>
          <p:cNvSpPr/>
          <p:nvPr/>
        </p:nvSpPr>
        <p:spPr>
          <a:xfrm>
            <a:off x="8610530" y="281224"/>
            <a:ext cx="362438" cy="456559"/>
          </a:xfrm>
          <a:prstGeom prst="lightningBol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BC5CC33E-7F21-4726-95EF-7C3F15B0CBAC}"/>
              </a:ext>
            </a:extLst>
          </p:cNvPr>
          <p:cNvSpPr/>
          <p:nvPr/>
        </p:nvSpPr>
        <p:spPr>
          <a:xfrm>
            <a:off x="8494413" y="251011"/>
            <a:ext cx="200467" cy="2243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9</a:t>
            </a:r>
            <a:endParaRPr lang="en-US" dirty="0"/>
          </a:p>
        </p:txBody>
      </p:sp>
      <p:sp>
        <p:nvSpPr>
          <p:cNvPr id="30" name="TextBox 29">
            <a:extLst>
              <a:ext uri="{FF2B5EF4-FFF2-40B4-BE49-F238E27FC236}">
                <a16:creationId xmlns:a16="http://schemas.microsoft.com/office/drawing/2014/main" xmlns="" id="{4C8FDC2C-5660-4908-BAD8-4FB30328C778}"/>
              </a:ext>
            </a:extLst>
          </p:cNvPr>
          <p:cNvSpPr txBox="1"/>
          <p:nvPr/>
        </p:nvSpPr>
        <p:spPr>
          <a:xfrm>
            <a:off x="7846259" y="109443"/>
            <a:ext cx="385042" cy="769441"/>
          </a:xfrm>
          <a:prstGeom prst="rect">
            <a:avLst/>
          </a:prstGeom>
          <a:noFill/>
        </p:spPr>
        <p:txBody>
          <a:bodyPr wrap="none" rtlCol="0">
            <a:spAutoFit/>
          </a:bodyPr>
          <a:lstStyle/>
          <a:p>
            <a:r>
              <a:rPr lang="ar-EG" sz="4400" b="1" dirty="0">
                <a:solidFill>
                  <a:schemeClr val="bg1"/>
                </a:solidFill>
                <a:latin typeface="Cambria" panose="02040503050406030204" pitchFamily="18" charset="0"/>
                <a:cs typeface="Times New Roman" panose="02020603050405020304" pitchFamily="18" charset="0"/>
              </a:rPr>
              <a:t>؟</a:t>
            </a:r>
            <a:endParaRPr lang="en-US" sz="4400" b="1" dirty="0">
              <a:solidFill>
                <a:schemeClr val="bg1"/>
              </a:solidFill>
              <a:latin typeface="Cambria" panose="020405030504060302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xmlns="" id="{55356002-D897-4922-9BAF-C3A32C40C926}"/>
              </a:ext>
            </a:extLst>
          </p:cNvPr>
          <p:cNvSpPr/>
          <p:nvPr/>
        </p:nvSpPr>
        <p:spPr>
          <a:xfrm>
            <a:off x="7807099" y="248285"/>
            <a:ext cx="200467" cy="2243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4</a:t>
            </a:r>
            <a:endParaRPr lang="en-US" dirty="0"/>
          </a:p>
        </p:txBody>
      </p:sp>
      <p:sp>
        <p:nvSpPr>
          <p:cNvPr id="34" name="TextBox 33">
            <a:extLst>
              <a:ext uri="{FF2B5EF4-FFF2-40B4-BE49-F238E27FC236}">
                <a16:creationId xmlns:a16="http://schemas.microsoft.com/office/drawing/2014/main" xmlns="" id="{1844BF6F-01D3-4728-BF02-C8878AD145A5}"/>
              </a:ext>
            </a:extLst>
          </p:cNvPr>
          <p:cNvSpPr txBox="1"/>
          <p:nvPr/>
        </p:nvSpPr>
        <p:spPr>
          <a:xfrm>
            <a:off x="3179298" y="821595"/>
            <a:ext cx="5944227" cy="5970865"/>
          </a:xfrm>
          <a:prstGeom prst="rect">
            <a:avLst/>
          </a:prstGeom>
          <a:noFill/>
        </p:spPr>
        <p:txBody>
          <a:bodyPr wrap="square" rtlCol="0">
            <a:spAutoFit/>
          </a:bodyPr>
          <a:lstStyle/>
          <a:p>
            <a:pPr algn="r"/>
            <a:r>
              <a:rPr lang="ar-EG" sz="22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"معاينات":</a:t>
            </a:r>
          </a:p>
          <a:p>
            <a:pPr algn="r"/>
            <a:r>
              <a:rPr lang="ar-EG" sz="2000" dirty="0">
                <a:latin typeface="Arial" panose="020B0604020202020204" pitchFamily="34" charset="0"/>
                <a:cs typeface="Arial" panose="020B0604020202020204" pitchFamily="34" charset="0"/>
              </a:rPr>
              <a:t>بنشوف فيها بس المعاينات ال لسه ما جاش معادها او مش متحددلها معاد او جه معادها وما اكدناش انها تمت خلاص</a:t>
            </a:r>
          </a:p>
          <a:p>
            <a:pPr algn="r"/>
            <a:endParaRPr lang="ar-EG" sz="2000" dirty="0">
              <a:latin typeface="Arial" panose="020B0604020202020204" pitchFamily="34" charset="0"/>
              <a:cs typeface="Arial" panose="020B0604020202020204" pitchFamily="34" charset="0"/>
            </a:endParaRPr>
          </a:p>
          <a:p>
            <a:pPr algn="r"/>
            <a:r>
              <a:rPr lang="ar-EG" sz="2000" dirty="0">
                <a:latin typeface="Arial" panose="020B0604020202020204" pitchFamily="34" charset="0"/>
                <a:cs typeface="Arial" panose="020B0604020202020204" pitchFamily="34" charset="0"/>
              </a:rPr>
              <a:t>ال لسه ماجاش معادها: بنشوفها وييجى اشعارات بيها قبلها بيوم (او قبلها حسب ما المستخدم يحدد بيوم بساعة او ال 2 براحته)</a:t>
            </a:r>
          </a:p>
          <a:p>
            <a:pPr algn="r"/>
            <a:endParaRPr lang="ar-EG" sz="2000" dirty="0">
              <a:latin typeface="Arial" panose="020B0604020202020204" pitchFamily="34" charset="0"/>
              <a:cs typeface="Arial" panose="020B0604020202020204" pitchFamily="34" charset="0"/>
            </a:endParaRPr>
          </a:p>
          <a:p>
            <a:pPr algn="r"/>
            <a:r>
              <a:rPr lang="ar-EG" sz="2000" dirty="0">
                <a:latin typeface="Arial" panose="020B0604020202020204" pitchFamily="34" charset="0"/>
                <a:cs typeface="Arial" panose="020B0604020202020204" pitchFamily="34" charset="0"/>
              </a:rPr>
              <a:t>ال جه معادها بييجى اشعار ونسأل المستخدم هل المعاينة تمت ام تأجلت ام العميل تحول لعميل سابق لو تمت تنضاف للهيستورى لو اتأجلت نسأله يختار معاد تانى او يختار غير محدد او يختار انه تم بيع وحدة للعميل</a:t>
            </a:r>
          </a:p>
          <a:p>
            <a:pPr algn="r"/>
            <a:endParaRPr lang="ar-EG" sz="2000" dirty="0">
              <a:latin typeface="Arial" panose="020B0604020202020204" pitchFamily="34" charset="0"/>
              <a:cs typeface="Arial" panose="020B0604020202020204" pitchFamily="34" charset="0"/>
            </a:endParaRPr>
          </a:p>
          <a:p>
            <a:pPr algn="r"/>
            <a:r>
              <a:rPr lang="ar-EG" sz="2000" dirty="0">
                <a:latin typeface="Arial" panose="020B0604020202020204" pitchFamily="34" charset="0"/>
                <a:cs typeface="Arial" panose="020B0604020202020204" pitchFamily="34" charset="0"/>
              </a:rPr>
              <a:t>ال مش متحددلها معاد بتفضل موجودة وبييجى اشعارات نفكر المستخدم انه يتابع مع العملاء دول عشان يحدد معاد او يحولهم لعملاء سابقين</a:t>
            </a:r>
          </a:p>
          <a:p>
            <a:pPr algn="r"/>
            <a:endParaRPr lang="ar-EG" sz="2000" dirty="0">
              <a:latin typeface="Arial" panose="020B0604020202020204" pitchFamily="34" charset="0"/>
              <a:cs typeface="Arial" panose="020B0604020202020204" pitchFamily="34" charset="0"/>
            </a:endParaRPr>
          </a:p>
          <a:p>
            <a:pPr algn="r"/>
            <a:r>
              <a:rPr lang="ar-EG" sz="2000" dirty="0">
                <a:latin typeface="Arial" panose="020B0604020202020204" pitchFamily="34" charset="0"/>
                <a:cs typeface="Arial" panose="020B0604020202020204" pitchFamily="34" charset="0"/>
              </a:rPr>
              <a:t>طبعا كل الداتا دى بنلمها عشان نطلع تقرير للمعاينات فى الفترة السابقة</a:t>
            </a:r>
          </a:p>
          <a:p>
            <a:pPr algn="r"/>
            <a:r>
              <a:rPr lang="ar-EG" sz="2000" dirty="0">
                <a:latin typeface="Arial" panose="020B0604020202020204" pitchFamily="34" charset="0"/>
                <a:cs typeface="Arial" panose="020B0604020202020204" pitchFamily="34" charset="0"/>
              </a:rPr>
              <a:t>كام عميل اتصل وكام معاينة اتحددت وكام معاينة اتأجلت وكام معاينة تمت وكام عميل ضاع(عملاء سابقين) وكام عميل اشترى </a:t>
            </a:r>
          </a:p>
          <a:p>
            <a:pPr algn="r"/>
            <a:endParaRPr lang="ar-EG" sz="2000" dirty="0">
              <a:latin typeface="Arial" panose="020B0604020202020204" pitchFamily="34" charset="0"/>
              <a:cs typeface="Arial" panose="020B0604020202020204" pitchFamily="34" charset="0"/>
            </a:endParaRPr>
          </a:p>
          <a:p>
            <a:pPr algn="r"/>
            <a:r>
              <a:rPr lang="ar-EG" sz="2000" dirty="0">
                <a:latin typeface="Arial" panose="020B0604020202020204" pitchFamily="34" charset="0"/>
                <a:cs typeface="Arial" panose="020B0604020202020204" pitchFamily="34" charset="0"/>
              </a:rPr>
              <a:t>وفيه معاينات سابقة</a:t>
            </a:r>
          </a:p>
        </p:txBody>
      </p:sp>
      <p:sp>
        <p:nvSpPr>
          <p:cNvPr id="36" name="TextBox 35">
            <a:extLst>
              <a:ext uri="{FF2B5EF4-FFF2-40B4-BE49-F238E27FC236}">
                <a16:creationId xmlns:a16="http://schemas.microsoft.com/office/drawing/2014/main" xmlns="" id="{AE2DF9CD-D984-45E2-B62A-400A2AF03C3D}"/>
              </a:ext>
            </a:extLst>
          </p:cNvPr>
          <p:cNvSpPr txBox="1"/>
          <p:nvPr/>
        </p:nvSpPr>
        <p:spPr>
          <a:xfrm>
            <a:off x="9987889" y="2880512"/>
            <a:ext cx="1459054"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مشاريع الشركة</a:t>
            </a:r>
            <a:endParaRPr lang="en-US" sz="2000" b="1" dirty="0">
              <a:solidFill>
                <a:srgbClr val="085E54"/>
              </a:solidFill>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xmlns="" id="{31F77D28-7381-4106-A42B-807DDA76E818}"/>
              </a:ext>
            </a:extLst>
          </p:cNvPr>
          <p:cNvSpPr txBox="1"/>
          <p:nvPr/>
        </p:nvSpPr>
        <p:spPr>
          <a:xfrm>
            <a:off x="10341623" y="3354595"/>
            <a:ext cx="689612"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عملاء</a:t>
            </a:r>
            <a:endParaRPr lang="en-US" sz="2000" b="1" dirty="0">
              <a:solidFill>
                <a:srgbClr val="085E54"/>
              </a:solidFill>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xmlns="" id="{38478273-935D-4901-9C9C-2B3B10A6F8B9}"/>
              </a:ext>
            </a:extLst>
          </p:cNvPr>
          <p:cNvSpPr txBox="1"/>
          <p:nvPr/>
        </p:nvSpPr>
        <p:spPr>
          <a:xfrm>
            <a:off x="10065850" y="4343206"/>
            <a:ext cx="1329210"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طلبات الشركة</a:t>
            </a:r>
            <a:endParaRPr lang="en-US" sz="2000" b="1" dirty="0">
              <a:solidFill>
                <a:srgbClr val="085E54"/>
              </a:solidFill>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xmlns="" id="{C8EE91D4-6F19-4ACD-98D5-34C2121464BE}"/>
              </a:ext>
            </a:extLst>
          </p:cNvPr>
          <p:cNvSpPr txBox="1"/>
          <p:nvPr/>
        </p:nvSpPr>
        <p:spPr>
          <a:xfrm>
            <a:off x="10325534" y="3824315"/>
            <a:ext cx="809837"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معاينات</a:t>
            </a:r>
            <a:endParaRPr lang="en-US" sz="2000" b="1" dirty="0">
              <a:solidFill>
                <a:srgbClr val="085E54"/>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xmlns="" id="{4CFF4A86-41B6-4E34-AE11-2786A2023322}"/>
              </a:ext>
            </a:extLst>
          </p:cNvPr>
          <p:cNvSpPr/>
          <p:nvPr/>
        </p:nvSpPr>
        <p:spPr>
          <a:xfrm>
            <a:off x="10150971" y="3733796"/>
            <a:ext cx="1174355" cy="5379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xmlns="" id="{571CACBC-665F-4664-A21D-DBA5805432CC}"/>
              </a:ext>
            </a:extLst>
          </p:cNvPr>
          <p:cNvSpPr txBox="1"/>
          <p:nvPr/>
        </p:nvSpPr>
        <p:spPr>
          <a:xfrm>
            <a:off x="10085086" y="5877834"/>
            <a:ext cx="1309974" cy="400110"/>
          </a:xfrm>
          <a:prstGeom prst="rect">
            <a:avLst/>
          </a:prstGeom>
          <a:noFill/>
        </p:spPr>
        <p:txBody>
          <a:bodyPr wrap="none" rtlCol="0">
            <a:spAutoFit/>
          </a:bodyPr>
          <a:lstStyle/>
          <a:p>
            <a:r>
              <a:rPr lang="en-US" sz="2000" b="1" dirty="0">
                <a:solidFill>
                  <a:srgbClr val="085E54"/>
                </a:solidFill>
                <a:latin typeface="Arial" panose="020B0604020202020204" pitchFamily="34" charset="0"/>
                <a:cs typeface="Arial" panose="020B0604020202020204" pitchFamily="34" charset="0"/>
              </a:rPr>
              <a:t>Members</a:t>
            </a:r>
          </a:p>
        </p:txBody>
      </p:sp>
      <p:sp>
        <p:nvSpPr>
          <p:cNvPr id="45" name="TextBox 44">
            <a:extLst>
              <a:ext uri="{FF2B5EF4-FFF2-40B4-BE49-F238E27FC236}">
                <a16:creationId xmlns:a16="http://schemas.microsoft.com/office/drawing/2014/main" xmlns="" id="{CA4BD755-C961-4080-88D0-E3A9F2D85CB9}"/>
              </a:ext>
            </a:extLst>
          </p:cNvPr>
          <p:cNvSpPr txBox="1"/>
          <p:nvPr/>
        </p:nvSpPr>
        <p:spPr>
          <a:xfrm>
            <a:off x="3105755" y="248318"/>
            <a:ext cx="715260" cy="400110"/>
          </a:xfrm>
          <a:prstGeom prst="rect">
            <a:avLst/>
          </a:prstGeom>
          <a:noFill/>
        </p:spPr>
        <p:txBody>
          <a:bodyPr wrap="none" rtlCol="0">
            <a:spAutoFit/>
          </a:bodyPr>
          <a:lstStyle/>
          <a:p>
            <a:r>
              <a:rPr lang="en-US" sz="2000" dirty="0">
                <a:solidFill>
                  <a:schemeClr val="bg1"/>
                </a:solidFill>
                <a:latin typeface="Cambria" panose="02040503050406030204" pitchFamily="18" charset="0"/>
                <a:cs typeface="Times New Roman" panose="02020603050405020304" pitchFamily="18" charset="0"/>
              </a:rPr>
              <a:t>Back</a:t>
            </a:r>
          </a:p>
        </p:txBody>
      </p:sp>
    </p:spTree>
    <p:extLst>
      <p:ext uri="{BB962C8B-B14F-4D97-AF65-F5344CB8AC3E}">
        <p14:creationId xmlns:p14="http://schemas.microsoft.com/office/powerpoint/2010/main" val="3930350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B399C04-CFF0-411D-B5ED-8F1F61182FD0}"/>
              </a:ext>
            </a:extLst>
          </p:cNvPr>
          <p:cNvSpPr/>
          <p:nvPr/>
        </p:nvSpPr>
        <p:spPr>
          <a:xfrm>
            <a:off x="9236763" y="177507"/>
            <a:ext cx="2749827"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xmlns="" id="{5517F66F-8B48-4B0F-84EE-E9A58DF38F15}"/>
              </a:ext>
            </a:extLst>
          </p:cNvPr>
          <p:cNvSpPr/>
          <p:nvPr/>
        </p:nvSpPr>
        <p:spPr>
          <a:xfrm>
            <a:off x="320604" y="161853"/>
            <a:ext cx="2628756"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1281AC6F-D767-47C1-A84A-913FD41502A6}"/>
              </a:ext>
            </a:extLst>
          </p:cNvPr>
          <p:cNvSpPr txBox="1"/>
          <p:nvPr/>
        </p:nvSpPr>
        <p:spPr>
          <a:xfrm>
            <a:off x="9364036" y="280011"/>
            <a:ext cx="2479974" cy="400110"/>
          </a:xfrm>
          <a:prstGeom prst="rect">
            <a:avLst/>
          </a:prstGeom>
          <a:noFill/>
        </p:spPr>
        <p:txBody>
          <a:bodyPr wrap="none" rtlCol="0">
            <a:spAutoFit/>
          </a:bodyPr>
          <a:lstStyle/>
          <a:p>
            <a:r>
              <a:rPr lang="en-US" sz="2000" dirty="0">
                <a:solidFill>
                  <a:schemeClr val="bg1"/>
                </a:solidFill>
                <a:latin typeface="Cambria" panose="02040503050406030204" pitchFamily="18" charset="0"/>
                <a:cs typeface="Times New Roman" panose="02020603050405020304" pitchFamily="18" charset="0"/>
              </a:rPr>
              <a:t>New Vision company</a:t>
            </a:r>
          </a:p>
        </p:txBody>
      </p:sp>
      <p:sp>
        <p:nvSpPr>
          <p:cNvPr id="6" name="Flowchart: Connector 5">
            <a:extLst>
              <a:ext uri="{FF2B5EF4-FFF2-40B4-BE49-F238E27FC236}">
                <a16:creationId xmlns:a16="http://schemas.microsoft.com/office/drawing/2014/main" xmlns="" id="{F3C01590-70B2-4891-AAD4-D992A2BED2E5}"/>
              </a:ext>
            </a:extLst>
          </p:cNvPr>
          <p:cNvSpPr/>
          <p:nvPr/>
        </p:nvSpPr>
        <p:spPr>
          <a:xfrm>
            <a:off x="4987136" y="448373"/>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xmlns="" id="{8B20D1FE-1AF0-4BBE-B127-5EC42BD637A0}"/>
              </a:ext>
            </a:extLst>
          </p:cNvPr>
          <p:cNvSpPr/>
          <p:nvPr/>
        </p:nvSpPr>
        <p:spPr>
          <a:xfrm>
            <a:off x="4987136" y="531142"/>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xmlns="" id="{1904CE8D-89FB-4E67-B07A-12908EA8C236}"/>
              </a:ext>
            </a:extLst>
          </p:cNvPr>
          <p:cNvSpPr/>
          <p:nvPr/>
        </p:nvSpPr>
        <p:spPr>
          <a:xfrm>
            <a:off x="4987136" y="613911"/>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92DA2EC9-97D9-4EC2-8CCA-E39B4F30ED05}"/>
              </a:ext>
            </a:extLst>
          </p:cNvPr>
          <p:cNvSpPr/>
          <p:nvPr/>
        </p:nvSpPr>
        <p:spPr>
          <a:xfrm>
            <a:off x="2989115" y="177997"/>
            <a:ext cx="6207893"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xmlns="" id="{DD18B7F0-79DE-467B-BF7B-9DB3BD576EA2}"/>
              </a:ext>
            </a:extLst>
          </p:cNvPr>
          <p:cNvCxnSpPr>
            <a:cxnSpLocks/>
          </p:cNvCxnSpPr>
          <p:nvPr/>
        </p:nvCxnSpPr>
        <p:spPr>
          <a:xfrm>
            <a:off x="2949360" y="813224"/>
            <a:ext cx="0" cy="5030985"/>
          </a:xfrm>
          <a:prstGeom prst="line">
            <a:avLst/>
          </a:prstGeom>
          <a:ln w="12700">
            <a:solidFill>
              <a:srgbClr val="085E5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2BFE290-60AD-4FA1-B62E-387352F29FC2}"/>
              </a:ext>
            </a:extLst>
          </p:cNvPr>
          <p:cNvCxnSpPr>
            <a:cxnSpLocks/>
          </p:cNvCxnSpPr>
          <p:nvPr/>
        </p:nvCxnSpPr>
        <p:spPr>
          <a:xfrm>
            <a:off x="9224262" y="799972"/>
            <a:ext cx="0" cy="5030985"/>
          </a:xfrm>
          <a:prstGeom prst="line">
            <a:avLst/>
          </a:prstGeom>
          <a:ln w="12700">
            <a:solidFill>
              <a:srgbClr val="085E54"/>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76AD3B16-62AC-4FD6-87AE-32AA13847A84}"/>
              </a:ext>
            </a:extLst>
          </p:cNvPr>
          <p:cNvSpPr txBox="1"/>
          <p:nvPr/>
        </p:nvSpPr>
        <p:spPr>
          <a:xfrm>
            <a:off x="9987889" y="815579"/>
            <a:ext cx="1460656"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ابحث عن عميل</a:t>
            </a:r>
            <a:endParaRPr lang="en-US" sz="2000" b="1" dirty="0">
              <a:solidFill>
                <a:srgbClr val="085E54"/>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xmlns="" id="{419EA39B-6391-4A42-8A59-7164122C4206}"/>
              </a:ext>
            </a:extLst>
          </p:cNvPr>
          <p:cNvSpPr/>
          <p:nvPr/>
        </p:nvSpPr>
        <p:spPr>
          <a:xfrm>
            <a:off x="9341339" y="1300093"/>
            <a:ext cx="2272352" cy="412579"/>
          </a:xfrm>
          <a:prstGeom prst="rect">
            <a:avLst/>
          </a:prstGeom>
          <a:noFill/>
          <a:ln w="12700">
            <a:solidFill>
              <a:srgbClr val="085E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نتيجة بحث الصور عن ‪whatsapp home‬‏">
            <a:extLst>
              <a:ext uri="{FF2B5EF4-FFF2-40B4-BE49-F238E27FC236}">
                <a16:creationId xmlns:a16="http://schemas.microsoft.com/office/drawing/2014/main" xmlns="" id="{65D24D9D-8582-4EAF-95BA-12D806A215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061" t="4838" r="25075" b="83251"/>
          <a:stretch/>
        </p:blipFill>
        <p:spPr bwMode="auto">
          <a:xfrm>
            <a:off x="11677759" y="1300093"/>
            <a:ext cx="457200" cy="44026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xmlns="" id="{75AF9E93-9CF1-4DF1-8314-D89D12B9AA3F}"/>
              </a:ext>
            </a:extLst>
          </p:cNvPr>
          <p:cNvSpPr txBox="1"/>
          <p:nvPr/>
        </p:nvSpPr>
        <p:spPr>
          <a:xfrm>
            <a:off x="10120409" y="1814764"/>
            <a:ext cx="1132041"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اضف عميل</a:t>
            </a:r>
            <a:endParaRPr lang="en-US" sz="2000" b="1" dirty="0">
              <a:solidFill>
                <a:srgbClr val="085E54"/>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xmlns="" id="{1994DD14-D7CD-48FC-A642-AF177490587D}"/>
              </a:ext>
            </a:extLst>
          </p:cNvPr>
          <p:cNvSpPr txBox="1"/>
          <p:nvPr/>
        </p:nvSpPr>
        <p:spPr>
          <a:xfrm>
            <a:off x="9987889" y="2296592"/>
            <a:ext cx="1369286"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بحث عن عقار</a:t>
            </a:r>
            <a:endParaRPr lang="en-US" sz="2000" b="1" dirty="0">
              <a:solidFill>
                <a:srgbClr val="085E54"/>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xmlns="" id="{61561DBB-7C39-4668-B898-D50915B86CB8}"/>
              </a:ext>
            </a:extLst>
          </p:cNvPr>
          <p:cNvCxnSpPr>
            <a:cxnSpLocks/>
          </p:cNvCxnSpPr>
          <p:nvPr/>
        </p:nvCxnSpPr>
        <p:spPr>
          <a:xfrm flipH="1">
            <a:off x="9341339" y="2782337"/>
            <a:ext cx="2793620" cy="0"/>
          </a:xfrm>
          <a:prstGeom prst="line">
            <a:avLst/>
          </a:prstGeom>
          <a:ln w="28575">
            <a:solidFill>
              <a:srgbClr val="085E54"/>
            </a:solidFill>
          </a:ln>
        </p:spPr>
        <p:style>
          <a:lnRef idx="1">
            <a:schemeClr val="accent1"/>
          </a:lnRef>
          <a:fillRef idx="0">
            <a:schemeClr val="accent1"/>
          </a:fillRef>
          <a:effectRef idx="0">
            <a:schemeClr val="accent1"/>
          </a:effectRef>
          <a:fontRef idx="minor">
            <a:schemeClr val="tx1"/>
          </a:fontRef>
        </p:style>
      </p:cxnSp>
      <p:sp>
        <p:nvSpPr>
          <p:cNvPr id="29" name="Lightning Bolt 28">
            <a:extLst>
              <a:ext uri="{FF2B5EF4-FFF2-40B4-BE49-F238E27FC236}">
                <a16:creationId xmlns:a16="http://schemas.microsoft.com/office/drawing/2014/main" xmlns="" id="{616EC38F-BB5D-4C62-8C72-3F72BA5690B2}"/>
              </a:ext>
            </a:extLst>
          </p:cNvPr>
          <p:cNvSpPr/>
          <p:nvPr/>
        </p:nvSpPr>
        <p:spPr>
          <a:xfrm>
            <a:off x="8610530" y="281224"/>
            <a:ext cx="362438" cy="456559"/>
          </a:xfrm>
          <a:prstGeom prst="lightningBol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BC5CC33E-7F21-4726-95EF-7C3F15B0CBAC}"/>
              </a:ext>
            </a:extLst>
          </p:cNvPr>
          <p:cNvSpPr/>
          <p:nvPr/>
        </p:nvSpPr>
        <p:spPr>
          <a:xfrm>
            <a:off x="8494413" y="251011"/>
            <a:ext cx="200467" cy="2243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9</a:t>
            </a:r>
            <a:endParaRPr lang="en-US" dirty="0"/>
          </a:p>
        </p:txBody>
      </p:sp>
      <p:sp>
        <p:nvSpPr>
          <p:cNvPr id="30" name="TextBox 29">
            <a:extLst>
              <a:ext uri="{FF2B5EF4-FFF2-40B4-BE49-F238E27FC236}">
                <a16:creationId xmlns:a16="http://schemas.microsoft.com/office/drawing/2014/main" xmlns="" id="{4C8FDC2C-5660-4908-BAD8-4FB30328C778}"/>
              </a:ext>
            </a:extLst>
          </p:cNvPr>
          <p:cNvSpPr txBox="1"/>
          <p:nvPr/>
        </p:nvSpPr>
        <p:spPr>
          <a:xfrm>
            <a:off x="7846259" y="109443"/>
            <a:ext cx="385042" cy="769441"/>
          </a:xfrm>
          <a:prstGeom prst="rect">
            <a:avLst/>
          </a:prstGeom>
          <a:noFill/>
        </p:spPr>
        <p:txBody>
          <a:bodyPr wrap="none" rtlCol="0">
            <a:spAutoFit/>
          </a:bodyPr>
          <a:lstStyle/>
          <a:p>
            <a:r>
              <a:rPr lang="ar-EG" sz="4400" b="1" dirty="0">
                <a:solidFill>
                  <a:schemeClr val="bg1"/>
                </a:solidFill>
                <a:latin typeface="Cambria" panose="02040503050406030204" pitchFamily="18" charset="0"/>
                <a:cs typeface="Times New Roman" panose="02020603050405020304" pitchFamily="18" charset="0"/>
              </a:rPr>
              <a:t>؟</a:t>
            </a:r>
            <a:endParaRPr lang="en-US" sz="4400" b="1" dirty="0">
              <a:solidFill>
                <a:schemeClr val="bg1"/>
              </a:solidFill>
              <a:latin typeface="Cambria" panose="020405030504060302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xmlns="" id="{55356002-D897-4922-9BAF-C3A32C40C926}"/>
              </a:ext>
            </a:extLst>
          </p:cNvPr>
          <p:cNvSpPr/>
          <p:nvPr/>
        </p:nvSpPr>
        <p:spPr>
          <a:xfrm>
            <a:off x="7807099" y="248285"/>
            <a:ext cx="200467" cy="2243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4</a:t>
            </a:r>
            <a:endParaRPr lang="en-US" dirty="0"/>
          </a:p>
        </p:txBody>
      </p:sp>
      <p:sp>
        <p:nvSpPr>
          <p:cNvPr id="34" name="TextBox 33">
            <a:extLst>
              <a:ext uri="{FF2B5EF4-FFF2-40B4-BE49-F238E27FC236}">
                <a16:creationId xmlns:a16="http://schemas.microsoft.com/office/drawing/2014/main" xmlns="" id="{1844BF6F-01D3-4728-BF02-C8878AD145A5}"/>
              </a:ext>
            </a:extLst>
          </p:cNvPr>
          <p:cNvSpPr txBox="1"/>
          <p:nvPr/>
        </p:nvSpPr>
        <p:spPr>
          <a:xfrm>
            <a:off x="4345742" y="878884"/>
            <a:ext cx="3420712" cy="430887"/>
          </a:xfrm>
          <a:prstGeom prst="rect">
            <a:avLst/>
          </a:prstGeom>
          <a:noFill/>
        </p:spPr>
        <p:txBody>
          <a:bodyPr wrap="square" rtlCol="0">
            <a:spAutoFit/>
          </a:bodyPr>
          <a:lstStyle/>
          <a:p>
            <a:pPr algn="r"/>
            <a:r>
              <a:rPr lang="en-US" sz="22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Members</a:t>
            </a:r>
            <a:endParaRPr lang="ar-EG" sz="22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xmlns="" id="{AE2DF9CD-D984-45E2-B62A-400A2AF03C3D}"/>
              </a:ext>
            </a:extLst>
          </p:cNvPr>
          <p:cNvSpPr txBox="1"/>
          <p:nvPr/>
        </p:nvSpPr>
        <p:spPr>
          <a:xfrm>
            <a:off x="9987889" y="2880512"/>
            <a:ext cx="1459054"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مشاريع الشركة</a:t>
            </a:r>
            <a:endParaRPr lang="en-US" sz="2000" b="1" dirty="0">
              <a:solidFill>
                <a:srgbClr val="085E54"/>
              </a:solidFill>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xmlns="" id="{31F77D28-7381-4106-A42B-807DDA76E818}"/>
              </a:ext>
            </a:extLst>
          </p:cNvPr>
          <p:cNvSpPr txBox="1"/>
          <p:nvPr/>
        </p:nvSpPr>
        <p:spPr>
          <a:xfrm>
            <a:off x="10341623" y="3354595"/>
            <a:ext cx="689612"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عملاء</a:t>
            </a:r>
            <a:endParaRPr lang="en-US" sz="2000" b="1" dirty="0">
              <a:solidFill>
                <a:srgbClr val="085E54"/>
              </a:solidFill>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xmlns="" id="{38478273-935D-4901-9C9C-2B3B10A6F8B9}"/>
              </a:ext>
            </a:extLst>
          </p:cNvPr>
          <p:cNvSpPr txBox="1"/>
          <p:nvPr/>
        </p:nvSpPr>
        <p:spPr>
          <a:xfrm>
            <a:off x="10065850" y="4343206"/>
            <a:ext cx="1329210"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طلبات الشركة</a:t>
            </a:r>
            <a:endParaRPr lang="en-US" sz="2000" b="1" dirty="0">
              <a:solidFill>
                <a:srgbClr val="085E54"/>
              </a:solidFill>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xmlns="" id="{C8EE91D4-6F19-4ACD-98D5-34C2121464BE}"/>
              </a:ext>
            </a:extLst>
          </p:cNvPr>
          <p:cNvSpPr txBox="1"/>
          <p:nvPr/>
        </p:nvSpPr>
        <p:spPr>
          <a:xfrm>
            <a:off x="10325534" y="3824315"/>
            <a:ext cx="809837"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معاينات</a:t>
            </a:r>
            <a:endParaRPr lang="en-US" sz="2000" b="1" dirty="0">
              <a:solidFill>
                <a:srgbClr val="085E54"/>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xmlns="" id="{4CFF4A86-41B6-4E34-AE11-2786A2023322}"/>
              </a:ext>
            </a:extLst>
          </p:cNvPr>
          <p:cNvSpPr/>
          <p:nvPr/>
        </p:nvSpPr>
        <p:spPr>
          <a:xfrm>
            <a:off x="9979875" y="5840026"/>
            <a:ext cx="1536103" cy="5379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xmlns="" id="{F68D3973-968B-497F-B943-DEFC55EB0082}"/>
              </a:ext>
            </a:extLst>
          </p:cNvPr>
          <p:cNvSpPr txBox="1"/>
          <p:nvPr/>
        </p:nvSpPr>
        <p:spPr>
          <a:xfrm>
            <a:off x="3348116" y="1540305"/>
            <a:ext cx="5694979" cy="3477875"/>
          </a:xfrm>
          <a:prstGeom prst="rect">
            <a:avLst/>
          </a:prstGeom>
          <a:noFill/>
        </p:spPr>
        <p:txBody>
          <a:bodyPr wrap="square" rtlCol="0">
            <a:spAutoFit/>
          </a:bodyPr>
          <a:lstStyle/>
          <a:p>
            <a:pPr algn="r"/>
            <a:r>
              <a:rPr lang="ar-EG" sz="2000" dirty="0">
                <a:latin typeface="Arial" panose="020B0604020202020204" pitchFamily="34" charset="0"/>
                <a:cs typeface="Arial" panose="020B0604020202020204" pitchFamily="34" charset="0"/>
              </a:rPr>
              <a:t>الناس الشغالين فى الشركة</a:t>
            </a:r>
          </a:p>
          <a:p>
            <a:pPr algn="r"/>
            <a:r>
              <a:rPr lang="ar-EG" sz="2000" dirty="0">
                <a:latin typeface="Arial" panose="020B0604020202020204" pitchFamily="34" charset="0"/>
                <a:cs typeface="Arial" panose="020B0604020202020204" pitchFamily="34" charset="0"/>
              </a:rPr>
              <a:t>الادمن يقدر يحدد لكل واحد</a:t>
            </a:r>
          </a:p>
          <a:p>
            <a:pPr algn="r"/>
            <a:r>
              <a:rPr lang="ar-EG" sz="2000" dirty="0">
                <a:latin typeface="Arial" panose="020B0604020202020204" pitchFamily="34" charset="0"/>
                <a:cs typeface="Arial" panose="020B0604020202020204" pitchFamily="34" charset="0"/>
              </a:rPr>
              <a:t>بالنسبة للعملاء:</a:t>
            </a:r>
          </a:p>
          <a:p>
            <a:pPr algn="r"/>
            <a:r>
              <a:rPr lang="ar-EG" sz="2000" dirty="0">
                <a:latin typeface="Arial" panose="020B0604020202020204" pitchFamily="34" charset="0"/>
                <a:cs typeface="Arial" panose="020B0604020202020204" pitchFamily="34" charset="0"/>
              </a:rPr>
              <a:t>يقدر يضيف عميل جديد ولا لا</a:t>
            </a:r>
          </a:p>
          <a:p>
            <a:pPr algn="r"/>
            <a:r>
              <a:rPr lang="ar-EG" sz="2000" dirty="0">
                <a:latin typeface="Arial" panose="020B0604020202020204" pitchFamily="34" charset="0"/>
                <a:cs typeface="Arial" panose="020B0604020202020204" pitchFamily="34" charset="0"/>
              </a:rPr>
              <a:t>العملاء الحاليين والضرورين: يقدر يشوفهم ولا لا</a:t>
            </a:r>
          </a:p>
          <a:p>
            <a:pPr algn="r"/>
            <a:r>
              <a:rPr lang="ar-EG" sz="2000" dirty="0">
                <a:latin typeface="Arial" panose="020B0604020202020204" pitchFamily="34" charset="0"/>
                <a:cs typeface="Arial" panose="020B0604020202020204" pitchFamily="34" charset="0"/>
              </a:rPr>
              <a:t>العملاء السابقين يقدر يشوفعم ولا لا</a:t>
            </a:r>
          </a:p>
          <a:p>
            <a:pPr algn="r"/>
            <a:r>
              <a:rPr lang="ar-EG" sz="2000" dirty="0">
                <a:latin typeface="Arial" panose="020B0604020202020204" pitchFamily="34" charset="0"/>
                <a:cs typeface="Arial" panose="020B0604020202020204" pitchFamily="34" charset="0"/>
              </a:rPr>
              <a:t>العملاء ال اشتروا يقدر يشوفهم ولا لا</a:t>
            </a:r>
          </a:p>
          <a:p>
            <a:pPr algn="r"/>
            <a:r>
              <a:rPr lang="ar-EG" sz="2000" dirty="0">
                <a:latin typeface="Arial" panose="020B0604020202020204" pitchFamily="34" charset="0"/>
                <a:cs typeface="Arial" panose="020B0604020202020204" pitchFamily="34" charset="0"/>
              </a:rPr>
              <a:t>العملاء السابقين الاشتروا وعندهم اقساط يقدر يشوفهم ولا لا</a:t>
            </a:r>
          </a:p>
          <a:p>
            <a:pPr algn="r"/>
            <a:endParaRPr lang="ar-EG" sz="2000" dirty="0">
              <a:latin typeface="Arial" panose="020B0604020202020204" pitchFamily="34" charset="0"/>
              <a:cs typeface="Arial" panose="020B0604020202020204" pitchFamily="34" charset="0"/>
            </a:endParaRPr>
          </a:p>
          <a:p>
            <a:pPr algn="r"/>
            <a:r>
              <a:rPr lang="ar-EG" sz="2000" dirty="0">
                <a:latin typeface="Arial" panose="020B0604020202020204" pitchFamily="34" charset="0"/>
                <a:cs typeface="Arial" panose="020B0604020202020204" pitchFamily="34" charset="0"/>
              </a:rPr>
              <a:t>المعاينات: يقدر يشوف ويضيف معاينات ولا لا</a:t>
            </a:r>
          </a:p>
          <a:p>
            <a:pPr algn="r"/>
            <a:endParaRPr lang="ar-EG" sz="2000" dirty="0">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xmlns="" id="{74ED743F-DB46-4DB3-8510-FD8509E01780}"/>
              </a:ext>
            </a:extLst>
          </p:cNvPr>
          <p:cNvSpPr txBox="1"/>
          <p:nvPr/>
        </p:nvSpPr>
        <p:spPr>
          <a:xfrm>
            <a:off x="10085086" y="5877834"/>
            <a:ext cx="1309974" cy="400110"/>
          </a:xfrm>
          <a:prstGeom prst="rect">
            <a:avLst/>
          </a:prstGeom>
          <a:noFill/>
        </p:spPr>
        <p:txBody>
          <a:bodyPr wrap="none" rtlCol="0">
            <a:spAutoFit/>
          </a:bodyPr>
          <a:lstStyle/>
          <a:p>
            <a:r>
              <a:rPr lang="en-US" sz="2000" b="1" dirty="0">
                <a:solidFill>
                  <a:srgbClr val="085E54"/>
                </a:solidFill>
                <a:latin typeface="Arial" panose="020B0604020202020204" pitchFamily="34" charset="0"/>
                <a:cs typeface="Arial" panose="020B0604020202020204" pitchFamily="34" charset="0"/>
              </a:rPr>
              <a:t>Members</a:t>
            </a:r>
          </a:p>
        </p:txBody>
      </p:sp>
      <p:sp>
        <p:nvSpPr>
          <p:cNvPr id="51" name="TextBox 50">
            <a:extLst>
              <a:ext uri="{FF2B5EF4-FFF2-40B4-BE49-F238E27FC236}">
                <a16:creationId xmlns:a16="http://schemas.microsoft.com/office/drawing/2014/main" xmlns="" id="{8FA7D8A3-335E-4612-B1A3-8A19F77DFB0E}"/>
              </a:ext>
            </a:extLst>
          </p:cNvPr>
          <p:cNvSpPr txBox="1"/>
          <p:nvPr/>
        </p:nvSpPr>
        <p:spPr>
          <a:xfrm>
            <a:off x="3105755" y="248318"/>
            <a:ext cx="715260" cy="400110"/>
          </a:xfrm>
          <a:prstGeom prst="rect">
            <a:avLst/>
          </a:prstGeom>
          <a:noFill/>
        </p:spPr>
        <p:txBody>
          <a:bodyPr wrap="none" rtlCol="0">
            <a:spAutoFit/>
          </a:bodyPr>
          <a:lstStyle/>
          <a:p>
            <a:r>
              <a:rPr lang="en-US" sz="2000" dirty="0">
                <a:solidFill>
                  <a:schemeClr val="bg1"/>
                </a:solidFill>
                <a:latin typeface="Cambria" panose="02040503050406030204" pitchFamily="18" charset="0"/>
                <a:cs typeface="Times New Roman" panose="02020603050405020304" pitchFamily="18" charset="0"/>
              </a:rPr>
              <a:t>Back</a:t>
            </a:r>
          </a:p>
        </p:txBody>
      </p:sp>
    </p:spTree>
    <p:extLst>
      <p:ext uri="{BB962C8B-B14F-4D97-AF65-F5344CB8AC3E}">
        <p14:creationId xmlns:p14="http://schemas.microsoft.com/office/powerpoint/2010/main" val="1183586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xmlns="" id="{039967EE-91D5-4062-9785-E3099E3E71E9}"/>
              </a:ext>
            </a:extLst>
          </p:cNvPr>
          <p:cNvSpPr txBox="1"/>
          <p:nvPr/>
        </p:nvSpPr>
        <p:spPr>
          <a:xfrm>
            <a:off x="4786026" y="469339"/>
            <a:ext cx="1686680" cy="584775"/>
          </a:xfrm>
          <a:prstGeom prst="rect">
            <a:avLst/>
          </a:prstGeom>
          <a:noFill/>
        </p:spPr>
        <p:txBody>
          <a:bodyPr wrap="none" rtlCol="0">
            <a:spAutoFit/>
          </a:bodyPr>
          <a:lstStyle/>
          <a:p>
            <a:r>
              <a:rPr lang="en-US" sz="3200" b="1" dirty="0">
                <a:latin typeface="Arial" panose="020B0604020202020204" pitchFamily="34" charset="0"/>
                <a:cs typeface="Arial" panose="020B0604020202020204" pitchFamily="34" charset="0"/>
              </a:rPr>
              <a:t>Sign up</a:t>
            </a:r>
          </a:p>
        </p:txBody>
      </p:sp>
      <p:sp>
        <p:nvSpPr>
          <p:cNvPr id="14" name="TextBox 13">
            <a:extLst>
              <a:ext uri="{FF2B5EF4-FFF2-40B4-BE49-F238E27FC236}">
                <a16:creationId xmlns:a16="http://schemas.microsoft.com/office/drawing/2014/main" xmlns="" id="{B8C9773C-CC31-46FF-9E6F-11851A9DD575}"/>
              </a:ext>
            </a:extLst>
          </p:cNvPr>
          <p:cNvSpPr txBox="1"/>
          <p:nvPr/>
        </p:nvSpPr>
        <p:spPr>
          <a:xfrm>
            <a:off x="7232941" y="1956803"/>
            <a:ext cx="1968809"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الايميل (مش اجبارى)</a:t>
            </a:r>
            <a:endParaRPr lang="en-US" sz="2000" b="1" dirty="0">
              <a:solidFill>
                <a:srgbClr val="085E54"/>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xmlns="" id="{33AB0A08-A907-4055-A41F-E7673AE9BDCC}"/>
              </a:ext>
            </a:extLst>
          </p:cNvPr>
          <p:cNvSpPr txBox="1"/>
          <p:nvPr/>
        </p:nvSpPr>
        <p:spPr>
          <a:xfrm>
            <a:off x="7271237" y="3180449"/>
            <a:ext cx="968535"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رقم سرى</a:t>
            </a:r>
            <a:endParaRPr lang="en-US" sz="2000" b="1" dirty="0">
              <a:solidFill>
                <a:srgbClr val="085E54"/>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xmlns="" id="{5A03BBC6-9B07-43DB-92A6-2392233BDC16}"/>
              </a:ext>
            </a:extLst>
          </p:cNvPr>
          <p:cNvSpPr/>
          <p:nvPr/>
        </p:nvSpPr>
        <p:spPr>
          <a:xfrm>
            <a:off x="4231403" y="1373123"/>
            <a:ext cx="2753758" cy="412579"/>
          </a:xfrm>
          <a:prstGeom prst="rect">
            <a:avLst/>
          </a:prstGeom>
          <a:noFill/>
          <a:ln w="12700">
            <a:solidFill>
              <a:srgbClr val="085E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A2BB83D7-682A-486E-AAF2-5C74B96283F9}"/>
              </a:ext>
            </a:extLst>
          </p:cNvPr>
          <p:cNvSpPr/>
          <p:nvPr/>
        </p:nvSpPr>
        <p:spPr>
          <a:xfrm>
            <a:off x="4241072" y="3158826"/>
            <a:ext cx="2753758" cy="412579"/>
          </a:xfrm>
          <a:prstGeom prst="rect">
            <a:avLst/>
          </a:prstGeom>
          <a:noFill/>
          <a:ln w="12700">
            <a:solidFill>
              <a:srgbClr val="085E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6BF8473B-FA28-42E5-8EF0-F55B1C8ED757}"/>
              </a:ext>
            </a:extLst>
          </p:cNvPr>
          <p:cNvSpPr/>
          <p:nvPr/>
        </p:nvSpPr>
        <p:spPr>
          <a:xfrm>
            <a:off x="4996443" y="5871822"/>
            <a:ext cx="1265845" cy="418395"/>
          </a:xfrm>
          <a:prstGeom prst="rect">
            <a:avLst/>
          </a:prstGeom>
          <a:gradFill flip="none" rotWithShape="1">
            <a:gsLst>
              <a:gs pos="0">
                <a:srgbClr val="085E54">
                  <a:shade val="30000"/>
                  <a:satMod val="115000"/>
                </a:srgbClr>
              </a:gs>
              <a:gs pos="50000">
                <a:srgbClr val="085E54">
                  <a:shade val="67500"/>
                  <a:satMod val="115000"/>
                </a:srgbClr>
              </a:gs>
              <a:gs pos="100000">
                <a:srgbClr val="085E54">
                  <a:shade val="100000"/>
                  <a:satMod val="115000"/>
                </a:srgbClr>
              </a:gs>
            </a:gsLst>
            <a:path path="circle">
              <a:fillToRect l="100000" b="100000"/>
            </a:path>
            <a:tileRect t="-100000" r="-100000"/>
          </a:gra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Sign up</a:t>
            </a:r>
          </a:p>
        </p:txBody>
      </p:sp>
      <p:sp>
        <p:nvSpPr>
          <p:cNvPr id="19" name="TextBox 18">
            <a:extLst>
              <a:ext uri="{FF2B5EF4-FFF2-40B4-BE49-F238E27FC236}">
                <a16:creationId xmlns:a16="http://schemas.microsoft.com/office/drawing/2014/main" xmlns="" id="{CF51982C-BD2C-4D19-B704-C1A4C4093795}"/>
              </a:ext>
            </a:extLst>
          </p:cNvPr>
          <p:cNvSpPr txBox="1"/>
          <p:nvPr/>
        </p:nvSpPr>
        <p:spPr>
          <a:xfrm>
            <a:off x="7283436" y="1373123"/>
            <a:ext cx="614271"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الاسم</a:t>
            </a:r>
            <a:endParaRPr lang="en-US" sz="2000" b="1" dirty="0">
              <a:solidFill>
                <a:srgbClr val="085E54"/>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xmlns="" id="{6E4C1945-4CF5-411D-87C7-04F9CC314E9A}"/>
              </a:ext>
            </a:extLst>
          </p:cNvPr>
          <p:cNvSpPr/>
          <p:nvPr/>
        </p:nvSpPr>
        <p:spPr>
          <a:xfrm>
            <a:off x="4241072" y="1935180"/>
            <a:ext cx="2753758" cy="412579"/>
          </a:xfrm>
          <a:prstGeom prst="rect">
            <a:avLst/>
          </a:prstGeom>
          <a:noFill/>
          <a:ln w="12700">
            <a:solidFill>
              <a:srgbClr val="085E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xmlns="" id="{37D3897C-08E6-4E0E-87D3-9F4F39BDD8D6}"/>
              </a:ext>
            </a:extLst>
          </p:cNvPr>
          <p:cNvSpPr txBox="1"/>
          <p:nvPr/>
        </p:nvSpPr>
        <p:spPr>
          <a:xfrm>
            <a:off x="7230383" y="3768122"/>
            <a:ext cx="1653017"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تأكيد الرقم السرى</a:t>
            </a:r>
            <a:endParaRPr lang="en-US" sz="2000" b="1" dirty="0">
              <a:solidFill>
                <a:srgbClr val="085E54"/>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xmlns="" id="{B224BD34-0DCD-4D01-8102-D5AF34181E79}"/>
              </a:ext>
            </a:extLst>
          </p:cNvPr>
          <p:cNvSpPr/>
          <p:nvPr/>
        </p:nvSpPr>
        <p:spPr>
          <a:xfrm>
            <a:off x="4241072" y="3746480"/>
            <a:ext cx="2753758" cy="412579"/>
          </a:xfrm>
          <a:prstGeom prst="rect">
            <a:avLst/>
          </a:prstGeom>
          <a:noFill/>
          <a:ln w="12700">
            <a:solidFill>
              <a:srgbClr val="085E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xmlns="" id="{6ABCD1E2-D073-4EE8-B240-7BF1BEC93E9C}"/>
              </a:ext>
            </a:extLst>
          </p:cNvPr>
          <p:cNvSpPr txBox="1"/>
          <p:nvPr/>
        </p:nvSpPr>
        <p:spPr>
          <a:xfrm>
            <a:off x="7256184" y="2533731"/>
            <a:ext cx="720069"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موبايل</a:t>
            </a:r>
            <a:endParaRPr lang="en-US" sz="2000" b="1" dirty="0">
              <a:solidFill>
                <a:srgbClr val="085E54"/>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xmlns="" id="{F9C1C52C-3E9F-4F21-BCAB-52544B869761}"/>
              </a:ext>
            </a:extLst>
          </p:cNvPr>
          <p:cNvSpPr/>
          <p:nvPr/>
        </p:nvSpPr>
        <p:spPr>
          <a:xfrm>
            <a:off x="4252487" y="2558774"/>
            <a:ext cx="2753758" cy="412579"/>
          </a:xfrm>
          <a:prstGeom prst="rect">
            <a:avLst/>
          </a:prstGeom>
          <a:noFill/>
          <a:ln w="12700">
            <a:solidFill>
              <a:srgbClr val="085E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xmlns="" id="{C139C57F-7F64-4915-AAF3-ADC5FBD9B584}"/>
              </a:ext>
            </a:extLst>
          </p:cNvPr>
          <p:cNvSpPr txBox="1"/>
          <p:nvPr/>
        </p:nvSpPr>
        <p:spPr>
          <a:xfrm>
            <a:off x="4261583" y="4430730"/>
            <a:ext cx="2744662"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اضغط للحصول على رقم التأكيد</a:t>
            </a:r>
            <a:endParaRPr lang="en-US" sz="2000" b="1" dirty="0">
              <a:solidFill>
                <a:srgbClr val="085E54"/>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xmlns="" id="{403EE555-B7D4-446B-8D5A-ADFA4A0B9953}"/>
              </a:ext>
            </a:extLst>
          </p:cNvPr>
          <p:cNvSpPr txBox="1"/>
          <p:nvPr/>
        </p:nvSpPr>
        <p:spPr>
          <a:xfrm>
            <a:off x="7230383" y="5070524"/>
            <a:ext cx="1489510"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ادخل رقم التأكيد</a:t>
            </a:r>
            <a:endParaRPr lang="en-US" sz="2000" b="1" dirty="0">
              <a:solidFill>
                <a:srgbClr val="085E54"/>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xmlns="" id="{FA610AA0-853B-4CB0-AC1E-471A4E18F627}"/>
              </a:ext>
            </a:extLst>
          </p:cNvPr>
          <p:cNvSpPr/>
          <p:nvPr/>
        </p:nvSpPr>
        <p:spPr>
          <a:xfrm>
            <a:off x="4241072" y="5048882"/>
            <a:ext cx="2753758" cy="412579"/>
          </a:xfrm>
          <a:prstGeom prst="rect">
            <a:avLst/>
          </a:prstGeom>
          <a:noFill/>
          <a:ln w="12700">
            <a:solidFill>
              <a:srgbClr val="085E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xmlns="" id="{DDCE0629-13AB-4B0C-BA8D-F3313BE42477}"/>
              </a:ext>
            </a:extLst>
          </p:cNvPr>
          <p:cNvSpPr txBox="1"/>
          <p:nvPr/>
        </p:nvSpPr>
        <p:spPr>
          <a:xfrm>
            <a:off x="517232" y="3477558"/>
            <a:ext cx="3217547" cy="1323439"/>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بعدين</a:t>
            </a:r>
          </a:p>
          <a:p>
            <a:r>
              <a:rPr lang="en-US" sz="2000" b="1" dirty="0">
                <a:solidFill>
                  <a:srgbClr val="085E54"/>
                </a:solidFill>
                <a:latin typeface="Arial" panose="020B0604020202020204" pitchFamily="34" charset="0"/>
                <a:cs typeface="Arial" panose="020B0604020202020204" pitchFamily="34" charset="0"/>
              </a:rPr>
              <a:t>Add profile picture</a:t>
            </a:r>
          </a:p>
          <a:p>
            <a:r>
              <a:rPr lang="en-US" sz="2000" b="1" dirty="0">
                <a:solidFill>
                  <a:srgbClr val="085E54"/>
                </a:solidFill>
                <a:latin typeface="Arial" panose="020B0604020202020204" pitchFamily="34" charset="0"/>
                <a:cs typeface="Arial" panose="020B0604020202020204" pitchFamily="34" charset="0"/>
              </a:rPr>
              <a:t>Add notes about himself</a:t>
            </a:r>
          </a:p>
          <a:p>
            <a:r>
              <a:rPr lang="en-US" sz="2000" b="1" dirty="0">
                <a:solidFill>
                  <a:srgbClr val="FF0000"/>
                </a:solidFill>
                <a:latin typeface="Arial" panose="020B0604020202020204" pitchFamily="34" charset="0"/>
                <a:cs typeface="Arial" panose="020B0604020202020204" pitchFamily="34" charset="0"/>
              </a:rPr>
              <a:t>Add favorite work </a:t>
            </a:r>
            <a:r>
              <a:rPr lang="en-US" sz="2000" b="1" dirty="0" smtClean="0">
                <a:solidFill>
                  <a:srgbClr val="FF0000"/>
                </a:solidFill>
                <a:latin typeface="Arial" panose="020B0604020202020204" pitchFamily="34" charset="0"/>
                <a:cs typeface="Arial" panose="020B0604020202020204" pitchFamily="34" charset="0"/>
              </a:rPr>
              <a:t>places</a:t>
            </a:r>
            <a:endParaRPr lang="en-US" sz="20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0336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xmlns="" id="{039967EE-91D5-4062-9785-E3099E3E71E9}"/>
              </a:ext>
            </a:extLst>
          </p:cNvPr>
          <p:cNvSpPr txBox="1"/>
          <p:nvPr/>
        </p:nvSpPr>
        <p:spPr>
          <a:xfrm>
            <a:off x="399556" y="275395"/>
            <a:ext cx="3485249" cy="584775"/>
          </a:xfrm>
          <a:prstGeom prst="rect">
            <a:avLst/>
          </a:prstGeom>
          <a:noFill/>
        </p:spPr>
        <p:txBody>
          <a:bodyPr wrap="none" rtlCol="0">
            <a:spAutoFit/>
          </a:bodyPr>
          <a:lstStyle/>
          <a:p>
            <a:r>
              <a:rPr lang="en-US" sz="3200" b="1" dirty="0">
                <a:latin typeface="Arial" panose="020B0604020202020204" pitchFamily="34" charset="0"/>
                <a:cs typeface="Arial" panose="020B0604020202020204" pitchFamily="34" charset="0"/>
              </a:rPr>
              <a:t>Forget password</a:t>
            </a:r>
          </a:p>
        </p:txBody>
      </p:sp>
      <p:sp>
        <p:nvSpPr>
          <p:cNvPr id="15" name="TextBox 14">
            <a:extLst>
              <a:ext uri="{FF2B5EF4-FFF2-40B4-BE49-F238E27FC236}">
                <a16:creationId xmlns:a16="http://schemas.microsoft.com/office/drawing/2014/main" xmlns="" id="{33AB0A08-A907-4055-A41F-E7673AE9BDCC}"/>
              </a:ext>
            </a:extLst>
          </p:cNvPr>
          <p:cNvSpPr txBox="1"/>
          <p:nvPr/>
        </p:nvSpPr>
        <p:spPr>
          <a:xfrm>
            <a:off x="9709637" y="1481935"/>
            <a:ext cx="1426994"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رقم سرى جديد</a:t>
            </a:r>
            <a:endParaRPr lang="en-US" sz="2000" b="1" dirty="0">
              <a:solidFill>
                <a:srgbClr val="085E54"/>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xmlns="" id="{A2BB83D7-682A-486E-AAF2-5C74B96283F9}"/>
              </a:ext>
            </a:extLst>
          </p:cNvPr>
          <p:cNvSpPr/>
          <p:nvPr/>
        </p:nvSpPr>
        <p:spPr>
          <a:xfrm>
            <a:off x="6679472" y="1460312"/>
            <a:ext cx="2753758" cy="412579"/>
          </a:xfrm>
          <a:prstGeom prst="rect">
            <a:avLst/>
          </a:prstGeom>
          <a:noFill/>
          <a:ln w="12700">
            <a:solidFill>
              <a:srgbClr val="085E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6BF8473B-FA28-42E5-8EF0-F55B1C8ED757}"/>
              </a:ext>
            </a:extLst>
          </p:cNvPr>
          <p:cNvSpPr/>
          <p:nvPr/>
        </p:nvSpPr>
        <p:spPr>
          <a:xfrm>
            <a:off x="1467207" y="3306472"/>
            <a:ext cx="1265845" cy="418395"/>
          </a:xfrm>
          <a:prstGeom prst="rect">
            <a:avLst/>
          </a:prstGeom>
          <a:gradFill flip="none" rotWithShape="1">
            <a:gsLst>
              <a:gs pos="0">
                <a:srgbClr val="085E54">
                  <a:shade val="30000"/>
                  <a:satMod val="115000"/>
                </a:srgbClr>
              </a:gs>
              <a:gs pos="50000">
                <a:srgbClr val="085E54">
                  <a:shade val="67500"/>
                  <a:satMod val="115000"/>
                </a:srgbClr>
              </a:gs>
              <a:gs pos="100000">
                <a:srgbClr val="085E54">
                  <a:shade val="100000"/>
                  <a:satMod val="115000"/>
                </a:srgbClr>
              </a:gs>
            </a:gsLst>
            <a:path path="circle">
              <a:fillToRect l="100000" b="100000"/>
            </a:path>
            <a:tileRect t="-100000" r="-100000"/>
          </a:gra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Next</a:t>
            </a:r>
          </a:p>
        </p:txBody>
      </p:sp>
      <p:sp>
        <p:nvSpPr>
          <p:cNvPr id="21" name="TextBox 20">
            <a:extLst>
              <a:ext uri="{FF2B5EF4-FFF2-40B4-BE49-F238E27FC236}">
                <a16:creationId xmlns:a16="http://schemas.microsoft.com/office/drawing/2014/main" xmlns="" id="{37D3897C-08E6-4E0E-87D3-9F4F39BDD8D6}"/>
              </a:ext>
            </a:extLst>
          </p:cNvPr>
          <p:cNvSpPr txBox="1"/>
          <p:nvPr/>
        </p:nvSpPr>
        <p:spPr>
          <a:xfrm>
            <a:off x="9615774" y="2060435"/>
            <a:ext cx="1653017"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تأكيد الرقم السرى</a:t>
            </a:r>
            <a:endParaRPr lang="en-US" sz="2000" b="1" dirty="0">
              <a:solidFill>
                <a:srgbClr val="085E54"/>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xmlns="" id="{B224BD34-0DCD-4D01-8102-D5AF34181E79}"/>
              </a:ext>
            </a:extLst>
          </p:cNvPr>
          <p:cNvSpPr/>
          <p:nvPr/>
        </p:nvSpPr>
        <p:spPr>
          <a:xfrm>
            <a:off x="6679472" y="2047966"/>
            <a:ext cx="2753758" cy="412579"/>
          </a:xfrm>
          <a:prstGeom prst="rect">
            <a:avLst/>
          </a:prstGeom>
          <a:noFill/>
          <a:ln w="12700">
            <a:solidFill>
              <a:srgbClr val="085E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xmlns="" id="{6ABCD1E2-D073-4EE8-B240-7BF1BEC93E9C}"/>
              </a:ext>
            </a:extLst>
          </p:cNvPr>
          <p:cNvSpPr txBox="1"/>
          <p:nvPr/>
        </p:nvSpPr>
        <p:spPr>
          <a:xfrm>
            <a:off x="3726948" y="1460312"/>
            <a:ext cx="1654620"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ادخل رقم الموبايل</a:t>
            </a:r>
            <a:endParaRPr lang="en-US" sz="2000" b="1" dirty="0">
              <a:solidFill>
                <a:srgbClr val="085E54"/>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xmlns="" id="{F9C1C52C-3E9F-4F21-BCAB-52544B869761}"/>
              </a:ext>
            </a:extLst>
          </p:cNvPr>
          <p:cNvSpPr/>
          <p:nvPr/>
        </p:nvSpPr>
        <p:spPr>
          <a:xfrm>
            <a:off x="723251" y="1485355"/>
            <a:ext cx="2753758" cy="412579"/>
          </a:xfrm>
          <a:prstGeom prst="rect">
            <a:avLst/>
          </a:prstGeom>
          <a:noFill/>
          <a:ln w="12700">
            <a:solidFill>
              <a:srgbClr val="085E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xmlns="" id="{C139C57F-7F64-4915-AAF3-ADC5FBD9B584}"/>
              </a:ext>
            </a:extLst>
          </p:cNvPr>
          <p:cNvSpPr txBox="1"/>
          <p:nvPr/>
        </p:nvSpPr>
        <p:spPr>
          <a:xfrm>
            <a:off x="743345" y="2037377"/>
            <a:ext cx="2744662"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اضغط للحصول على رقم التأكيد</a:t>
            </a:r>
            <a:endParaRPr lang="en-US" sz="2000" b="1" dirty="0">
              <a:solidFill>
                <a:srgbClr val="085E54"/>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xmlns="" id="{403EE555-B7D4-446B-8D5A-ADFA4A0B9953}"/>
              </a:ext>
            </a:extLst>
          </p:cNvPr>
          <p:cNvSpPr txBox="1"/>
          <p:nvPr/>
        </p:nvSpPr>
        <p:spPr>
          <a:xfrm>
            <a:off x="3712562" y="2626753"/>
            <a:ext cx="1489510"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ادخل رقم التأكيد</a:t>
            </a:r>
            <a:endParaRPr lang="en-US" sz="2000" b="1" dirty="0">
              <a:solidFill>
                <a:srgbClr val="085E54"/>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xmlns="" id="{FA610AA0-853B-4CB0-AC1E-471A4E18F627}"/>
              </a:ext>
            </a:extLst>
          </p:cNvPr>
          <p:cNvSpPr/>
          <p:nvPr/>
        </p:nvSpPr>
        <p:spPr>
          <a:xfrm>
            <a:off x="723251" y="2605111"/>
            <a:ext cx="2753758" cy="412579"/>
          </a:xfrm>
          <a:prstGeom prst="rect">
            <a:avLst/>
          </a:prstGeom>
          <a:noFill/>
          <a:ln w="12700">
            <a:solidFill>
              <a:srgbClr val="085E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xmlns="" id="{843774B3-8586-41AF-9CD2-AB05CE3D5160}"/>
              </a:ext>
            </a:extLst>
          </p:cNvPr>
          <p:cNvSpPr txBox="1"/>
          <p:nvPr/>
        </p:nvSpPr>
        <p:spPr>
          <a:xfrm>
            <a:off x="1619824" y="802791"/>
            <a:ext cx="877163" cy="369332"/>
          </a:xfrm>
          <a:prstGeom prst="rect">
            <a:avLst/>
          </a:prstGeom>
          <a:noFill/>
        </p:spPr>
        <p:txBody>
          <a:bodyPr wrap="none" rtlCol="0">
            <a:spAutoFit/>
          </a:bodyPr>
          <a:lstStyle/>
          <a:p>
            <a:r>
              <a:rPr lang="en-US" b="1" dirty="0">
                <a:solidFill>
                  <a:srgbClr val="085E54"/>
                </a:solidFill>
                <a:latin typeface="Arial" panose="020B0604020202020204" pitchFamily="34" charset="0"/>
                <a:cs typeface="Arial" panose="020B0604020202020204" pitchFamily="34" charset="0"/>
              </a:rPr>
              <a:t>Step 1</a:t>
            </a:r>
          </a:p>
        </p:txBody>
      </p:sp>
      <p:sp>
        <p:nvSpPr>
          <p:cNvPr id="30" name="TextBox 29">
            <a:extLst>
              <a:ext uri="{FF2B5EF4-FFF2-40B4-BE49-F238E27FC236}">
                <a16:creationId xmlns:a16="http://schemas.microsoft.com/office/drawing/2014/main" xmlns="" id="{40FF4EC2-4EA8-4DAB-BA45-C65B8BF43F22}"/>
              </a:ext>
            </a:extLst>
          </p:cNvPr>
          <p:cNvSpPr txBox="1"/>
          <p:nvPr/>
        </p:nvSpPr>
        <p:spPr>
          <a:xfrm>
            <a:off x="6564572" y="216511"/>
            <a:ext cx="3485249" cy="584775"/>
          </a:xfrm>
          <a:prstGeom prst="rect">
            <a:avLst/>
          </a:prstGeom>
          <a:noFill/>
        </p:spPr>
        <p:txBody>
          <a:bodyPr wrap="none" rtlCol="0">
            <a:spAutoFit/>
          </a:bodyPr>
          <a:lstStyle/>
          <a:p>
            <a:r>
              <a:rPr lang="en-US" sz="3200" b="1" dirty="0">
                <a:latin typeface="Arial" panose="020B0604020202020204" pitchFamily="34" charset="0"/>
                <a:cs typeface="Arial" panose="020B0604020202020204" pitchFamily="34" charset="0"/>
              </a:rPr>
              <a:t>Forget password</a:t>
            </a:r>
          </a:p>
        </p:txBody>
      </p:sp>
      <p:sp>
        <p:nvSpPr>
          <p:cNvPr id="31" name="TextBox 30">
            <a:extLst>
              <a:ext uri="{FF2B5EF4-FFF2-40B4-BE49-F238E27FC236}">
                <a16:creationId xmlns:a16="http://schemas.microsoft.com/office/drawing/2014/main" xmlns="" id="{FA508819-28F1-4AF3-918D-BD81E12739A0}"/>
              </a:ext>
            </a:extLst>
          </p:cNvPr>
          <p:cNvSpPr txBox="1"/>
          <p:nvPr/>
        </p:nvSpPr>
        <p:spPr>
          <a:xfrm>
            <a:off x="7784840" y="743907"/>
            <a:ext cx="877163" cy="369332"/>
          </a:xfrm>
          <a:prstGeom prst="rect">
            <a:avLst/>
          </a:prstGeom>
          <a:noFill/>
        </p:spPr>
        <p:txBody>
          <a:bodyPr wrap="none" rtlCol="0">
            <a:spAutoFit/>
          </a:bodyPr>
          <a:lstStyle/>
          <a:p>
            <a:r>
              <a:rPr lang="en-US" b="1" dirty="0">
                <a:solidFill>
                  <a:srgbClr val="085E54"/>
                </a:solidFill>
                <a:latin typeface="Arial" panose="020B0604020202020204" pitchFamily="34" charset="0"/>
                <a:cs typeface="Arial" panose="020B0604020202020204" pitchFamily="34" charset="0"/>
              </a:rPr>
              <a:t>Step </a:t>
            </a:r>
            <a:r>
              <a:rPr lang="ar-EG" b="1" dirty="0">
                <a:solidFill>
                  <a:srgbClr val="085E54"/>
                </a:solidFill>
                <a:latin typeface="Arial" panose="020B0604020202020204" pitchFamily="34" charset="0"/>
                <a:cs typeface="Arial" panose="020B0604020202020204" pitchFamily="34" charset="0"/>
              </a:rPr>
              <a:t>2</a:t>
            </a:r>
            <a:endParaRPr lang="en-US" b="1" dirty="0">
              <a:solidFill>
                <a:srgbClr val="085E54"/>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xmlns="" id="{9B681826-F19F-41EC-9F38-F37880882106}"/>
              </a:ext>
            </a:extLst>
          </p:cNvPr>
          <p:cNvSpPr/>
          <p:nvPr/>
        </p:nvSpPr>
        <p:spPr>
          <a:xfrm>
            <a:off x="7218520" y="2828456"/>
            <a:ext cx="2009802" cy="418395"/>
          </a:xfrm>
          <a:prstGeom prst="rect">
            <a:avLst/>
          </a:prstGeom>
          <a:gradFill flip="none" rotWithShape="1">
            <a:gsLst>
              <a:gs pos="0">
                <a:srgbClr val="085E54">
                  <a:shade val="30000"/>
                  <a:satMod val="115000"/>
                </a:srgbClr>
              </a:gs>
              <a:gs pos="50000">
                <a:srgbClr val="085E54">
                  <a:shade val="67500"/>
                  <a:satMod val="115000"/>
                </a:srgbClr>
              </a:gs>
              <a:gs pos="100000">
                <a:srgbClr val="085E54">
                  <a:shade val="100000"/>
                  <a:satMod val="115000"/>
                </a:srgbClr>
              </a:gs>
            </a:gsLst>
            <a:path path="circle">
              <a:fillToRect l="100000" b="100000"/>
            </a:path>
            <a:tileRect t="-100000" r="-100000"/>
          </a:gra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Reset password</a:t>
            </a:r>
          </a:p>
        </p:txBody>
      </p:sp>
    </p:spTree>
    <p:extLst>
      <p:ext uri="{BB962C8B-B14F-4D97-AF65-F5344CB8AC3E}">
        <p14:creationId xmlns:p14="http://schemas.microsoft.com/office/powerpoint/2010/main" val="376748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DDDFC3B-3AFE-45D5-9F85-742210F5BBE0}"/>
              </a:ext>
            </a:extLst>
          </p:cNvPr>
          <p:cNvSpPr txBox="1"/>
          <p:nvPr/>
        </p:nvSpPr>
        <p:spPr>
          <a:xfrm>
            <a:off x="7322346" y="511489"/>
            <a:ext cx="506980" cy="461665"/>
          </a:xfrm>
          <a:prstGeom prst="rect">
            <a:avLst/>
          </a:prstGeom>
          <a:noFill/>
        </p:spPr>
        <p:txBody>
          <a:bodyPr wrap="square" rtlCol="0">
            <a:spAutoFit/>
          </a:bodyPr>
          <a:lstStyle/>
          <a:p>
            <a:pPr algn="r"/>
            <a:r>
              <a:rPr lang="ar-EG" sz="2400" b="1" dirty="0">
                <a:solidFill>
                  <a:schemeClr val="accent1"/>
                </a:solidFill>
                <a:latin typeface="Arial" panose="020B0604020202020204" pitchFamily="34" charset="0"/>
                <a:cs typeface="Arial" panose="020B0604020202020204" pitchFamily="34" charset="0"/>
              </a:rPr>
              <a:t>بيع</a:t>
            </a:r>
          </a:p>
        </p:txBody>
      </p:sp>
      <p:cxnSp>
        <p:nvCxnSpPr>
          <p:cNvPr id="7" name="Straight Connector 6">
            <a:extLst>
              <a:ext uri="{FF2B5EF4-FFF2-40B4-BE49-F238E27FC236}">
                <a16:creationId xmlns:a16="http://schemas.microsoft.com/office/drawing/2014/main" xmlns="" id="{9408B9A6-6C56-4E73-9AFF-C89800C978A6}"/>
              </a:ext>
            </a:extLst>
          </p:cNvPr>
          <p:cNvCxnSpPr>
            <a:cxnSpLocks/>
            <a:stCxn id="11" idx="0"/>
            <a:endCxn id="4" idx="2"/>
          </p:cNvCxnSpPr>
          <p:nvPr/>
        </p:nvCxnSpPr>
        <p:spPr>
          <a:xfrm flipV="1">
            <a:off x="6820082" y="973154"/>
            <a:ext cx="755754" cy="1249541"/>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F9E01668-7721-464C-9202-2C13CDA6C902}"/>
              </a:ext>
            </a:extLst>
          </p:cNvPr>
          <p:cNvSpPr txBox="1"/>
          <p:nvPr/>
        </p:nvSpPr>
        <p:spPr>
          <a:xfrm>
            <a:off x="6439847" y="2222695"/>
            <a:ext cx="760470" cy="461665"/>
          </a:xfrm>
          <a:prstGeom prst="rect">
            <a:avLst/>
          </a:prstGeom>
          <a:noFill/>
        </p:spPr>
        <p:txBody>
          <a:bodyPr wrap="square" rtlCol="0">
            <a:spAutoFit/>
          </a:bodyPr>
          <a:lstStyle/>
          <a:p>
            <a:pPr algn="r"/>
            <a:r>
              <a:rPr lang="ar-EG" sz="2400" b="1" dirty="0">
                <a:solidFill>
                  <a:schemeClr val="accent1"/>
                </a:solidFill>
                <a:latin typeface="Arial" panose="020B0604020202020204" pitchFamily="34" charset="0"/>
                <a:cs typeface="Arial" panose="020B0604020202020204" pitchFamily="34" charset="0"/>
              </a:rPr>
              <a:t>سكنى</a:t>
            </a:r>
          </a:p>
        </p:txBody>
      </p:sp>
      <p:cxnSp>
        <p:nvCxnSpPr>
          <p:cNvPr id="25" name="Straight Connector 24">
            <a:extLst>
              <a:ext uri="{FF2B5EF4-FFF2-40B4-BE49-F238E27FC236}">
                <a16:creationId xmlns:a16="http://schemas.microsoft.com/office/drawing/2014/main" xmlns="" id="{5F84D081-A2E4-486B-AA41-A1E0DC51A9C5}"/>
              </a:ext>
            </a:extLst>
          </p:cNvPr>
          <p:cNvCxnSpPr>
            <a:cxnSpLocks/>
            <a:stCxn id="26" idx="0"/>
            <a:endCxn id="11" idx="2"/>
          </p:cNvCxnSpPr>
          <p:nvPr/>
        </p:nvCxnSpPr>
        <p:spPr>
          <a:xfrm flipH="1" flipV="1">
            <a:off x="6820082" y="2684360"/>
            <a:ext cx="1528106" cy="1899799"/>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xmlns="" id="{131BDB6D-7924-43C9-954A-51F669338B36}"/>
              </a:ext>
            </a:extLst>
          </p:cNvPr>
          <p:cNvSpPr txBox="1"/>
          <p:nvPr/>
        </p:nvSpPr>
        <p:spPr>
          <a:xfrm>
            <a:off x="7967953" y="4584159"/>
            <a:ext cx="760470" cy="461665"/>
          </a:xfrm>
          <a:prstGeom prst="rect">
            <a:avLst/>
          </a:prstGeom>
          <a:noFill/>
        </p:spPr>
        <p:txBody>
          <a:bodyPr wrap="square" rtlCol="0">
            <a:spAutoFit/>
          </a:bodyPr>
          <a:lstStyle/>
          <a:p>
            <a:pPr algn="r"/>
            <a:r>
              <a:rPr lang="ar-EG" sz="2400" b="1" dirty="0">
                <a:solidFill>
                  <a:schemeClr val="accent1"/>
                </a:solidFill>
                <a:latin typeface="Arial" panose="020B0604020202020204" pitchFamily="34" charset="0"/>
                <a:cs typeface="Arial" panose="020B0604020202020204" pitchFamily="34" charset="0"/>
              </a:rPr>
              <a:t>شقة</a:t>
            </a:r>
          </a:p>
        </p:txBody>
      </p:sp>
      <p:cxnSp>
        <p:nvCxnSpPr>
          <p:cNvPr id="28" name="Straight Connector 27">
            <a:extLst>
              <a:ext uri="{FF2B5EF4-FFF2-40B4-BE49-F238E27FC236}">
                <a16:creationId xmlns:a16="http://schemas.microsoft.com/office/drawing/2014/main" xmlns="" id="{7E3AD24A-0431-4767-83CB-63554B645A1C}"/>
              </a:ext>
            </a:extLst>
          </p:cNvPr>
          <p:cNvCxnSpPr>
            <a:cxnSpLocks/>
            <a:stCxn id="29" idx="0"/>
            <a:endCxn id="11" idx="2"/>
          </p:cNvCxnSpPr>
          <p:nvPr/>
        </p:nvCxnSpPr>
        <p:spPr>
          <a:xfrm flipV="1">
            <a:off x="5868184" y="2684360"/>
            <a:ext cx="951898" cy="186749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37E8C807-D995-4A8C-95F2-D62680D3338C}"/>
              </a:ext>
            </a:extLst>
          </p:cNvPr>
          <p:cNvSpPr txBox="1"/>
          <p:nvPr/>
        </p:nvSpPr>
        <p:spPr>
          <a:xfrm>
            <a:off x="5297831" y="4551854"/>
            <a:ext cx="1140705" cy="461665"/>
          </a:xfrm>
          <a:prstGeom prst="rect">
            <a:avLst/>
          </a:prstGeom>
          <a:noFill/>
        </p:spPr>
        <p:txBody>
          <a:bodyPr wrap="square" rtlCol="0">
            <a:spAutoFit/>
          </a:bodyPr>
          <a:lstStyle/>
          <a:p>
            <a:pPr algn="r"/>
            <a:r>
              <a:rPr lang="ar-EG" sz="2400" b="1" dirty="0">
                <a:solidFill>
                  <a:schemeClr val="accent1"/>
                </a:solidFill>
                <a:latin typeface="Arial" panose="020B0604020202020204" pitchFamily="34" charset="0"/>
                <a:cs typeface="Arial" panose="020B0604020202020204" pitchFamily="34" charset="0"/>
              </a:rPr>
              <a:t>دوبلكس</a:t>
            </a:r>
          </a:p>
        </p:txBody>
      </p:sp>
      <p:sp>
        <p:nvSpPr>
          <p:cNvPr id="49" name="TextBox 48">
            <a:extLst>
              <a:ext uri="{FF2B5EF4-FFF2-40B4-BE49-F238E27FC236}">
                <a16:creationId xmlns:a16="http://schemas.microsoft.com/office/drawing/2014/main" xmlns="" id="{2402D31B-F454-4682-885C-DDC32279DB77}"/>
              </a:ext>
            </a:extLst>
          </p:cNvPr>
          <p:cNvSpPr txBox="1"/>
          <p:nvPr/>
        </p:nvSpPr>
        <p:spPr>
          <a:xfrm>
            <a:off x="7684650" y="5045824"/>
            <a:ext cx="1046129" cy="461665"/>
          </a:xfrm>
          <a:prstGeom prst="rect">
            <a:avLst/>
          </a:prstGeom>
          <a:noFill/>
        </p:spPr>
        <p:txBody>
          <a:bodyPr wrap="square" rtlCol="0">
            <a:spAutoFit/>
          </a:bodyPr>
          <a:lstStyle/>
          <a:p>
            <a:pPr algn="r"/>
            <a:r>
              <a:rPr lang="ar-EG" sz="2400" b="1" dirty="0">
                <a:solidFill>
                  <a:srgbClr val="085E54"/>
                </a:solidFill>
                <a:latin typeface="Arial" panose="020B0604020202020204" pitchFamily="34" charset="0"/>
                <a:cs typeface="Arial" panose="020B0604020202020204" pitchFamily="34" charset="0"/>
              </a:rPr>
              <a:t>ارضى</a:t>
            </a:r>
          </a:p>
        </p:txBody>
      </p:sp>
      <p:sp>
        <p:nvSpPr>
          <p:cNvPr id="50" name="TextBox 49">
            <a:extLst>
              <a:ext uri="{FF2B5EF4-FFF2-40B4-BE49-F238E27FC236}">
                <a16:creationId xmlns:a16="http://schemas.microsoft.com/office/drawing/2014/main" xmlns="" id="{F949B40F-7562-40ED-B838-41F14E6B7FCC}"/>
              </a:ext>
            </a:extLst>
          </p:cNvPr>
          <p:cNvSpPr txBox="1"/>
          <p:nvPr/>
        </p:nvSpPr>
        <p:spPr>
          <a:xfrm>
            <a:off x="7684650" y="5584946"/>
            <a:ext cx="1046129" cy="461665"/>
          </a:xfrm>
          <a:prstGeom prst="rect">
            <a:avLst/>
          </a:prstGeom>
          <a:noFill/>
        </p:spPr>
        <p:txBody>
          <a:bodyPr wrap="square" rtlCol="0">
            <a:spAutoFit/>
          </a:bodyPr>
          <a:lstStyle/>
          <a:p>
            <a:pPr algn="r"/>
            <a:r>
              <a:rPr lang="ar-EG" sz="2400" b="1" dirty="0">
                <a:solidFill>
                  <a:srgbClr val="085E54"/>
                </a:solidFill>
                <a:latin typeface="Arial" panose="020B0604020202020204" pitchFamily="34" charset="0"/>
                <a:cs typeface="Arial" panose="020B0604020202020204" pitchFamily="34" charset="0"/>
              </a:rPr>
              <a:t>متكرر</a:t>
            </a:r>
          </a:p>
        </p:txBody>
      </p:sp>
      <p:sp>
        <p:nvSpPr>
          <p:cNvPr id="51" name="TextBox 50">
            <a:extLst>
              <a:ext uri="{FF2B5EF4-FFF2-40B4-BE49-F238E27FC236}">
                <a16:creationId xmlns:a16="http://schemas.microsoft.com/office/drawing/2014/main" xmlns="" id="{A6B38CEC-F651-403D-896D-653390083F10}"/>
              </a:ext>
            </a:extLst>
          </p:cNvPr>
          <p:cNvSpPr txBox="1"/>
          <p:nvPr/>
        </p:nvSpPr>
        <p:spPr>
          <a:xfrm>
            <a:off x="7684650" y="6145255"/>
            <a:ext cx="1046129" cy="461665"/>
          </a:xfrm>
          <a:prstGeom prst="rect">
            <a:avLst/>
          </a:prstGeom>
          <a:noFill/>
        </p:spPr>
        <p:txBody>
          <a:bodyPr wrap="square" rtlCol="0">
            <a:spAutoFit/>
          </a:bodyPr>
          <a:lstStyle/>
          <a:p>
            <a:pPr algn="r"/>
            <a:r>
              <a:rPr lang="ar-EG" sz="2400" b="1" dirty="0">
                <a:solidFill>
                  <a:srgbClr val="085E54"/>
                </a:solidFill>
                <a:latin typeface="Arial" panose="020B0604020202020204" pitchFamily="34" charset="0"/>
                <a:cs typeface="Arial" panose="020B0604020202020204" pitchFamily="34" charset="0"/>
              </a:rPr>
              <a:t>روف</a:t>
            </a:r>
          </a:p>
        </p:txBody>
      </p:sp>
      <p:sp>
        <p:nvSpPr>
          <p:cNvPr id="55" name="TextBox 54">
            <a:extLst>
              <a:ext uri="{FF2B5EF4-FFF2-40B4-BE49-F238E27FC236}">
                <a16:creationId xmlns:a16="http://schemas.microsoft.com/office/drawing/2014/main" xmlns="" id="{09BD1E5A-93BA-4235-9C2D-F0AB841D148B}"/>
              </a:ext>
            </a:extLst>
          </p:cNvPr>
          <p:cNvSpPr txBox="1"/>
          <p:nvPr/>
        </p:nvSpPr>
        <p:spPr>
          <a:xfrm>
            <a:off x="5386496" y="5043131"/>
            <a:ext cx="1046129" cy="461665"/>
          </a:xfrm>
          <a:prstGeom prst="rect">
            <a:avLst/>
          </a:prstGeom>
          <a:noFill/>
        </p:spPr>
        <p:txBody>
          <a:bodyPr wrap="square" rtlCol="0">
            <a:spAutoFit/>
          </a:bodyPr>
          <a:lstStyle/>
          <a:p>
            <a:pPr algn="r"/>
            <a:r>
              <a:rPr lang="ar-EG" sz="2400" b="1" dirty="0">
                <a:solidFill>
                  <a:srgbClr val="085E54"/>
                </a:solidFill>
                <a:latin typeface="Arial" panose="020B0604020202020204" pitchFamily="34" charset="0"/>
                <a:cs typeface="Arial" panose="020B0604020202020204" pitchFamily="34" charset="0"/>
              </a:rPr>
              <a:t>ارضى</a:t>
            </a:r>
          </a:p>
        </p:txBody>
      </p:sp>
      <p:sp>
        <p:nvSpPr>
          <p:cNvPr id="56" name="TextBox 55">
            <a:extLst>
              <a:ext uri="{FF2B5EF4-FFF2-40B4-BE49-F238E27FC236}">
                <a16:creationId xmlns:a16="http://schemas.microsoft.com/office/drawing/2014/main" xmlns="" id="{E6388B57-C239-4056-9CA4-E563D7FBD45A}"/>
              </a:ext>
            </a:extLst>
          </p:cNvPr>
          <p:cNvSpPr txBox="1"/>
          <p:nvPr/>
        </p:nvSpPr>
        <p:spPr>
          <a:xfrm>
            <a:off x="5386495" y="5584945"/>
            <a:ext cx="1046129" cy="461665"/>
          </a:xfrm>
          <a:prstGeom prst="rect">
            <a:avLst/>
          </a:prstGeom>
          <a:noFill/>
        </p:spPr>
        <p:txBody>
          <a:bodyPr wrap="square" rtlCol="0">
            <a:spAutoFit/>
          </a:bodyPr>
          <a:lstStyle/>
          <a:p>
            <a:pPr algn="r"/>
            <a:r>
              <a:rPr lang="ar-EG" sz="2400" b="1" dirty="0">
                <a:solidFill>
                  <a:srgbClr val="085E54"/>
                </a:solidFill>
                <a:latin typeface="Arial" panose="020B0604020202020204" pitchFamily="34" charset="0"/>
                <a:cs typeface="Arial" panose="020B0604020202020204" pitchFamily="34" charset="0"/>
              </a:rPr>
              <a:t>متكرر</a:t>
            </a:r>
          </a:p>
        </p:txBody>
      </p:sp>
      <p:sp>
        <p:nvSpPr>
          <p:cNvPr id="57" name="TextBox 56">
            <a:extLst>
              <a:ext uri="{FF2B5EF4-FFF2-40B4-BE49-F238E27FC236}">
                <a16:creationId xmlns:a16="http://schemas.microsoft.com/office/drawing/2014/main" xmlns="" id="{EC80927B-F63D-4DE5-93F8-F2F7D999F10F}"/>
              </a:ext>
            </a:extLst>
          </p:cNvPr>
          <p:cNvSpPr txBox="1"/>
          <p:nvPr/>
        </p:nvSpPr>
        <p:spPr>
          <a:xfrm>
            <a:off x="5386495" y="6087718"/>
            <a:ext cx="1046129" cy="461665"/>
          </a:xfrm>
          <a:prstGeom prst="rect">
            <a:avLst/>
          </a:prstGeom>
          <a:noFill/>
        </p:spPr>
        <p:txBody>
          <a:bodyPr wrap="square" rtlCol="0">
            <a:spAutoFit/>
          </a:bodyPr>
          <a:lstStyle/>
          <a:p>
            <a:pPr algn="r"/>
            <a:r>
              <a:rPr lang="ar-EG" sz="2400" b="1" dirty="0">
                <a:solidFill>
                  <a:srgbClr val="085E54"/>
                </a:solidFill>
                <a:latin typeface="Arial" panose="020B0604020202020204" pitchFamily="34" charset="0"/>
                <a:cs typeface="Arial" panose="020B0604020202020204" pitchFamily="34" charset="0"/>
              </a:rPr>
              <a:t>روف</a:t>
            </a:r>
          </a:p>
        </p:txBody>
      </p:sp>
      <p:sp>
        <p:nvSpPr>
          <p:cNvPr id="79" name="Rectangle: Rounded Corners 78">
            <a:extLst>
              <a:ext uri="{FF2B5EF4-FFF2-40B4-BE49-F238E27FC236}">
                <a16:creationId xmlns:a16="http://schemas.microsoft.com/office/drawing/2014/main" xmlns="" id="{4684626D-141D-4549-8D9C-98E37572652D}"/>
              </a:ext>
            </a:extLst>
          </p:cNvPr>
          <p:cNvSpPr/>
          <p:nvPr/>
        </p:nvSpPr>
        <p:spPr>
          <a:xfrm>
            <a:off x="7039377" y="450562"/>
            <a:ext cx="1013961" cy="575257"/>
          </a:xfrm>
          <a:prstGeom prst="roundRect">
            <a:avLst/>
          </a:prstGeom>
          <a:solidFill>
            <a:srgbClr val="00B05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Rounded Corners 79">
            <a:extLst>
              <a:ext uri="{FF2B5EF4-FFF2-40B4-BE49-F238E27FC236}">
                <a16:creationId xmlns:a16="http://schemas.microsoft.com/office/drawing/2014/main" xmlns="" id="{CE0D564D-4B3F-4B42-99E1-374EDC8495F7}"/>
              </a:ext>
            </a:extLst>
          </p:cNvPr>
          <p:cNvSpPr/>
          <p:nvPr/>
        </p:nvSpPr>
        <p:spPr>
          <a:xfrm>
            <a:off x="6261528" y="2149747"/>
            <a:ext cx="1013961" cy="575257"/>
          </a:xfrm>
          <a:prstGeom prst="roundRect">
            <a:avLst/>
          </a:prstGeom>
          <a:solidFill>
            <a:srgbClr val="00B05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Rounded Corners 80">
            <a:extLst>
              <a:ext uri="{FF2B5EF4-FFF2-40B4-BE49-F238E27FC236}">
                <a16:creationId xmlns:a16="http://schemas.microsoft.com/office/drawing/2014/main" xmlns="" id="{01FD5955-5840-488B-A2D5-C0F4CAC86A7C}"/>
              </a:ext>
            </a:extLst>
          </p:cNvPr>
          <p:cNvSpPr/>
          <p:nvPr/>
        </p:nvSpPr>
        <p:spPr>
          <a:xfrm>
            <a:off x="7841207" y="4456183"/>
            <a:ext cx="1013961" cy="575257"/>
          </a:xfrm>
          <a:prstGeom prst="roundRect">
            <a:avLst/>
          </a:prstGeom>
          <a:solidFill>
            <a:srgbClr val="00B05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Rounded Corners 81">
            <a:extLst>
              <a:ext uri="{FF2B5EF4-FFF2-40B4-BE49-F238E27FC236}">
                <a16:creationId xmlns:a16="http://schemas.microsoft.com/office/drawing/2014/main" xmlns="" id="{6C908B8C-E081-47AE-A600-23C44D5261F5}"/>
              </a:ext>
            </a:extLst>
          </p:cNvPr>
          <p:cNvSpPr/>
          <p:nvPr/>
        </p:nvSpPr>
        <p:spPr>
          <a:xfrm>
            <a:off x="5505697" y="4521682"/>
            <a:ext cx="1013961" cy="575257"/>
          </a:xfrm>
          <a:prstGeom prst="roundRect">
            <a:avLst/>
          </a:prstGeom>
          <a:solidFill>
            <a:srgbClr val="00B05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11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xmlns="" id="{3F1299AA-B4DD-4132-8F7F-93A0127D8D6E}"/>
              </a:ext>
            </a:extLst>
          </p:cNvPr>
          <p:cNvSpPr txBox="1"/>
          <p:nvPr/>
        </p:nvSpPr>
        <p:spPr>
          <a:xfrm>
            <a:off x="5725550" y="464234"/>
            <a:ext cx="788133" cy="461665"/>
          </a:xfrm>
          <a:prstGeom prst="rect">
            <a:avLst/>
          </a:prstGeom>
          <a:noFill/>
        </p:spPr>
        <p:txBody>
          <a:bodyPr wrap="square" rtlCol="0">
            <a:spAutoFit/>
          </a:bodyPr>
          <a:lstStyle/>
          <a:p>
            <a:pPr algn="r"/>
            <a:r>
              <a:rPr lang="ar-EG" sz="2400" b="1" dirty="0">
                <a:solidFill>
                  <a:schemeClr val="accent1"/>
                </a:solidFill>
                <a:latin typeface="Arial" panose="020B0604020202020204" pitchFamily="34" charset="0"/>
                <a:cs typeface="Arial" panose="020B0604020202020204" pitchFamily="34" charset="0"/>
              </a:rPr>
              <a:t>مصر</a:t>
            </a:r>
          </a:p>
        </p:txBody>
      </p:sp>
      <p:sp>
        <p:nvSpPr>
          <p:cNvPr id="79" name="Rectangle: Rounded Corners 78">
            <a:extLst>
              <a:ext uri="{FF2B5EF4-FFF2-40B4-BE49-F238E27FC236}">
                <a16:creationId xmlns:a16="http://schemas.microsoft.com/office/drawing/2014/main" xmlns="" id="{4684626D-141D-4549-8D9C-98E37572652D}"/>
              </a:ext>
            </a:extLst>
          </p:cNvPr>
          <p:cNvSpPr/>
          <p:nvPr/>
        </p:nvSpPr>
        <p:spPr>
          <a:xfrm>
            <a:off x="5670077" y="404033"/>
            <a:ext cx="1013961" cy="575257"/>
          </a:xfrm>
          <a:prstGeom prst="roundRect">
            <a:avLst/>
          </a:prstGeom>
          <a:solidFill>
            <a:srgbClr val="00B05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xmlns="" id="{F981B3F5-7FAE-403A-89B5-F103B781611D}"/>
              </a:ext>
            </a:extLst>
          </p:cNvPr>
          <p:cNvSpPr txBox="1"/>
          <p:nvPr/>
        </p:nvSpPr>
        <p:spPr>
          <a:xfrm>
            <a:off x="5528604" y="1734792"/>
            <a:ext cx="1722642" cy="461665"/>
          </a:xfrm>
          <a:prstGeom prst="rect">
            <a:avLst/>
          </a:prstGeom>
          <a:noFill/>
        </p:spPr>
        <p:txBody>
          <a:bodyPr wrap="square" rtlCol="0">
            <a:spAutoFit/>
          </a:bodyPr>
          <a:lstStyle/>
          <a:p>
            <a:pPr algn="r"/>
            <a:r>
              <a:rPr lang="ar-EG" sz="2400" b="1" dirty="0">
                <a:solidFill>
                  <a:schemeClr val="accent1"/>
                </a:solidFill>
                <a:latin typeface="Arial" panose="020B0604020202020204" pitchFamily="34" charset="0"/>
                <a:cs typeface="Arial" panose="020B0604020202020204" pitchFamily="34" charset="0"/>
              </a:rPr>
              <a:t>القاهرة الجديدة</a:t>
            </a:r>
          </a:p>
        </p:txBody>
      </p:sp>
      <p:cxnSp>
        <p:nvCxnSpPr>
          <p:cNvPr id="53" name="Straight Connector 52">
            <a:extLst>
              <a:ext uri="{FF2B5EF4-FFF2-40B4-BE49-F238E27FC236}">
                <a16:creationId xmlns:a16="http://schemas.microsoft.com/office/drawing/2014/main" xmlns="" id="{15AF15E6-77CD-4124-9849-3499F20F3F77}"/>
              </a:ext>
            </a:extLst>
          </p:cNvPr>
          <p:cNvCxnSpPr>
            <a:cxnSpLocks/>
            <a:stCxn id="47" idx="0"/>
            <a:endCxn id="18" idx="2"/>
          </p:cNvCxnSpPr>
          <p:nvPr/>
        </p:nvCxnSpPr>
        <p:spPr>
          <a:xfrm flipH="1" flipV="1">
            <a:off x="6119617" y="925899"/>
            <a:ext cx="270308" cy="808893"/>
          </a:xfrm>
          <a:prstGeom prst="line">
            <a:avLst/>
          </a:prstGeom>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xmlns="" id="{BFB518ED-F1B9-4424-9BFB-736B8B0716D9}"/>
              </a:ext>
            </a:extLst>
          </p:cNvPr>
          <p:cNvSpPr txBox="1"/>
          <p:nvPr/>
        </p:nvSpPr>
        <p:spPr>
          <a:xfrm>
            <a:off x="5725550" y="3332269"/>
            <a:ext cx="903016" cy="461665"/>
          </a:xfrm>
          <a:prstGeom prst="rect">
            <a:avLst/>
          </a:prstGeom>
          <a:noFill/>
        </p:spPr>
        <p:txBody>
          <a:bodyPr wrap="square" rtlCol="0">
            <a:spAutoFit/>
          </a:bodyPr>
          <a:lstStyle/>
          <a:p>
            <a:pPr algn="r"/>
            <a:r>
              <a:rPr lang="ar-EG" sz="2400" b="1" dirty="0">
                <a:solidFill>
                  <a:schemeClr val="accent1"/>
                </a:solidFill>
                <a:latin typeface="Arial" panose="020B0604020202020204" pitchFamily="34" charset="0"/>
                <a:cs typeface="Arial" panose="020B0604020202020204" pitchFamily="34" charset="0"/>
              </a:rPr>
              <a:t>التجمع</a:t>
            </a:r>
          </a:p>
        </p:txBody>
      </p:sp>
      <p:cxnSp>
        <p:nvCxnSpPr>
          <p:cNvPr id="76" name="Straight Connector 75">
            <a:extLst>
              <a:ext uri="{FF2B5EF4-FFF2-40B4-BE49-F238E27FC236}">
                <a16:creationId xmlns:a16="http://schemas.microsoft.com/office/drawing/2014/main" xmlns="" id="{9C18EB7D-535C-494B-A7E5-1034932FD253}"/>
              </a:ext>
            </a:extLst>
          </p:cNvPr>
          <p:cNvCxnSpPr>
            <a:cxnSpLocks/>
            <a:stCxn id="75" idx="0"/>
            <a:endCxn id="47" idx="2"/>
          </p:cNvCxnSpPr>
          <p:nvPr/>
        </p:nvCxnSpPr>
        <p:spPr>
          <a:xfrm flipV="1">
            <a:off x="6177058" y="2196457"/>
            <a:ext cx="212867" cy="1135812"/>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xmlns="" id="{B490E60D-B5A8-46F3-AE4B-5FE2E9E47886}"/>
              </a:ext>
            </a:extLst>
          </p:cNvPr>
          <p:cNvSpPr txBox="1"/>
          <p:nvPr/>
        </p:nvSpPr>
        <p:spPr>
          <a:xfrm>
            <a:off x="7194380" y="5039043"/>
            <a:ext cx="1819422" cy="461665"/>
          </a:xfrm>
          <a:prstGeom prst="rect">
            <a:avLst/>
          </a:prstGeom>
          <a:noFill/>
        </p:spPr>
        <p:txBody>
          <a:bodyPr wrap="square" rtlCol="0">
            <a:spAutoFit/>
          </a:bodyPr>
          <a:lstStyle/>
          <a:p>
            <a:pPr algn="r"/>
            <a:r>
              <a:rPr lang="ar-EG" sz="2400" b="1" dirty="0">
                <a:solidFill>
                  <a:schemeClr val="accent1"/>
                </a:solidFill>
                <a:latin typeface="Arial" panose="020B0604020202020204" pitchFamily="34" charset="0"/>
                <a:cs typeface="Arial" panose="020B0604020202020204" pitchFamily="34" charset="0"/>
              </a:rPr>
              <a:t>التجمع الخامس</a:t>
            </a:r>
          </a:p>
        </p:txBody>
      </p:sp>
      <p:cxnSp>
        <p:nvCxnSpPr>
          <p:cNvPr id="83" name="Straight Connector 82">
            <a:extLst>
              <a:ext uri="{FF2B5EF4-FFF2-40B4-BE49-F238E27FC236}">
                <a16:creationId xmlns:a16="http://schemas.microsoft.com/office/drawing/2014/main" xmlns="" id="{CBBE5F8D-D221-46D7-BF79-E1FAEAE4D47E}"/>
              </a:ext>
            </a:extLst>
          </p:cNvPr>
          <p:cNvCxnSpPr>
            <a:cxnSpLocks/>
            <a:stCxn id="77" idx="0"/>
            <a:endCxn id="75" idx="2"/>
          </p:cNvCxnSpPr>
          <p:nvPr/>
        </p:nvCxnSpPr>
        <p:spPr>
          <a:xfrm flipH="1" flipV="1">
            <a:off x="6177058" y="3793934"/>
            <a:ext cx="1927033" cy="1245109"/>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xmlns="" id="{47AA85AC-77D2-444A-B67B-617528B6B9BF}"/>
              </a:ext>
            </a:extLst>
          </p:cNvPr>
          <p:cNvSpPr txBox="1"/>
          <p:nvPr/>
        </p:nvSpPr>
        <p:spPr>
          <a:xfrm>
            <a:off x="6021638" y="5045853"/>
            <a:ext cx="903016" cy="461665"/>
          </a:xfrm>
          <a:prstGeom prst="rect">
            <a:avLst/>
          </a:prstGeom>
          <a:noFill/>
        </p:spPr>
        <p:txBody>
          <a:bodyPr wrap="square" rtlCol="0">
            <a:spAutoFit/>
          </a:bodyPr>
          <a:lstStyle/>
          <a:p>
            <a:pPr algn="r"/>
            <a:r>
              <a:rPr lang="ar-EG" sz="2400" b="1" dirty="0">
                <a:solidFill>
                  <a:schemeClr val="accent1"/>
                </a:solidFill>
                <a:latin typeface="Arial" panose="020B0604020202020204" pitchFamily="34" charset="0"/>
                <a:cs typeface="Arial" panose="020B0604020202020204" pitchFamily="34" charset="0"/>
              </a:rPr>
              <a:t>اللوتس</a:t>
            </a:r>
          </a:p>
        </p:txBody>
      </p:sp>
      <p:cxnSp>
        <p:nvCxnSpPr>
          <p:cNvPr id="85" name="Straight Connector 84">
            <a:extLst>
              <a:ext uri="{FF2B5EF4-FFF2-40B4-BE49-F238E27FC236}">
                <a16:creationId xmlns:a16="http://schemas.microsoft.com/office/drawing/2014/main" xmlns="" id="{2FDD4732-F1C0-46D0-8570-82857B310DDE}"/>
              </a:ext>
            </a:extLst>
          </p:cNvPr>
          <p:cNvCxnSpPr>
            <a:cxnSpLocks/>
            <a:stCxn id="84" idx="0"/>
            <a:endCxn id="75" idx="2"/>
          </p:cNvCxnSpPr>
          <p:nvPr/>
        </p:nvCxnSpPr>
        <p:spPr>
          <a:xfrm flipH="1" flipV="1">
            <a:off x="6177058" y="3793934"/>
            <a:ext cx="296088" cy="1251919"/>
          </a:xfrm>
          <a:prstGeom prst="line">
            <a:avLst/>
          </a:prstGeom>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xmlns="" id="{63968D3C-DDD6-4224-8A96-42025B5CD8E5}"/>
              </a:ext>
            </a:extLst>
          </p:cNvPr>
          <p:cNvSpPr txBox="1"/>
          <p:nvPr/>
        </p:nvSpPr>
        <p:spPr>
          <a:xfrm>
            <a:off x="4312555" y="5039043"/>
            <a:ext cx="1013961" cy="461665"/>
          </a:xfrm>
          <a:prstGeom prst="rect">
            <a:avLst/>
          </a:prstGeom>
          <a:noFill/>
        </p:spPr>
        <p:txBody>
          <a:bodyPr wrap="square" rtlCol="0">
            <a:spAutoFit/>
          </a:bodyPr>
          <a:lstStyle/>
          <a:p>
            <a:pPr algn="r"/>
            <a:r>
              <a:rPr lang="ar-EG" sz="2400" b="1" dirty="0">
                <a:solidFill>
                  <a:schemeClr val="accent1"/>
                </a:solidFill>
                <a:latin typeface="Arial" panose="020B0604020202020204" pitchFamily="34" charset="0"/>
                <a:cs typeface="Arial" panose="020B0604020202020204" pitchFamily="34" charset="0"/>
              </a:rPr>
              <a:t>الأندلس</a:t>
            </a:r>
          </a:p>
        </p:txBody>
      </p:sp>
      <p:cxnSp>
        <p:nvCxnSpPr>
          <p:cNvPr id="87" name="Straight Connector 86">
            <a:extLst>
              <a:ext uri="{FF2B5EF4-FFF2-40B4-BE49-F238E27FC236}">
                <a16:creationId xmlns:a16="http://schemas.microsoft.com/office/drawing/2014/main" xmlns="" id="{8413627B-7434-43FD-9B4A-ACD92437BAF8}"/>
              </a:ext>
            </a:extLst>
          </p:cNvPr>
          <p:cNvCxnSpPr>
            <a:cxnSpLocks/>
            <a:stCxn id="86" idx="0"/>
            <a:endCxn id="75" idx="2"/>
          </p:cNvCxnSpPr>
          <p:nvPr/>
        </p:nvCxnSpPr>
        <p:spPr>
          <a:xfrm flipV="1">
            <a:off x="4819536" y="3793934"/>
            <a:ext cx="1357522" cy="124510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xmlns="" id="{59C74C11-6908-4607-95B3-BD2935C98B64}"/>
              </a:ext>
            </a:extLst>
          </p:cNvPr>
          <p:cNvSpPr/>
          <p:nvPr/>
        </p:nvSpPr>
        <p:spPr>
          <a:xfrm>
            <a:off x="5555196" y="1614390"/>
            <a:ext cx="1639184" cy="575257"/>
          </a:xfrm>
          <a:prstGeom prst="roundRect">
            <a:avLst/>
          </a:prstGeom>
          <a:solidFill>
            <a:srgbClr val="00B05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Rounded Corners 88">
            <a:extLst>
              <a:ext uri="{FF2B5EF4-FFF2-40B4-BE49-F238E27FC236}">
                <a16:creationId xmlns:a16="http://schemas.microsoft.com/office/drawing/2014/main" xmlns="" id="{BCB458BC-646F-4ED4-BAF7-6F306C116D5F}"/>
              </a:ext>
            </a:extLst>
          </p:cNvPr>
          <p:cNvSpPr/>
          <p:nvPr/>
        </p:nvSpPr>
        <p:spPr>
          <a:xfrm>
            <a:off x="5741315" y="3268663"/>
            <a:ext cx="942723" cy="575257"/>
          </a:xfrm>
          <a:prstGeom prst="roundRect">
            <a:avLst/>
          </a:prstGeom>
          <a:solidFill>
            <a:srgbClr val="00B05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89">
            <a:extLst>
              <a:ext uri="{FF2B5EF4-FFF2-40B4-BE49-F238E27FC236}">
                <a16:creationId xmlns:a16="http://schemas.microsoft.com/office/drawing/2014/main" xmlns="" id="{D947A0EE-825D-4679-B2B2-DB6921C52638}"/>
              </a:ext>
            </a:extLst>
          </p:cNvPr>
          <p:cNvSpPr/>
          <p:nvPr/>
        </p:nvSpPr>
        <p:spPr>
          <a:xfrm>
            <a:off x="7360397" y="4932261"/>
            <a:ext cx="1669911" cy="575257"/>
          </a:xfrm>
          <a:prstGeom prst="roundRect">
            <a:avLst/>
          </a:prstGeom>
          <a:solidFill>
            <a:srgbClr val="00B05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Rounded Corners 90">
            <a:extLst>
              <a:ext uri="{FF2B5EF4-FFF2-40B4-BE49-F238E27FC236}">
                <a16:creationId xmlns:a16="http://schemas.microsoft.com/office/drawing/2014/main" xmlns="" id="{F7F2F166-8AF7-4AF0-9D20-EF0A5BEF6C3D}"/>
              </a:ext>
            </a:extLst>
          </p:cNvPr>
          <p:cNvSpPr/>
          <p:nvPr/>
        </p:nvSpPr>
        <p:spPr>
          <a:xfrm>
            <a:off x="4312555" y="4996857"/>
            <a:ext cx="1013961" cy="575257"/>
          </a:xfrm>
          <a:prstGeom prst="roundRect">
            <a:avLst/>
          </a:prstGeom>
          <a:solidFill>
            <a:srgbClr val="00B05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Rounded Corners 91">
            <a:extLst>
              <a:ext uri="{FF2B5EF4-FFF2-40B4-BE49-F238E27FC236}">
                <a16:creationId xmlns:a16="http://schemas.microsoft.com/office/drawing/2014/main" xmlns="" id="{5501F2D5-827D-4560-A8D6-F6045BD9603A}"/>
              </a:ext>
            </a:extLst>
          </p:cNvPr>
          <p:cNvSpPr/>
          <p:nvPr/>
        </p:nvSpPr>
        <p:spPr>
          <a:xfrm>
            <a:off x="5962547" y="4979732"/>
            <a:ext cx="1013961" cy="575257"/>
          </a:xfrm>
          <a:prstGeom prst="roundRect">
            <a:avLst/>
          </a:prstGeom>
          <a:solidFill>
            <a:srgbClr val="00B05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xmlns="" id="{72803B7D-F4A5-405C-83DC-8FADA90C1F08}"/>
              </a:ext>
            </a:extLst>
          </p:cNvPr>
          <p:cNvSpPr txBox="1"/>
          <p:nvPr/>
        </p:nvSpPr>
        <p:spPr>
          <a:xfrm>
            <a:off x="2205229" y="5110449"/>
            <a:ext cx="1013961" cy="461665"/>
          </a:xfrm>
          <a:prstGeom prst="rect">
            <a:avLst/>
          </a:prstGeom>
          <a:noFill/>
        </p:spPr>
        <p:txBody>
          <a:bodyPr wrap="square" rtlCol="0">
            <a:spAutoFit/>
          </a:bodyPr>
          <a:lstStyle/>
          <a:p>
            <a:pPr algn="r"/>
            <a:r>
              <a:rPr lang="en-US" sz="2400" b="1" dirty="0">
                <a:solidFill>
                  <a:schemeClr val="accent1"/>
                </a:solidFill>
                <a:latin typeface="Arial" panose="020B0604020202020204" pitchFamily="34" charset="0"/>
                <a:cs typeface="Arial" panose="020B0604020202020204" pitchFamily="34" charset="0"/>
              </a:rPr>
              <a:t>etc…</a:t>
            </a:r>
            <a:endParaRPr lang="ar-EG" sz="2400" b="1" dirty="0">
              <a:solidFill>
                <a:schemeClr val="accent1"/>
              </a:solidFill>
              <a:latin typeface="Arial" panose="020B0604020202020204" pitchFamily="34" charset="0"/>
              <a:cs typeface="Arial" panose="020B0604020202020204" pitchFamily="34" charset="0"/>
            </a:endParaRPr>
          </a:p>
        </p:txBody>
      </p:sp>
      <p:cxnSp>
        <p:nvCxnSpPr>
          <p:cNvPr id="94" name="Straight Connector 93">
            <a:extLst>
              <a:ext uri="{FF2B5EF4-FFF2-40B4-BE49-F238E27FC236}">
                <a16:creationId xmlns:a16="http://schemas.microsoft.com/office/drawing/2014/main" xmlns="" id="{59CE79E5-7AF1-4AF9-B73E-645693D3C574}"/>
              </a:ext>
            </a:extLst>
          </p:cNvPr>
          <p:cNvCxnSpPr>
            <a:cxnSpLocks/>
            <a:stCxn id="93" idx="0"/>
            <a:endCxn id="89" idx="2"/>
          </p:cNvCxnSpPr>
          <p:nvPr/>
        </p:nvCxnSpPr>
        <p:spPr>
          <a:xfrm flipV="1">
            <a:off x="2712210" y="3843920"/>
            <a:ext cx="3500467" cy="1266529"/>
          </a:xfrm>
          <a:prstGeom prst="line">
            <a:avLst/>
          </a:prstGeom>
        </p:spPr>
        <p:style>
          <a:lnRef idx="1">
            <a:schemeClr val="accent1"/>
          </a:lnRef>
          <a:fillRef idx="0">
            <a:schemeClr val="accent1"/>
          </a:fillRef>
          <a:effectRef idx="0">
            <a:schemeClr val="accent1"/>
          </a:effectRef>
          <a:fontRef idx="minor">
            <a:schemeClr val="tx1"/>
          </a:fontRef>
        </p:style>
      </p:cxnSp>
      <p:sp>
        <p:nvSpPr>
          <p:cNvPr id="95" name="Rectangle: Rounded Corners 94">
            <a:extLst>
              <a:ext uri="{FF2B5EF4-FFF2-40B4-BE49-F238E27FC236}">
                <a16:creationId xmlns:a16="http://schemas.microsoft.com/office/drawing/2014/main" xmlns="" id="{88988655-3DD9-4938-8266-8CCDB0C8EED6}"/>
              </a:ext>
            </a:extLst>
          </p:cNvPr>
          <p:cNvSpPr/>
          <p:nvPr/>
        </p:nvSpPr>
        <p:spPr>
          <a:xfrm>
            <a:off x="2264320" y="5053653"/>
            <a:ext cx="1013961" cy="575257"/>
          </a:xfrm>
          <a:prstGeom prst="roundRect">
            <a:avLst/>
          </a:prstGeom>
          <a:solidFill>
            <a:srgbClr val="00B05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7294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517F66F-8B48-4B0F-84EE-E9A58DF38F15}"/>
              </a:ext>
            </a:extLst>
          </p:cNvPr>
          <p:cNvSpPr/>
          <p:nvPr/>
        </p:nvSpPr>
        <p:spPr>
          <a:xfrm>
            <a:off x="319329" y="640155"/>
            <a:ext cx="11553341" cy="6116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xmlns="" id="{69A51254-B850-412F-95F0-157371A100E9}"/>
              </a:ext>
            </a:extLst>
          </p:cNvPr>
          <p:cNvSpPr txBox="1"/>
          <p:nvPr/>
        </p:nvSpPr>
        <p:spPr>
          <a:xfrm>
            <a:off x="10039924" y="684352"/>
            <a:ext cx="984565" cy="523220"/>
          </a:xfrm>
          <a:prstGeom prst="rect">
            <a:avLst/>
          </a:prstGeom>
          <a:noFill/>
        </p:spPr>
        <p:txBody>
          <a:bodyPr wrap="none" rtlCol="0">
            <a:spAutoFit/>
          </a:bodyPr>
          <a:lstStyle/>
          <a:p>
            <a:r>
              <a:rPr lang="ar-EG" sz="2800" b="1" dirty="0">
                <a:solidFill>
                  <a:srgbClr val="085E54"/>
                </a:solidFill>
                <a:latin typeface="Arial" panose="020B0604020202020204" pitchFamily="34" charset="0"/>
                <a:cs typeface="Arial" panose="020B0604020202020204" pitchFamily="34" charset="0"/>
              </a:rPr>
              <a:t>شركتى</a:t>
            </a:r>
            <a:endParaRPr lang="en-US" sz="2800" b="1" dirty="0">
              <a:solidFill>
                <a:srgbClr val="085E54"/>
              </a:solidFill>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xmlns="" id="{72CFD814-6FA0-4BAC-B96F-60C01CBE5860}"/>
              </a:ext>
            </a:extLst>
          </p:cNvPr>
          <p:cNvSpPr/>
          <p:nvPr/>
        </p:nvSpPr>
        <p:spPr>
          <a:xfrm>
            <a:off x="9450074" y="640154"/>
            <a:ext cx="2425144" cy="611615"/>
          </a:xfrm>
          <a:prstGeom prst="rect">
            <a:avLst/>
          </a:prstGeom>
          <a:solidFill>
            <a:srgbClr val="7030A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Lightning Bolt 37">
            <a:extLst>
              <a:ext uri="{FF2B5EF4-FFF2-40B4-BE49-F238E27FC236}">
                <a16:creationId xmlns:a16="http://schemas.microsoft.com/office/drawing/2014/main" xmlns="" id="{7F3B1F22-1087-434B-A483-3E660084D781}"/>
              </a:ext>
            </a:extLst>
          </p:cNvPr>
          <p:cNvSpPr/>
          <p:nvPr/>
        </p:nvSpPr>
        <p:spPr>
          <a:xfrm>
            <a:off x="8652483" y="87120"/>
            <a:ext cx="362438" cy="456559"/>
          </a:xfrm>
          <a:prstGeom prst="lightningBol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xmlns="" id="{255D5F60-C997-4F73-8514-8D78A603A4DF}"/>
              </a:ext>
            </a:extLst>
          </p:cNvPr>
          <p:cNvSpPr/>
          <p:nvPr/>
        </p:nvSpPr>
        <p:spPr>
          <a:xfrm>
            <a:off x="8536366" y="56907"/>
            <a:ext cx="200467" cy="2243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9</a:t>
            </a:r>
            <a:endParaRPr lang="en-US" dirty="0"/>
          </a:p>
        </p:txBody>
      </p:sp>
      <p:sp>
        <p:nvSpPr>
          <p:cNvPr id="40" name="TextBox 39">
            <a:extLst>
              <a:ext uri="{FF2B5EF4-FFF2-40B4-BE49-F238E27FC236}">
                <a16:creationId xmlns:a16="http://schemas.microsoft.com/office/drawing/2014/main" xmlns="" id="{3B32C242-8BAC-487C-9426-3FB9B6EBD461}"/>
              </a:ext>
            </a:extLst>
          </p:cNvPr>
          <p:cNvSpPr txBox="1"/>
          <p:nvPr/>
        </p:nvSpPr>
        <p:spPr>
          <a:xfrm>
            <a:off x="7888212" y="-84661"/>
            <a:ext cx="385042" cy="769441"/>
          </a:xfrm>
          <a:prstGeom prst="rect">
            <a:avLst/>
          </a:prstGeom>
          <a:noFill/>
        </p:spPr>
        <p:txBody>
          <a:bodyPr wrap="none" rtlCol="0">
            <a:spAutoFit/>
          </a:bodyPr>
          <a:lstStyle/>
          <a:p>
            <a:r>
              <a:rPr lang="ar-EG" sz="4400" b="1" dirty="0">
                <a:latin typeface="Cambria" panose="02040503050406030204" pitchFamily="18" charset="0"/>
                <a:cs typeface="Times New Roman" panose="02020603050405020304" pitchFamily="18" charset="0"/>
              </a:rPr>
              <a:t>؟</a:t>
            </a:r>
            <a:endParaRPr lang="en-US" sz="4400" b="1" dirty="0">
              <a:latin typeface="Cambria" panose="02040503050406030204" pitchFamily="18" charset="0"/>
              <a:cs typeface="Times New Roman" panose="02020603050405020304" pitchFamily="18" charset="0"/>
            </a:endParaRPr>
          </a:p>
        </p:txBody>
      </p:sp>
      <p:sp>
        <p:nvSpPr>
          <p:cNvPr id="41" name="Oval 40">
            <a:extLst>
              <a:ext uri="{FF2B5EF4-FFF2-40B4-BE49-F238E27FC236}">
                <a16:creationId xmlns:a16="http://schemas.microsoft.com/office/drawing/2014/main" xmlns="" id="{50CB3AC1-660D-465C-ABFB-3258EC010BBA}"/>
              </a:ext>
            </a:extLst>
          </p:cNvPr>
          <p:cNvSpPr/>
          <p:nvPr/>
        </p:nvSpPr>
        <p:spPr>
          <a:xfrm>
            <a:off x="7849052" y="54181"/>
            <a:ext cx="200467" cy="2243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4</a:t>
            </a:r>
            <a:endParaRPr lang="en-US" dirty="0"/>
          </a:p>
        </p:txBody>
      </p:sp>
      <p:sp>
        <p:nvSpPr>
          <p:cNvPr id="14" name="TextBox 13">
            <a:extLst>
              <a:ext uri="{FF2B5EF4-FFF2-40B4-BE49-F238E27FC236}">
                <a16:creationId xmlns:a16="http://schemas.microsoft.com/office/drawing/2014/main" xmlns="" id="{8C964D99-11CD-48A9-9382-502CE92FC1B7}"/>
              </a:ext>
            </a:extLst>
          </p:cNvPr>
          <p:cNvSpPr txBox="1"/>
          <p:nvPr/>
        </p:nvSpPr>
        <p:spPr>
          <a:xfrm>
            <a:off x="9152614" y="1453365"/>
            <a:ext cx="2648482" cy="523220"/>
          </a:xfrm>
          <a:prstGeom prst="rect">
            <a:avLst/>
          </a:prstGeom>
          <a:noFill/>
        </p:spPr>
        <p:txBody>
          <a:bodyPr wrap="none" rtlCol="0">
            <a:spAutoFit/>
          </a:bodyPr>
          <a:lstStyle/>
          <a:p>
            <a:r>
              <a:rPr lang="ar-EG" sz="2800" b="1" dirty="0">
                <a:solidFill>
                  <a:srgbClr val="085E54"/>
                </a:solidFill>
                <a:latin typeface="Arial" panose="020B0604020202020204" pitchFamily="34" charset="0"/>
                <a:cs typeface="Arial" panose="020B0604020202020204" pitchFamily="34" charset="0"/>
              </a:rPr>
              <a:t>+ انشاء شركة جديدة</a:t>
            </a:r>
            <a:endParaRPr lang="en-US" sz="2800" b="1" dirty="0">
              <a:solidFill>
                <a:srgbClr val="085E54"/>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xmlns="" id="{C74E37F9-E96F-445A-AE7D-F09E93B97AED}"/>
              </a:ext>
            </a:extLst>
          </p:cNvPr>
          <p:cNvSpPr txBox="1"/>
          <p:nvPr/>
        </p:nvSpPr>
        <p:spPr>
          <a:xfrm>
            <a:off x="9729092" y="3132555"/>
            <a:ext cx="954107" cy="369332"/>
          </a:xfrm>
          <a:prstGeom prst="rect">
            <a:avLst/>
          </a:prstGeom>
          <a:noFill/>
        </p:spPr>
        <p:txBody>
          <a:bodyPr wrap="none" rtlCol="0">
            <a:spAutoFit/>
          </a:bodyPr>
          <a:lstStyle/>
          <a:p>
            <a:r>
              <a:rPr lang="en-US" b="1" dirty="0">
                <a:solidFill>
                  <a:srgbClr val="085E54"/>
                </a:solidFill>
                <a:latin typeface="Arial" panose="020B0604020202020204" pitchFamily="34" charset="0"/>
                <a:cs typeface="Arial" panose="020B0604020202020204" pitchFamily="34" charset="0"/>
              </a:rPr>
              <a:t>Benian</a:t>
            </a:r>
          </a:p>
        </p:txBody>
      </p:sp>
      <p:pic>
        <p:nvPicPr>
          <p:cNvPr id="22" name="Picture 8" descr="نتيجة بحث الصور عن ‪new property key‬‏">
            <a:extLst>
              <a:ext uri="{FF2B5EF4-FFF2-40B4-BE49-F238E27FC236}">
                <a16:creationId xmlns:a16="http://schemas.microsoft.com/office/drawing/2014/main" xmlns="" id="{14752D7A-C1E3-4B27-A7BB-AA5E096BEA0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467" t="4348" r="8715" b="25023"/>
          <a:stretch/>
        </p:blipFill>
        <p:spPr bwMode="auto">
          <a:xfrm>
            <a:off x="11167024" y="2902661"/>
            <a:ext cx="847114" cy="748100"/>
          </a:xfrm>
          <a:prstGeom prst="ellipse">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xmlns="" id="{1EBA342F-DC50-4E34-92E5-52E9340E81FA}"/>
              </a:ext>
            </a:extLst>
          </p:cNvPr>
          <p:cNvSpPr txBox="1"/>
          <p:nvPr/>
        </p:nvSpPr>
        <p:spPr>
          <a:xfrm>
            <a:off x="9729092" y="3921556"/>
            <a:ext cx="1043876" cy="369332"/>
          </a:xfrm>
          <a:prstGeom prst="rect">
            <a:avLst/>
          </a:prstGeom>
          <a:noFill/>
        </p:spPr>
        <p:txBody>
          <a:bodyPr wrap="none" rtlCol="0">
            <a:spAutoFit/>
          </a:bodyPr>
          <a:lstStyle/>
          <a:p>
            <a:r>
              <a:rPr lang="en-US" b="1" dirty="0">
                <a:solidFill>
                  <a:srgbClr val="085E54"/>
                </a:solidFill>
                <a:latin typeface="Arial" panose="020B0604020202020204" pitchFamily="34" charset="0"/>
                <a:cs typeface="Arial" panose="020B0604020202020204" pitchFamily="34" charset="0"/>
              </a:rPr>
              <a:t>Progate</a:t>
            </a:r>
          </a:p>
        </p:txBody>
      </p:sp>
      <p:pic>
        <p:nvPicPr>
          <p:cNvPr id="24" name="Picture 8" descr="نتيجة بحث الصور عن ‪new property key‬‏">
            <a:extLst>
              <a:ext uri="{FF2B5EF4-FFF2-40B4-BE49-F238E27FC236}">
                <a16:creationId xmlns:a16="http://schemas.microsoft.com/office/drawing/2014/main" xmlns="" id="{1F63D5F8-2227-4C90-A194-B0A34DB3399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467" t="4348" r="8715" b="25023"/>
          <a:stretch/>
        </p:blipFill>
        <p:spPr bwMode="auto">
          <a:xfrm>
            <a:off x="11167024" y="3691662"/>
            <a:ext cx="847114" cy="748100"/>
          </a:xfrm>
          <a:prstGeom prst="ellipse">
            <a:avLst/>
          </a:prstGeom>
          <a:noFill/>
          <a:extLst>
            <a:ext uri="{909E8E84-426E-40DD-AFC4-6F175D3DCCD1}">
              <a14:hiddenFill xmlns:a14="http://schemas.microsoft.com/office/drawing/2010/main">
                <a:solidFill>
                  <a:srgbClr val="FFFFFF"/>
                </a:solidFill>
              </a14:hiddenFill>
            </a:ext>
          </a:extLst>
        </p:spPr>
      </p:pic>
      <p:pic>
        <p:nvPicPr>
          <p:cNvPr id="25" name="Picture 8" descr="نتيجة بحث الصور عن ‪new property key‬‏">
            <a:extLst>
              <a:ext uri="{FF2B5EF4-FFF2-40B4-BE49-F238E27FC236}">
                <a16:creationId xmlns:a16="http://schemas.microsoft.com/office/drawing/2014/main" xmlns="" id="{14795BB8-3F11-4587-98C6-BCB0B05B1E4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467" t="4348" r="8715" b="25023"/>
          <a:stretch/>
        </p:blipFill>
        <p:spPr bwMode="auto">
          <a:xfrm>
            <a:off x="11186855" y="2178180"/>
            <a:ext cx="847114" cy="748100"/>
          </a:xfrm>
          <a:prstGeom prst="ellipse">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xmlns="" id="{F8C696E5-2521-4A6F-8257-07E4AB4BFB6E}"/>
              </a:ext>
            </a:extLst>
          </p:cNvPr>
          <p:cNvSpPr txBox="1"/>
          <p:nvPr/>
        </p:nvSpPr>
        <p:spPr>
          <a:xfrm>
            <a:off x="9698485" y="2348272"/>
            <a:ext cx="1326004" cy="369332"/>
          </a:xfrm>
          <a:prstGeom prst="rect">
            <a:avLst/>
          </a:prstGeom>
          <a:noFill/>
        </p:spPr>
        <p:txBody>
          <a:bodyPr wrap="none" rtlCol="0">
            <a:spAutoFit/>
          </a:bodyPr>
          <a:lstStyle/>
          <a:p>
            <a:r>
              <a:rPr lang="en-US" b="1" dirty="0">
                <a:solidFill>
                  <a:srgbClr val="085E54"/>
                </a:solidFill>
                <a:latin typeface="Arial" panose="020B0604020202020204" pitchFamily="34" charset="0"/>
                <a:cs typeface="Arial" panose="020B0604020202020204" pitchFamily="34" charset="0"/>
              </a:rPr>
              <a:t>Newvision</a:t>
            </a:r>
          </a:p>
        </p:txBody>
      </p:sp>
      <p:sp>
        <p:nvSpPr>
          <p:cNvPr id="2" name="Oval 1"/>
          <p:cNvSpPr/>
          <p:nvPr/>
        </p:nvSpPr>
        <p:spPr>
          <a:xfrm>
            <a:off x="9438713" y="2263226"/>
            <a:ext cx="1736781" cy="578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939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B399C04-CFF0-411D-B5ED-8F1F61182FD0}"/>
              </a:ext>
            </a:extLst>
          </p:cNvPr>
          <p:cNvSpPr/>
          <p:nvPr/>
        </p:nvSpPr>
        <p:spPr>
          <a:xfrm>
            <a:off x="9236763" y="177507"/>
            <a:ext cx="2749827"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xmlns="" id="{5517F66F-8B48-4B0F-84EE-E9A58DF38F15}"/>
              </a:ext>
            </a:extLst>
          </p:cNvPr>
          <p:cNvSpPr/>
          <p:nvPr/>
        </p:nvSpPr>
        <p:spPr>
          <a:xfrm>
            <a:off x="320604" y="161853"/>
            <a:ext cx="2628756"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1281AC6F-D767-47C1-A84A-913FD41502A6}"/>
              </a:ext>
            </a:extLst>
          </p:cNvPr>
          <p:cNvSpPr txBox="1"/>
          <p:nvPr/>
        </p:nvSpPr>
        <p:spPr>
          <a:xfrm>
            <a:off x="9364036" y="280011"/>
            <a:ext cx="2479974" cy="400110"/>
          </a:xfrm>
          <a:prstGeom prst="rect">
            <a:avLst/>
          </a:prstGeom>
          <a:noFill/>
        </p:spPr>
        <p:txBody>
          <a:bodyPr wrap="none" rtlCol="0">
            <a:spAutoFit/>
          </a:bodyPr>
          <a:lstStyle/>
          <a:p>
            <a:r>
              <a:rPr lang="en-US" sz="2000" dirty="0">
                <a:solidFill>
                  <a:schemeClr val="bg1"/>
                </a:solidFill>
                <a:latin typeface="Cambria" panose="02040503050406030204" pitchFamily="18" charset="0"/>
                <a:cs typeface="Times New Roman" panose="02020603050405020304" pitchFamily="18" charset="0"/>
              </a:rPr>
              <a:t>New Vision company</a:t>
            </a:r>
          </a:p>
        </p:txBody>
      </p:sp>
      <p:sp>
        <p:nvSpPr>
          <p:cNvPr id="6" name="Flowchart: Connector 5">
            <a:extLst>
              <a:ext uri="{FF2B5EF4-FFF2-40B4-BE49-F238E27FC236}">
                <a16:creationId xmlns:a16="http://schemas.microsoft.com/office/drawing/2014/main" xmlns="" id="{F3C01590-70B2-4891-AAD4-D992A2BED2E5}"/>
              </a:ext>
            </a:extLst>
          </p:cNvPr>
          <p:cNvSpPr/>
          <p:nvPr/>
        </p:nvSpPr>
        <p:spPr>
          <a:xfrm>
            <a:off x="4987136" y="448373"/>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xmlns="" id="{8B20D1FE-1AF0-4BBE-B127-5EC42BD637A0}"/>
              </a:ext>
            </a:extLst>
          </p:cNvPr>
          <p:cNvSpPr/>
          <p:nvPr/>
        </p:nvSpPr>
        <p:spPr>
          <a:xfrm>
            <a:off x="4987136" y="531142"/>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xmlns="" id="{1904CE8D-89FB-4E67-B07A-12908EA8C236}"/>
              </a:ext>
            </a:extLst>
          </p:cNvPr>
          <p:cNvSpPr/>
          <p:nvPr/>
        </p:nvSpPr>
        <p:spPr>
          <a:xfrm>
            <a:off x="4987136" y="613911"/>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92DA2EC9-97D9-4EC2-8CCA-E39B4F30ED05}"/>
              </a:ext>
            </a:extLst>
          </p:cNvPr>
          <p:cNvSpPr/>
          <p:nvPr/>
        </p:nvSpPr>
        <p:spPr>
          <a:xfrm>
            <a:off x="2989115" y="177997"/>
            <a:ext cx="6207893"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xmlns="" id="{DD18B7F0-79DE-467B-BF7B-9DB3BD576EA2}"/>
              </a:ext>
            </a:extLst>
          </p:cNvPr>
          <p:cNvCxnSpPr>
            <a:cxnSpLocks/>
          </p:cNvCxnSpPr>
          <p:nvPr/>
        </p:nvCxnSpPr>
        <p:spPr>
          <a:xfrm>
            <a:off x="2949360" y="813224"/>
            <a:ext cx="0" cy="5030985"/>
          </a:xfrm>
          <a:prstGeom prst="line">
            <a:avLst/>
          </a:prstGeom>
          <a:ln w="12700">
            <a:solidFill>
              <a:srgbClr val="085E5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2BFE290-60AD-4FA1-B62E-387352F29FC2}"/>
              </a:ext>
            </a:extLst>
          </p:cNvPr>
          <p:cNvCxnSpPr>
            <a:cxnSpLocks/>
          </p:cNvCxnSpPr>
          <p:nvPr/>
        </p:nvCxnSpPr>
        <p:spPr>
          <a:xfrm>
            <a:off x="9224262" y="799972"/>
            <a:ext cx="0" cy="5030985"/>
          </a:xfrm>
          <a:prstGeom prst="line">
            <a:avLst/>
          </a:prstGeom>
          <a:ln w="12700">
            <a:solidFill>
              <a:srgbClr val="085E54"/>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76AD3B16-62AC-4FD6-87AE-32AA13847A84}"/>
              </a:ext>
            </a:extLst>
          </p:cNvPr>
          <p:cNvSpPr txBox="1"/>
          <p:nvPr/>
        </p:nvSpPr>
        <p:spPr>
          <a:xfrm>
            <a:off x="9987889" y="815579"/>
            <a:ext cx="1460656"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ابحث عن عميل</a:t>
            </a:r>
            <a:endParaRPr lang="en-US" sz="2000" b="1" dirty="0">
              <a:solidFill>
                <a:srgbClr val="085E54"/>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xmlns="" id="{419EA39B-6391-4A42-8A59-7164122C4206}"/>
              </a:ext>
            </a:extLst>
          </p:cNvPr>
          <p:cNvSpPr/>
          <p:nvPr/>
        </p:nvSpPr>
        <p:spPr>
          <a:xfrm>
            <a:off x="9341339" y="1300093"/>
            <a:ext cx="2272352" cy="412579"/>
          </a:xfrm>
          <a:prstGeom prst="rect">
            <a:avLst/>
          </a:prstGeom>
          <a:noFill/>
          <a:ln w="12700">
            <a:solidFill>
              <a:srgbClr val="085E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نتيجة بحث الصور عن ‪whatsapp home‬‏">
            <a:extLst>
              <a:ext uri="{FF2B5EF4-FFF2-40B4-BE49-F238E27FC236}">
                <a16:creationId xmlns:a16="http://schemas.microsoft.com/office/drawing/2014/main" xmlns="" id="{65D24D9D-8582-4EAF-95BA-12D806A215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061" t="4838" r="25075" b="83251"/>
          <a:stretch/>
        </p:blipFill>
        <p:spPr bwMode="auto">
          <a:xfrm>
            <a:off x="11677759" y="1300093"/>
            <a:ext cx="457200" cy="44026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xmlns="" id="{75AF9E93-9CF1-4DF1-8314-D89D12B9AA3F}"/>
              </a:ext>
            </a:extLst>
          </p:cNvPr>
          <p:cNvSpPr txBox="1"/>
          <p:nvPr/>
        </p:nvSpPr>
        <p:spPr>
          <a:xfrm>
            <a:off x="10120409" y="1814764"/>
            <a:ext cx="1132041"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اضف عميل</a:t>
            </a:r>
            <a:endParaRPr lang="en-US" sz="2000" b="1" dirty="0">
              <a:solidFill>
                <a:srgbClr val="085E54"/>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xmlns="" id="{1994DD14-D7CD-48FC-A642-AF177490587D}"/>
              </a:ext>
            </a:extLst>
          </p:cNvPr>
          <p:cNvSpPr txBox="1"/>
          <p:nvPr/>
        </p:nvSpPr>
        <p:spPr>
          <a:xfrm>
            <a:off x="9987889" y="2296592"/>
            <a:ext cx="1369286"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بحث عن عقار</a:t>
            </a:r>
            <a:endParaRPr lang="en-US" sz="2000" b="1" dirty="0">
              <a:solidFill>
                <a:srgbClr val="085E54"/>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xmlns="" id="{61561DBB-7C39-4668-B898-D50915B86CB8}"/>
              </a:ext>
            </a:extLst>
          </p:cNvPr>
          <p:cNvCxnSpPr>
            <a:cxnSpLocks/>
          </p:cNvCxnSpPr>
          <p:nvPr/>
        </p:nvCxnSpPr>
        <p:spPr>
          <a:xfrm flipH="1">
            <a:off x="9341339" y="2782337"/>
            <a:ext cx="2793620" cy="0"/>
          </a:xfrm>
          <a:prstGeom prst="line">
            <a:avLst/>
          </a:prstGeom>
          <a:ln w="28575">
            <a:solidFill>
              <a:srgbClr val="085E54"/>
            </a:solidFill>
          </a:ln>
        </p:spPr>
        <p:style>
          <a:lnRef idx="1">
            <a:schemeClr val="accent1"/>
          </a:lnRef>
          <a:fillRef idx="0">
            <a:schemeClr val="accent1"/>
          </a:fillRef>
          <a:effectRef idx="0">
            <a:schemeClr val="accent1"/>
          </a:effectRef>
          <a:fontRef idx="minor">
            <a:schemeClr val="tx1"/>
          </a:fontRef>
        </p:style>
      </p:cxnSp>
      <p:sp>
        <p:nvSpPr>
          <p:cNvPr id="29" name="Lightning Bolt 28">
            <a:extLst>
              <a:ext uri="{FF2B5EF4-FFF2-40B4-BE49-F238E27FC236}">
                <a16:creationId xmlns:a16="http://schemas.microsoft.com/office/drawing/2014/main" xmlns="" id="{616EC38F-BB5D-4C62-8C72-3F72BA5690B2}"/>
              </a:ext>
            </a:extLst>
          </p:cNvPr>
          <p:cNvSpPr/>
          <p:nvPr/>
        </p:nvSpPr>
        <p:spPr>
          <a:xfrm>
            <a:off x="8610530" y="281224"/>
            <a:ext cx="362438" cy="456559"/>
          </a:xfrm>
          <a:prstGeom prst="lightningBol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BC5CC33E-7F21-4726-95EF-7C3F15B0CBAC}"/>
              </a:ext>
            </a:extLst>
          </p:cNvPr>
          <p:cNvSpPr/>
          <p:nvPr/>
        </p:nvSpPr>
        <p:spPr>
          <a:xfrm>
            <a:off x="8494413" y="251011"/>
            <a:ext cx="200467" cy="2243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9</a:t>
            </a:r>
            <a:endParaRPr lang="en-US" dirty="0"/>
          </a:p>
        </p:txBody>
      </p:sp>
      <p:sp>
        <p:nvSpPr>
          <p:cNvPr id="30" name="TextBox 29">
            <a:extLst>
              <a:ext uri="{FF2B5EF4-FFF2-40B4-BE49-F238E27FC236}">
                <a16:creationId xmlns:a16="http://schemas.microsoft.com/office/drawing/2014/main" xmlns="" id="{4C8FDC2C-5660-4908-BAD8-4FB30328C778}"/>
              </a:ext>
            </a:extLst>
          </p:cNvPr>
          <p:cNvSpPr txBox="1"/>
          <p:nvPr/>
        </p:nvSpPr>
        <p:spPr>
          <a:xfrm>
            <a:off x="7846259" y="109443"/>
            <a:ext cx="385042" cy="769441"/>
          </a:xfrm>
          <a:prstGeom prst="rect">
            <a:avLst/>
          </a:prstGeom>
          <a:noFill/>
        </p:spPr>
        <p:txBody>
          <a:bodyPr wrap="none" rtlCol="0">
            <a:spAutoFit/>
          </a:bodyPr>
          <a:lstStyle/>
          <a:p>
            <a:r>
              <a:rPr lang="ar-EG" sz="4400" b="1" dirty="0">
                <a:solidFill>
                  <a:schemeClr val="bg1"/>
                </a:solidFill>
                <a:latin typeface="Cambria" panose="02040503050406030204" pitchFamily="18" charset="0"/>
                <a:cs typeface="Times New Roman" panose="02020603050405020304" pitchFamily="18" charset="0"/>
              </a:rPr>
              <a:t>؟</a:t>
            </a:r>
            <a:endParaRPr lang="en-US" sz="4400" b="1" dirty="0">
              <a:solidFill>
                <a:schemeClr val="bg1"/>
              </a:solidFill>
              <a:latin typeface="Cambria" panose="020405030504060302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xmlns="" id="{55356002-D897-4922-9BAF-C3A32C40C926}"/>
              </a:ext>
            </a:extLst>
          </p:cNvPr>
          <p:cNvSpPr/>
          <p:nvPr/>
        </p:nvSpPr>
        <p:spPr>
          <a:xfrm>
            <a:off x="7807099" y="248285"/>
            <a:ext cx="200467" cy="2243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4</a:t>
            </a:r>
            <a:endParaRPr lang="en-US" dirty="0"/>
          </a:p>
        </p:txBody>
      </p:sp>
      <p:sp>
        <p:nvSpPr>
          <p:cNvPr id="35" name="TextBox 34">
            <a:extLst>
              <a:ext uri="{FF2B5EF4-FFF2-40B4-BE49-F238E27FC236}">
                <a16:creationId xmlns:a16="http://schemas.microsoft.com/office/drawing/2014/main" xmlns="" id="{3B749F68-2948-4D5E-BD0E-B8AA9703DD7D}"/>
              </a:ext>
            </a:extLst>
          </p:cNvPr>
          <p:cNvSpPr txBox="1"/>
          <p:nvPr/>
        </p:nvSpPr>
        <p:spPr>
          <a:xfrm>
            <a:off x="9987889" y="2880512"/>
            <a:ext cx="1459054"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مشاريع الشركة</a:t>
            </a:r>
            <a:endParaRPr lang="en-US" sz="2000" b="1" dirty="0">
              <a:solidFill>
                <a:srgbClr val="085E54"/>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xmlns="" id="{63FE609D-8EF6-43D4-AF26-31D9769CF00B}"/>
              </a:ext>
            </a:extLst>
          </p:cNvPr>
          <p:cNvSpPr txBox="1"/>
          <p:nvPr/>
        </p:nvSpPr>
        <p:spPr>
          <a:xfrm>
            <a:off x="10341623" y="3354595"/>
            <a:ext cx="689612"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عملاء</a:t>
            </a:r>
            <a:endParaRPr lang="en-US" sz="2000" b="1" dirty="0">
              <a:solidFill>
                <a:srgbClr val="085E54"/>
              </a:solidFill>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xmlns="" id="{CEA6C079-D395-4F07-9FB8-7D9960D22F28}"/>
              </a:ext>
            </a:extLst>
          </p:cNvPr>
          <p:cNvSpPr txBox="1"/>
          <p:nvPr/>
        </p:nvSpPr>
        <p:spPr>
          <a:xfrm>
            <a:off x="10065850" y="4343206"/>
            <a:ext cx="1329210"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طلبات الشركة</a:t>
            </a:r>
            <a:endParaRPr lang="en-US" sz="2000" b="1" dirty="0">
              <a:solidFill>
                <a:srgbClr val="085E54"/>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xmlns="" id="{AC8F7D51-A58F-477A-A887-909862DB4E17}"/>
              </a:ext>
            </a:extLst>
          </p:cNvPr>
          <p:cNvSpPr txBox="1"/>
          <p:nvPr/>
        </p:nvSpPr>
        <p:spPr>
          <a:xfrm>
            <a:off x="10325534" y="3824315"/>
            <a:ext cx="809837"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معاينات</a:t>
            </a:r>
            <a:endParaRPr lang="en-US" sz="2000" b="1" dirty="0">
              <a:solidFill>
                <a:srgbClr val="085E54"/>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xmlns="" id="{8619A0A8-7C8F-4AC1-A91C-336FCB770320}"/>
              </a:ext>
            </a:extLst>
          </p:cNvPr>
          <p:cNvSpPr txBox="1"/>
          <p:nvPr/>
        </p:nvSpPr>
        <p:spPr>
          <a:xfrm>
            <a:off x="10085086" y="5877834"/>
            <a:ext cx="1309974" cy="400110"/>
          </a:xfrm>
          <a:prstGeom prst="rect">
            <a:avLst/>
          </a:prstGeom>
          <a:noFill/>
        </p:spPr>
        <p:txBody>
          <a:bodyPr wrap="none" rtlCol="0">
            <a:spAutoFit/>
          </a:bodyPr>
          <a:lstStyle/>
          <a:p>
            <a:r>
              <a:rPr lang="en-US" sz="2000" b="1" dirty="0">
                <a:solidFill>
                  <a:srgbClr val="085E54"/>
                </a:solidFill>
                <a:latin typeface="Arial" panose="020B0604020202020204" pitchFamily="34" charset="0"/>
                <a:cs typeface="Arial" panose="020B0604020202020204" pitchFamily="34" charset="0"/>
              </a:rPr>
              <a:t>Members</a:t>
            </a:r>
          </a:p>
        </p:txBody>
      </p:sp>
      <p:sp>
        <p:nvSpPr>
          <p:cNvPr id="43" name="TextBox 42">
            <a:extLst>
              <a:ext uri="{FF2B5EF4-FFF2-40B4-BE49-F238E27FC236}">
                <a16:creationId xmlns:a16="http://schemas.microsoft.com/office/drawing/2014/main" xmlns="" id="{5299E1AE-5CA1-45D8-84EB-D256A54F7F60}"/>
              </a:ext>
            </a:extLst>
          </p:cNvPr>
          <p:cNvSpPr txBox="1"/>
          <p:nvPr/>
        </p:nvSpPr>
        <p:spPr>
          <a:xfrm>
            <a:off x="3105755" y="248318"/>
            <a:ext cx="715260" cy="400110"/>
          </a:xfrm>
          <a:prstGeom prst="rect">
            <a:avLst/>
          </a:prstGeom>
          <a:noFill/>
        </p:spPr>
        <p:txBody>
          <a:bodyPr wrap="none" rtlCol="0">
            <a:spAutoFit/>
          </a:bodyPr>
          <a:lstStyle/>
          <a:p>
            <a:r>
              <a:rPr lang="en-US" sz="2000" dirty="0">
                <a:solidFill>
                  <a:schemeClr val="bg1"/>
                </a:solidFill>
                <a:latin typeface="Cambria" panose="02040503050406030204" pitchFamily="18" charset="0"/>
                <a:cs typeface="Times New Roman" panose="02020603050405020304" pitchFamily="18" charset="0"/>
              </a:rPr>
              <a:t>Back</a:t>
            </a:r>
          </a:p>
        </p:txBody>
      </p:sp>
    </p:spTree>
    <p:extLst>
      <p:ext uri="{BB962C8B-B14F-4D97-AF65-F5344CB8AC3E}">
        <p14:creationId xmlns:p14="http://schemas.microsoft.com/office/powerpoint/2010/main" val="3291414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B399C04-CFF0-411D-B5ED-8F1F61182FD0}"/>
              </a:ext>
            </a:extLst>
          </p:cNvPr>
          <p:cNvSpPr/>
          <p:nvPr/>
        </p:nvSpPr>
        <p:spPr>
          <a:xfrm>
            <a:off x="9236763" y="177507"/>
            <a:ext cx="2749827"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xmlns="" id="{5517F66F-8B48-4B0F-84EE-E9A58DF38F15}"/>
              </a:ext>
            </a:extLst>
          </p:cNvPr>
          <p:cNvSpPr/>
          <p:nvPr/>
        </p:nvSpPr>
        <p:spPr>
          <a:xfrm>
            <a:off x="320604" y="161853"/>
            <a:ext cx="2628756"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1281AC6F-D767-47C1-A84A-913FD41502A6}"/>
              </a:ext>
            </a:extLst>
          </p:cNvPr>
          <p:cNvSpPr txBox="1"/>
          <p:nvPr/>
        </p:nvSpPr>
        <p:spPr>
          <a:xfrm>
            <a:off x="9364036" y="280011"/>
            <a:ext cx="2479974" cy="400110"/>
          </a:xfrm>
          <a:prstGeom prst="rect">
            <a:avLst/>
          </a:prstGeom>
          <a:noFill/>
        </p:spPr>
        <p:txBody>
          <a:bodyPr wrap="none" rtlCol="0">
            <a:spAutoFit/>
          </a:bodyPr>
          <a:lstStyle/>
          <a:p>
            <a:r>
              <a:rPr lang="en-US" sz="2000" dirty="0">
                <a:solidFill>
                  <a:schemeClr val="bg1"/>
                </a:solidFill>
                <a:latin typeface="Cambria" panose="02040503050406030204" pitchFamily="18" charset="0"/>
                <a:cs typeface="Times New Roman" panose="02020603050405020304" pitchFamily="18" charset="0"/>
              </a:rPr>
              <a:t>New Vision company</a:t>
            </a:r>
          </a:p>
        </p:txBody>
      </p:sp>
      <p:sp>
        <p:nvSpPr>
          <p:cNvPr id="6" name="Flowchart: Connector 5">
            <a:extLst>
              <a:ext uri="{FF2B5EF4-FFF2-40B4-BE49-F238E27FC236}">
                <a16:creationId xmlns:a16="http://schemas.microsoft.com/office/drawing/2014/main" xmlns="" id="{F3C01590-70B2-4891-AAD4-D992A2BED2E5}"/>
              </a:ext>
            </a:extLst>
          </p:cNvPr>
          <p:cNvSpPr/>
          <p:nvPr/>
        </p:nvSpPr>
        <p:spPr>
          <a:xfrm>
            <a:off x="4987136" y="448373"/>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xmlns="" id="{8B20D1FE-1AF0-4BBE-B127-5EC42BD637A0}"/>
              </a:ext>
            </a:extLst>
          </p:cNvPr>
          <p:cNvSpPr/>
          <p:nvPr/>
        </p:nvSpPr>
        <p:spPr>
          <a:xfrm>
            <a:off x="4987136" y="531142"/>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xmlns="" id="{1904CE8D-89FB-4E67-B07A-12908EA8C236}"/>
              </a:ext>
            </a:extLst>
          </p:cNvPr>
          <p:cNvSpPr/>
          <p:nvPr/>
        </p:nvSpPr>
        <p:spPr>
          <a:xfrm>
            <a:off x="4987136" y="613911"/>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92DA2EC9-97D9-4EC2-8CCA-E39B4F30ED05}"/>
              </a:ext>
            </a:extLst>
          </p:cNvPr>
          <p:cNvSpPr/>
          <p:nvPr/>
        </p:nvSpPr>
        <p:spPr>
          <a:xfrm>
            <a:off x="2989115" y="177997"/>
            <a:ext cx="6207893"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xmlns="" id="{DD18B7F0-79DE-467B-BF7B-9DB3BD576EA2}"/>
              </a:ext>
            </a:extLst>
          </p:cNvPr>
          <p:cNvCxnSpPr>
            <a:cxnSpLocks/>
          </p:cNvCxnSpPr>
          <p:nvPr/>
        </p:nvCxnSpPr>
        <p:spPr>
          <a:xfrm>
            <a:off x="2949360" y="813224"/>
            <a:ext cx="0" cy="5030985"/>
          </a:xfrm>
          <a:prstGeom prst="line">
            <a:avLst/>
          </a:prstGeom>
          <a:ln w="12700">
            <a:solidFill>
              <a:srgbClr val="085E5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2BFE290-60AD-4FA1-B62E-387352F29FC2}"/>
              </a:ext>
            </a:extLst>
          </p:cNvPr>
          <p:cNvCxnSpPr>
            <a:cxnSpLocks/>
          </p:cNvCxnSpPr>
          <p:nvPr/>
        </p:nvCxnSpPr>
        <p:spPr>
          <a:xfrm>
            <a:off x="9224262" y="799972"/>
            <a:ext cx="0" cy="5030985"/>
          </a:xfrm>
          <a:prstGeom prst="line">
            <a:avLst/>
          </a:prstGeom>
          <a:ln w="12700">
            <a:solidFill>
              <a:srgbClr val="085E54"/>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76AD3B16-62AC-4FD6-87AE-32AA13847A84}"/>
              </a:ext>
            </a:extLst>
          </p:cNvPr>
          <p:cNvSpPr txBox="1"/>
          <p:nvPr/>
        </p:nvSpPr>
        <p:spPr>
          <a:xfrm>
            <a:off x="9987889" y="815579"/>
            <a:ext cx="1460656"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ابحث عن عميل</a:t>
            </a:r>
            <a:endParaRPr lang="en-US" sz="2000" b="1" dirty="0">
              <a:solidFill>
                <a:srgbClr val="085E54"/>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xmlns="" id="{419EA39B-6391-4A42-8A59-7164122C4206}"/>
              </a:ext>
            </a:extLst>
          </p:cNvPr>
          <p:cNvSpPr/>
          <p:nvPr/>
        </p:nvSpPr>
        <p:spPr>
          <a:xfrm>
            <a:off x="9341339" y="1300093"/>
            <a:ext cx="2272352" cy="412579"/>
          </a:xfrm>
          <a:prstGeom prst="rect">
            <a:avLst/>
          </a:prstGeom>
          <a:noFill/>
          <a:ln w="12700">
            <a:solidFill>
              <a:srgbClr val="085E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نتيجة بحث الصور عن ‪whatsapp home‬‏">
            <a:extLst>
              <a:ext uri="{FF2B5EF4-FFF2-40B4-BE49-F238E27FC236}">
                <a16:creationId xmlns:a16="http://schemas.microsoft.com/office/drawing/2014/main" xmlns="" id="{65D24D9D-8582-4EAF-95BA-12D806A215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061" t="4838" r="25075" b="83251"/>
          <a:stretch/>
        </p:blipFill>
        <p:spPr bwMode="auto">
          <a:xfrm>
            <a:off x="11677759" y="1300093"/>
            <a:ext cx="457200" cy="44026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xmlns="" id="{75AF9E93-9CF1-4DF1-8314-D89D12B9AA3F}"/>
              </a:ext>
            </a:extLst>
          </p:cNvPr>
          <p:cNvSpPr txBox="1"/>
          <p:nvPr/>
        </p:nvSpPr>
        <p:spPr>
          <a:xfrm>
            <a:off x="10120409" y="1814764"/>
            <a:ext cx="1132041"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اضف عميل</a:t>
            </a:r>
            <a:endParaRPr lang="en-US" sz="2000" b="1" dirty="0">
              <a:solidFill>
                <a:srgbClr val="085E54"/>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xmlns="" id="{1994DD14-D7CD-48FC-A642-AF177490587D}"/>
              </a:ext>
            </a:extLst>
          </p:cNvPr>
          <p:cNvSpPr txBox="1"/>
          <p:nvPr/>
        </p:nvSpPr>
        <p:spPr>
          <a:xfrm>
            <a:off x="9987889" y="2296592"/>
            <a:ext cx="1369286"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بحث عن عقار</a:t>
            </a:r>
            <a:endParaRPr lang="en-US" sz="2000" b="1" dirty="0">
              <a:solidFill>
                <a:srgbClr val="085E54"/>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xmlns="" id="{61561DBB-7C39-4668-B898-D50915B86CB8}"/>
              </a:ext>
            </a:extLst>
          </p:cNvPr>
          <p:cNvCxnSpPr>
            <a:cxnSpLocks/>
          </p:cNvCxnSpPr>
          <p:nvPr/>
        </p:nvCxnSpPr>
        <p:spPr>
          <a:xfrm flipH="1">
            <a:off x="9341339" y="2782337"/>
            <a:ext cx="2793620" cy="0"/>
          </a:xfrm>
          <a:prstGeom prst="line">
            <a:avLst/>
          </a:prstGeom>
          <a:ln w="28575">
            <a:solidFill>
              <a:srgbClr val="085E54"/>
            </a:solidFill>
          </a:ln>
        </p:spPr>
        <p:style>
          <a:lnRef idx="1">
            <a:schemeClr val="accent1"/>
          </a:lnRef>
          <a:fillRef idx="0">
            <a:schemeClr val="accent1"/>
          </a:fillRef>
          <a:effectRef idx="0">
            <a:schemeClr val="accent1"/>
          </a:effectRef>
          <a:fontRef idx="minor">
            <a:schemeClr val="tx1"/>
          </a:fontRef>
        </p:style>
      </p:cxnSp>
      <p:sp>
        <p:nvSpPr>
          <p:cNvPr id="29" name="Lightning Bolt 28">
            <a:extLst>
              <a:ext uri="{FF2B5EF4-FFF2-40B4-BE49-F238E27FC236}">
                <a16:creationId xmlns:a16="http://schemas.microsoft.com/office/drawing/2014/main" xmlns="" id="{616EC38F-BB5D-4C62-8C72-3F72BA5690B2}"/>
              </a:ext>
            </a:extLst>
          </p:cNvPr>
          <p:cNvSpPr/>
          <p:nvPr/>
        </p:nvSpPr>
        <p:spPr>
          <a:xfrm>
            <a:off x="8610530" y="281224"/>
            <a:ext cx="362438" cy="456559"/>
          </a:xfrm>
          <a:prstGeom prst="lightningBol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BC5CC33E-7F21-4726-95EF-7C3F15B0CBAC}"/>
              </a:ext>
            </a:extLst>
          </p:cNvPr>
          <p:cNvSpPr/>
          <p:nvPr/>
        </p:nvSpPr>
        <p:spPr>
          <a:xfrm>
            <a:off x="8494413" y="251011"/>
            <a:ext cx="200467" cy="2243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9</a:t>
            </a:r>
            <a:endParaRPr lang="en-US" dirty="0"/>
          </a:p>
        </p:txBody>
      </p:sp>
      <p:sp>
        <p:nvSpPr>
          <p:cNvPr id="30" name="TextBox 29">
            <a:extLst>
              <a:ext uri="{FF2B5EF4-FFF2-40B4-BE49-F238E27FC236}">
                <a16:creationId xmlns:a16="http://schemas.microsoft.com/office/drawing/2014/main" xmlns="" id="{4C8FDC2C-5660-4908-BAD8-4FB30328C778}"/>
              </a:ext>
            </a:extLst>
          </p:cNvPr>
          <p:cNvSpPr txBox="1"/>
          <p:nvPr/>
        </p:nvSpPr>
        <p:spPr>
          <a:xfrm>
            <a:off x="7846259" y="109443"/>
            <a:ext cx="385042" cy="769441"/>
          </a:xfrm>
          <a:prstGeom prst="rect">
            <a:avLst/>
          </a:prstGeom>
          <a:noFill/>
        </p:spPr>
        <p:txBody>
          <a:bodyPr wrap="none" rtlCol="0">
            <a:spAutoFit/>
          </a:bodyPr>
          <a:lstStyle/>
          <a:p>
            <a:r>
              <a:rPr lang="ar-EG" sz="4400" b="1" dirty="0">
                <a:solidFill>
                  <a:schemeClr val="bg1"/>
                </a:solidFill>
                <a:latin typeface="Cambria" panose="02040503050406030204" pitchFamily="18" charset="0"/>
                <a:cs typeface="Times New Roman" panose="02020603050405020304" pitchFamily="18" charset="0"/>
              </a:rPr>
              <a:t>؟</a:t>
            </a:r>
            <a:endParaRPr lang="en-US" sz="4400" b="1" dirty="0">
              <a:solidFill>
                <a:schemeClr val="bg1"/>
              </a:solidFill>
              <a:latin typeface="Cambria" panose="020405030504060302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xmlns="" id="{55356002-D897-4922-9BAF-C3A32C40C926}"/>
              </a:ext>
            </a:extLst>
          </p:cNvPr>
          <p:cNvSpPr/>
          <p:nvPr/>
        </p:nvSpPr>
        <p:spPr>
          <a:xfrm>
            <a:off x="7807099" y="248285"/>
            <a:ext cx="200467" cy="2243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4</a:t>
            </a:r>
            <a:endParaRPr lang="en-US" dirty="0"/>
          </a:p>
        </p:txBody>
      </p:sp>
      <p:sp>
        <p:nvSpPr>
          <p:cNvPr id="34" name="TextBox 33">
            <a:extLst>
              <a:ext uri="{FF2B5EF4-FFF2-40B4-BE49-F238E27FC236}">
                <a16:creationId xmlns:a16="http://schemas.microsoft.com/office/drawing/2014/main" xmlns="" id="{1844BF6F-01D3-4728-BF02-C8878AD145A5}"/>
              </a:ext>
            </a:extLst>
          </p:cNvPr>
          <p:cNvSpPr txBox="1"/>
          <p:nvPr/>
        </p:nvSpPr>
        <p:spPr>
          <a:xfrm>
            <a:off x="6870567" y="1437568"/>
            <a:ext cx="2119778" cy="430887"/>
          </a:xfrm>
          <a:prstGeom prst="rect">
            <a:avLst/>
          </a:prstGeom>
          <a:noFill/>
        </p:spPr>
        <p:txBody>
          <a:bodyPr wrap="square" rtlCol="0">
            <a:spAutoFit/>
          </a:bodyPr>
          <a:lstStyle/>
          <a:p>
            <a:pPr algn="r"/>
            <a:r>
              <a:rPr lang="ar-EG" sz="22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مشاريع الشركة:</a:t>
            </a:r>
          </a:p>
        </p:txBody>
      </p:sp>
      <p:pic>
        <p:nvPicPr>
          <p:cNvPr id="36" name="Picture 35">
            <a:extLst>
              <a:ext uri="{FF2B5EF4-FFF2-40B4-BE49-F238E27FC236}">
                <a16:creationId xmlns:a16="http://schemas.microsoft.com/office/drawing/2014/main" xmlns="" id="{B6B43FFD-3AB6-43A0-AFD8-FA83484E47E9}"/>
              </a:ext>
            </a:extLst>
          </p:cNvPr>
          <p:cNvPicPr>
            <a:picLocks noChangeAspect="1"/>
          </p:cNvPicPr>
          <p:nvPr/>
        </p:nvPicPr>
        <p:blipFill rotWithShape="1">
          <a:blip r:embed="rId3"/>
          <a:srcRect l="13257" t="12426" r="31369" b="11938"/>
          <a:stretch/>
        </p:blipFill>
        <p:spPr>
          <a:xfrm>
            <a:off x="6770766" y="2099354"/>
            <a:ext cx="2119778" cy="1195754"/>
          </a:xfrm>
          <a:prstGeom prst="rect">
            <a:avLst/>
          </a:prstGeom>
        </p:spPr>
      </p:pic>
      <p:pic>
        <p:nvPicPr>
          <p:cNvPr id="37" name="Picture 36">
            <a:extLst>
              <a:ext uri="{FF2B5EF4-FFF2-40B4-BE49-F238E27FC236}">
                <a16:creationId xmlns:a16="http://schemas.microsoft.com/office/drawing/2014/main" xmlns="" id="{9F141796-3E19-4D3B-8594-E1F991DBE0C9}"/>
              </a:ext>
            </a:extLst>
          </p:cNvPr>
          <p:cNvPicPr>
            <a:picLocks noChangeAspect="1"/>
          </p:cNvPicPr>
          <p:nvPr/>
        </p:nvPicPr>
        <p:blipFill rotWithShape="1">
          <a:blip r:embed="rId4"/>
          <a:srcRect l="13447" t="11819" r="27180" b="8063"/>
          <a:stretch/>
        </p:blipFill>
        <p:spPr>
          <a:xfrm>
            <a:off x="6770766" y="3568306"/>
            <a:ext cx="2119778" cy="1195754"/>
          </a:xfrm>
          <a:prstGeom prst="rect">
            <a:avLst/>
          </a:prstGeom>
        </p:spPr>
      </p:pic>
      <p:sp>
        <p:nvSpPr>
          <p:cNvPr id="38" name="TextBox 37">
            <a:extLst>
              <a:ext uri="{FF2B5EF4-FFF2-40B4-BE49-F238E27FC236}">
                <a16:creationId xmlns:a16="http://schemas.microsoft.com/office/drawing/2014/main" xmlns="" id="{69E497E6-BF04-4B6C-8B86-68380FB70439}"/>
              </a:ext>
            </a:extLst>
          </p:cNvPr>
          <p:cNvSpPr txBox="1"/>
          <p:nvPr/>
        </p:nvSpPr>
        <p:spPr>
          <a:xfrm>
            <a:off x="4761340" y="2389962"/>
            <a:ext cx="1766830" cy="523220"/>
          </a:xfrm>
          <a:prstGeom prst="rect">
            <a:avLst/>
          </a:prstGeom>
          <a:noFill/>
        </p:spPr>
        <p:txBody>
          <a:bodyPr wrap="none" rtlCol="0">
            <a:spAutoFit/>
          </a:bodyPr>
          <a:lstStyle/>
          <a:p>
            <a:r>
              <a:rPr lang="ar-EG" sz="2800" b="1" dirty="0">
                <a:solidFill>
                  <a:srgbClr val="085E54"/>
                </a:solidFill>
                <a:latin typeface="Arial" panose="020B0604020202020204" pitchFamily="34" charset="0"/>
                <a:cs typeface="Arial" panose="020B0604020202020204" pitchFamily="34" charset="0"/>
              </a:rPr>
              <a:t>الاندلس 534</a:t>
            </a:r>
            <a:endParaRPr lang="en-US" sz="2800" b="1" dirty="0">
              <a:solidFill>
                <a:srgbClr val="085E54"/>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xmlns="" id="{8C6AF13D-6969-4EDF-B9A0-358CADED3C3F}"/>
              </a:ext>
            </a:extLst>
          </p:cNvPr>
          <p:cNvSpPr txBox="1"/>
          <p:nvPr/>
        </p:nvSpPr>
        <p:spPr>
          <a:xfrm>
            <a:off x="5079565" y="3884028"/>
            <a:ext cx="1418978" cy="523220"/>
          </a:xfrm>
          <a:prstGeom prst="rect">
            <a:avLst/>
          </a:prstGeom>
          <a:noFill/>
        </p:spPr>
        <p:txBody>
          <a:bodyPr wrap="none" rtlCol="0">
            <a:spAutoFit/>
          </a:bodyPr>
          <a:lstStyle/>
          <a:p>
            <a:r>
              <a:rPr lang="ar-EG" sz="2800" b="1" dirty="0">
                <a:solidFill>
                  <a:srgbClr val="085E54"/>
                </a:solidFill>
                <a:latin typeface="Arial" panose="020B0604020202020204" pitchFamily="34" charset="0"/>
                <a:cs typeface="Arial" panose="020B0604020202020204" pitchFamily="34" charset="0"/>
              </a:rPr>
              <a:t>بيت الوطن</a:t>
            </a:r>
            <a:endParaRPr lang="en-US" sz="2800" b="1" dirty="0">
              <a:solidFill>
                <a:srgbClr val="085E54"/>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xmlns="" id="{6EBDCF8C-F1FD-4302-8604-CB773FE106AC}"/>
              </a:ext>
            </a:extLst>
          </p:cNvPr>
          <p:cNvSpPr/>
          <p:nvPr/>
        </p:nvSpPr>
        <p:spPr>
          <a:xfrm>
            <a:off x="9853346" y="2793787"/>
            <a:ext cx="1618338" cy="5379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xmlns="" id="{C2DB1730-90AA-4C57-899C-8EFBE3A921B3}"/>
              </a:ext>
            </a:extLst>
          </p:cNvPr>
          <p:cNvSpPr txBox="1"/>
          <p:nvPr/>
        </p:nvSpPr>
        <p:spPr>
          <a:xfrm>
            <a:off x="7477609" y="843431"/>
            <a:ext cx="1418978" cy="461665"/>
          </a:xfrm>
          <a:prstGeom prst="rect">
            <a:avLst/>
          </a:prstGeom>
          <a:noFill/>
        </p:spPr>
        <p:txBody>
          <a:bodyPr wrap="square" rtlCol="0">
            <a:spAutoFit/>
          </a:bodyPr>
          <a:lstStyle/>
          <a:p>
            <a:pPr algn="r"/>
            <a:r>
              <a:rPr lang="ar-EG" sz="24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عن الشركة</a:t>
            </a:r>
          </a:p>
        </p:txBody>
      </p:sp>
      <p:sp>
        <p:nvSpPr>
          <p:cNvPr id="42" name="Oval 41">
            <a:extLst>
              <a:ext uri="{FF2B5EF4-FFF2-40B4-BE49-F238E27FC236}">
                <a16:creationId xmlns:a16="http://schemas.microsoft.com/office/drawing/2014/main" xmlns="" id="{5A81BA1C-5BA8-4555-A77A-87AFDC734966}"/>
              </a:ext>
            </a:extLst>
          </p:cNvPr>
          <p:cNvSpPr/>
          <p:nvPr/>
        </p:nvSpPr>
        <p:spPr>
          <a:xfrm>
            <a:off x="4692327" y="2296539"/>
            <a:ext cx="1922157" cy="6545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xmlns="" id="{BAE28933-ADA2-4B77-864B-2C023F3D9561}"/>
              </a:ext>
            </a:extLst>
          </p:cNvPr>
          <p:cNvSpPr txBox="1"/>
          <p:nvPr/>
        </p:nvSpPr>
        <p:spPr>
          <a:xfrm>
            <a:off x="6870567" y="5082896"/>
            <a:ext cx="2119778" cy="430887"/>
          </a:xfrm>
          <a:prstGeom prst="rect">
            <a:avLst/>
          </a:prstGeom>
          <a:noFill/>
        </p:spPr>
        <p:txBody>
          <a:bodyPr wrap="square" rtlCol="0">
            <a:spAutoFit/>
          </a:bodyPr>
          <a:lstStyle/>
          <a:p>
            <a:pPr algn="r"/>
            <a:r>
              <a:rPr lang="ar-EG" sz="22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مشاريع سابقة</a:t>
            </a:r>
          </a:p>
        </p:txBody>
      </p:sp>
      <p:sp>
        <p:nvSpPr>
          <p:cNvPr id="45" name="TextBox 44">
            <a:extLst>
              <a:ext uri="{FF2B5EF4-FFF2-40B4-BE49-F238E27FC236}">
                <a16:creationId xmlns:a16="http://schemas.microsoft.com/office/drawing/2014/main" xmlns="" id="{D2961317-02F6-4954-A912-AEBF522A1CF4}"/>
              </a:ext>
            </a:extLst>
          </p:cNvPr>
          <p:cNvSpPr txBox="1"/>
          <p:nvPr/>
        </p:nvSpPr>
        <p:spPr>
          <a:xfrm>
            <a:off x="4378765" y="2940161"/>
            <a:ext cx="2119778" cy="400110"/>
          </a:xfrm>
          <a:prstGeom prst="rect">
            <a:avLst/>
          </a:prstGeom>
          <a:noFill/>
        </p:spPr>
        <p:txBody>
          <a:bodyPr wrap="square" rtlCol="0">
            <a:spAutoFit/>
          </a:bodyPr>
          <a:lstStyle/>
          <a:p>
            <a:pPr algn="r"/>
            <a:r>
              <a:rPr lang="ar-EG" sz="2000" b="1" dirty="0">
                <a:solidFill>
                  <a:srgbClr val="085E5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استلام فورى</a:t>
            </a:r>
          </a:p>
        </p:txBody>
      </p:sp>
      <p:sp>
        <p:nvSpPr>
          <p:cNvPr id="46" name="TextBox 45">
            <a:extLst>
              <a:ext uri="{FF2B5EF4-FFF2-40B4-BE49-F238E27FC236}">
                <a16:creationId xmlns:a16="http://schemas.microsoft.com/office/drawing/2014/main" xmlns="" id="{D5309AC9-CF88-4382-85F7-2AD0CB7F74A3}"/>
              </a:ext>
            </a:extLst>
          </p:cNvPr>
          <p:cNvSpPr txBox="1"/>
          <p:nvPr/>
        </p:nvSpPr>
        <p:spPr>
          <a:xfrm>
            <a:off x="4377904" y="4403535"/>
            <a:ext cx="2119778" cy="400110"/>
          </a:xfrm>
          <a:prstGeom prst="rect">
            <a:avLst/>
          </a:prstGeom>
          <a:noFill/>
        </p:spPr>
        <p:txBody>
          <a:bodyPr wrap="square" rtlCol="0">
            <a:spAutoFit/>
          </a:bodyPr>
          <a:lstStyle/>
          <a:p>
            <a:pPr algn="r"/>
            <a:r>
              <a:rPr lang="ar-EG" sz="2000" b="1" dirty="0">
                <a:solidFill>
                  <a:srgbClr val="085E5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استلام بعد 14 شهر</a:t>
            </a:r>
          </a:p>
        </p:txBody>
      </p:sp>
      <p:sp>
        <p:nvSpPr>
          <p:cNvPr id="47" name="TextBox 46">
            <a:extLst>
              <a:ext uri="{FF2B5EF4-FFF2-40B4-BE49-F238E27FC236}">
                <a16:creationId xmlns:a16="http://schemas.microsoft.com/office/drawing/2014/main" xmlns="" id="{37184432-151F-4EB3-BA97-6F54836A4291}"/>
              </a:ext>
            </a:extLst>
          </p:cNvPr>
          <p:cNvSpPr txBox="1"/>
          <p:nvPr/>
        </p:nvSpPr>
        <p:spPr>
          <a:xfrm>
            <a:off x="9987889" y="2880512"/>
            <a:ext cx="1459054"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مشاريع الشركة</a:t>
            </a:r>
            <a:endParaRPr lang="en-US" sz="2000" b="1" dirty="0">
              <a:solidFill>
                <a:srgbClr val="085E54"/>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xmlns="" id="{0409D1FB-C420-4B36-A210-69F302D48A0F}"/>
              </a:ext>
            </a:extLst>
          </p:cNvPr>
          <p:cNvSpPr txBox="1"/>
          <p:nvPr/>
        </p:nvSpPr>
        <p:spPr>
          <a:xfrm>
            <a:off x="10341623" y="3354595"/>
            <a:ext cx="689612"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عملاء</a:t>
            </a:r>
            <a:endParaRPr lang="en-US" sz="2000" b="1" dirty="0">
              <a:solidFill>
                <a:srgbClr val="085E54"/>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xmlns="" id="{F34CDFD1-C261-4469-8CEB-083A7849FF36}"/>
              </a:ext>
            </a:extLst>
          </p:cNvPr>
          <p:cNvSpPr txBox="1"/>
          <p:nvPr/>
        </p:nvSpPr>
        <p:spPr>
          <a:xfrm>
            <a:off x="10065850" y="4343206"/>
            <a:ext cx="1329210"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طلبات الشركة</a:t>
            </a:r>
            <a:endParaRPr lang="en-US" sz="2000" b="1" dirty="0">
              <a:solidFill>
                <a:srgbClr val="085E54"/>
              </a:solidFill>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xmlns="" id="{60571D11-BADF-4AB7-8048-54F2FE660FAE}"/>
              </a:ext>
            </a:extLst>
          </p:cNvPr>
          <p:cNvSpPr txBox="1"/>
          <p:nvPr/>
        </p:nvSpPr>
        <p:spPr>
          <a:xfrm>
            <a:off x="10325534" y="3824315"/>
            <a:ext cx="809837"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معاينات</a:t>
            </a:r>
            <a:endParaRPr lang="en-US" sz="2000" b="1" dirty="0">
              <a:solidFill>
                <a:srgbClr val="085E54"/>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xmlns="" id="{3E55EFF6-57DE-4D54-BBC7-C35E4A74BF9F}"/>
              </a:ext>
            </a:extLst>
          </p:cNvPr>
          <p:cNvSpPr txBox="1"/>
          <p:nvPr/>
        </p:nvSpPr>
        <p:spPr>
          <a:xfrm>
            <a:off x="10085086" y="5877834"/>
            <a:ext cx="1309974" cy="400110"/>
          </a:xfrm>
          <a:prstGeom prst="rect">
            <a:avLst/>
          </a:prstGeom>
          <a:noFill/>
        </p:spPr>
        <p:txBody>
          <a:bodyPr wrap="none" rtlCol="0">
            <a:spAutoFit/>
          </a:bodyPr>
          <a:lstStyle/>
          <a:p>
            <a:r>
              <a:rPr lang="en-US" sz="2000" b="1" dirty="0">
                <a:solidFill>
                  <a:srgbClr val="085E54"/>
                </a:solidFill>
                <a:latin typeface="Arial" panose="020B0604020202020204" pitchFamily="34" charset="0"/>
                <a:cs typeface="Arial" panose="020B0604020202020204" pitchFamily="34" charset="0"/>
              </a:rPr>
              <a:t>Members</a:t>
            </a:r>
          </a:p>
        </p:txBody>
      </p:sp>
      <p:sp>
        <p:nvSpPr>
          <p:cNvPr id="55" name="TextBox 54">
            <a:extLst>
              <a:ext uri="{FF2B5EF4-FFF2-40B4-BE49-F238E27FC236}">
                <a16:creationId xmlns:a16="http://schemas.microsoft.com/office/drawing/2014/main" xmlns="" id="{C3D60343-1671-4103-8F85-484C833B121D}"/>
              </a:ext>
            </a:extLst>
          </p:cNvPr>
          <p:cNvSpPr txBox="1"/>
          <p:nvPr/>
        </p:nvSpPr>
        <p:spPr>
          <a:xfrm>
            <a:off x="3105755" y="248318"/>
            <a:ext cx="715260" cy="400110"/>
          </a:xfrm>
          <a:prstGeom prst="rect">
            <a:avLst/>
          </a:prstGeom>
          <a:noFill/>
        </p:spPr>
        <p:txBody>
          <a:bodyPr wrap="none" rtlCol="0">
            <a:spAutoFit/>
          </a:bodyPr>
          <a:lstStyle/>
          <a:p>
            <a:r>
              <a:rPr lang="en-US" sz="2000" dirty="0">
                <a:solidFill>
                  <a:schemeClr val="bg1"/>
                </a:solidFill>
                <a:latin typeface="Cambria" panose="02040503050406030204" pitchFamily="18" charset="0"/>
                <a:cs typeface="Times New Roman" panose="02020603050405020304" pitchFamily="18" charset="0"/>
              </a:rPr>
              <a:t>Back</a:t>
            </a:r>
          </a:p>
        </p:txBody>
      </p:sp>
    </p:spTree>
    <p:extLst>
      <p:ext uri="{BB962C8B-B14F-4D97-AF65-F5344CB8AC3E}">
        <p14:creationId xmlns:p14="http://schemas.microsoft.com/office/powerpoint/2010/main" val="2288418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B399C04-CFF0-411D-B5ED-8F1F61182FD0}"/>
              </a:ext>
            </a:extLst>
          </p:cNvPr>
          <p:cNvSpPr/>
          <p:nvPr/>
        </p:nvSpPr>
        <p:spPr>
          <a:xfrm>
            <a:off x="9236763" y="177507"/>
            <a:ext cx="2749827"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xmlns="" id="{5517F66F-8B48-4B0F-84EE-E9A58DF38F15}"/>
              </a:ext>
            </a:extLst>
          </p:cNvPr>
          <p:cNvSpPr/>
          <p:nvPr/>
        </p:nvSpPr>
        <p:spPr>
          <a:xfrm>
            <a:off x="320604" y="161853"/>
            <a:ext cx="2628756"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1281AC6F-D767-47C1-A84A-913FD41502A6}"/>
              </a:ext>
            </a:extLst>
          </p:cNvPr>
          <p:cNvSpPr txBox="1"/>
          <p:nvPr/>
        </p:nvSpPr>
        <p:spPr>
          <a:xfrm>
            <a:off x="9364036" y="280011"/>
            <a:ext cx="2479974" cy="400110"/>
          </a:xfrm>
          <a:prstGeom prst="rect">
            <a:avLst/>
          </a:prstGeom>
          <a:noFill/>
        </p:spPr>
        <p:txBody>
          <a:bodyPr wrap="none" rtlCol="0">
            <a:spAutoFit/>
          </a:bodyPr>
          <a:lstStyle/>
          <a:p>
            <a:r>
              <a:rPr lang="en-US" sz="2000" dirty="0">
                <a:solidFill>
                  <a:schemeClr val="bg1"/>
                </a:solidFill>
                <a:latin typeface="Cambria" panose="02040503050406030204" pitchFamily="18" charset="0"/>
                <a:cs typeface="Times New Roman" panose="02020603050405020304" pitchFamily="18" charset="0"/>
              </a:rPr>
              <a:t>New Vision company</a:t>
            </a:r>
          </a:p>
        </p:txBody>
      </p:sp>
      <p:sp>
        <p:nvSpPr>
          <p:cNvPr id="6" name="Flowchart: Connector 5">
            <a:extLst>
              <a:ext uri="{FF2B5EF4-FFF2-40B4-BE49-F238E27FC236}">
                <a16:creationId xmlns:a16="http://schemas.microsoft.com/office/drawing/2014/main" xmlns="" id="{F3C01590-70B2-4891-AAD4-D992A2BED2E5}"/>
              </a:ext>
            </a:extLst>
          </p:cNvPr>
          <p:cNvSpPr/>
          <p:nvPr/>
        </p:nvSpPr>
        <p:spPr>
          <a:xfrm>
            <a:off x="4987136" y="448373"/>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xmlns="" id="{8B20D1FE-1AF0-4BBE-B127-5EC42BD637A0}"/>
              </a:ext>
            </a:extLst>
          </p:cNvPr>
          <p:cNvSpPr/>
          <p:nvPr/>
        </p:nvSpPr>
        <p:spPr>
          <a:xfrm>
            <a:off x="4987136" y="531142"/>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xmlns="" id="{1904CE8D-89FB-4E67-B07A-12908EA8C236}"/>
              </a:ext>
            </a:extLst>
          </p:cNvPr>
          <p:cNvSpPr/>
          <p:nvPr/>
        </p:nvSpPr>
        <p:spPr>
          <a:xfrm>
            <a:off x="4987136" y="613911"/>
            <a:ext cx="72136" cy="70864"/>
          </a:xfrm>
          <a:prstGeom prst="flowChartConnector">
            <a:avLst/>
          </a:prstGeom>
          <a:solidFill>
            <a:schemeClr val="bg1"/>
          </a:solidFill>
          <a:ln>
            <a:solidFill>
              <a:srgbClr val="0F5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92DA2EC9-97D9-4EC2-8CCA-E39B4F30ED05}"/>
              </a:ext>
            </a:extLst>
          </p:cNvPr>
          <p:cNvSpPr/>
          <p:nvPr/>
        </p:nvSpPr>
        <p:spPr>
          <a:xfrm>
            <a:off x="2989115" y="177997"/>
            <a:ext cx="6207893" cy="611615"/>
          </a:xfrm>
          <a:prstGeom prst="rect">
            <a:avLst/>
          </a:prstGeom>
          <a:solidFill>
            <a:srgbClr val="085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xmlns="" id="{DD18B7F0-79DE-467B-BF7B-9DB3BD576EA2}"/>
              </a:ext>
            </a:extLst>
          </p:cNvPr>
          <p:cNvCxnSpPr>
            <a:cxnSpLocks/>
          </p:cNvCxnSpPr>
          <p:nvPr/>
        </p:nvCxnSpPr>
        <p:spPr>
          <a:xfrm>
            <a:off x="2949360" y="813224"/>
            <a:ext cx="0" cy="5030985"/>
          </a:xfrm>
          <a:prstGeom prst="line">
            <a:avLst/>
          </a:prstGeom>
          <a:ln w="12700">
            <a:solidFill>
              <a:srgbClr val="085E5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2BFE290-60AD-4FA1-B62E-387352F29FC2}"/>
              </a:ext>
            </a:extLst>
          </p:cNvPr>
          <p:cNvCxnSpPr>
            <a:cxnSpLocks/>
          </p:cNvCxnSpPr>
          <p:nvPr/>
        </p:nvCxnSpPr>
        <p:spPr>
          <a:xfrm>
            <a:off x="9224262" y="799972"/>
            <a:ext cx="0" cy="5030985"/>
          </a:xfrm>
          <a:prstGeom prst="line">
            <a:avLst/>
          </a:prstGeom>
          <a:ln w="12700">
            <a:solidFill>
              <a:srgbClr val="085E54"/>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76AD3B16-62AC-4FD6-87AE-32AA13847A84}"/>
              </a:ext>
            </a:extLst>
          </p:cNvPr>
          <p:cNvSpPr txBox="1"/>
          <p:nvPr/>
        </p:nvSpPr>
        <p:spPr>
          <a:xfrm>
            <a:off x="9987889" y="815579"/>
            <a:ext cx="1460656"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ابحث عن عميل</a:t>
            </a:r>
            <a:endParaRPr lang="en-US" sz="2000" b="1" dirty="0">
              <a:solidFill>
                <a:srgbClr val="085E54"/>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xmlns="" id="{419EA39B-6391-4A42-8A59-7164122C4206}"/>
              </a:ext>
            </a:extLst>
          </p:cNvPr>
          <p:cNvSpPr/>
          <p:nvPr/>
        </p:nvSpPr>
        <p:spPr>
          <a:xfrm>
            <a:off x="9341339" y="1300093"/>
            <a:ext cx="2272352" cy="412579"/>
          </a:xfrm>
          <a:prstGeom prst="rect">
            <a:avLst/>
          </a:prstGeom>
          <a:noFill/>
          <a:ln w="12700">
            <a:solidFill>
              <a:srgbClr val="085E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نتيجة بحث الصور عن ‪whatsapp home‬‏">
            <a:extLst>
              <a:ext uri="{FF2B5EF4-FFF2-40B4-BE49-F238E27FC236}">
                <a16:creationId xmlns:a16="http://schemas.microsoft.com/office/drawing/2014/main" xmlns="" id="{65D24D9D-8582-4EAF-95BA-12D806A215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061" t="4838" r="25075" b="83251"/>
          <a:stretch/>
        </p:blipFill>
        <p:spPr bwMode="auto">
          <a:xfrm>
            <a:off x="11677759" y="1300093"/>
            <a:ext cx="457200" cy="44026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xmlns="" id="{75AF9E93-9CF1-4DF1-8314-D89D12B9AA3F}"/>
              </a:ext>
            </a:extLst>
          </p:cNvPr>
          <p:cNvSpPr txBox="1"/>
          <p:nvPr/>
        </p:nvSpPr>
        <p:spPr>
          <a:xfrm>
            <a:off x="10120409" y="1814764"/>
            <a:ext cx="1132041"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اضف عميل</a:t>
            </a:r>
            <a:endParaRPr lang="en-US" sz="2000" b="1" dirty="0">
              <a:solidFill>
                <a:srgbClr val="085E54"/>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xmlns="" id="{1994DD14-D7CD-48FC-A642-AF177490587D}"/>
              </a:ext>
            </a:extLst>
          </p:cNvPr>
          <p:cNvSpPr txBox="1"/>
          <p:nvPr/>
        </p:nvSpPr>
        <p:spPr>
          <a:xfrm>
            <a:off x="9987889" y="2296592"/>
            <a:ext cx="1369286"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بحث عن عقار</a:t>
            </a:r>
            <a:endParaRPr lang="en-US" sz="2000" b="1" dirty="0">
              <a:solidFill>
                <a:srgbClr val="085E54"/>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xmlns="" id="{61561DBB-7C39-4668-B898-D50915B86CB8}"/>
              </a:ext>
            </a:extLst>
          </p:cNvPr>
          <p:cNvCxnSpPr>
            <a:cxnSpLocks/>
          </p:cNvCxnSpPr>
          <p:nvPr/>
        </p:nvCxnSpPr>
        <p:spPr>
          <a:xfrm flipH="1">
            <a:off x="9341339" y="2782337"/>
            <a:ext cx="2793620" cy="0"/>
          </a:xfrm>
          <a:prstGeom prst="line">
            <a:avLst/>
          </a:prstGeom>
          <a:ln w="28575">
            <a:solidFill>
              <a:srgbClr val="085E54"/>
            </a:solidFill>
          </a:ln>
        </p:spPr>
        <p:style>
          <a:lnRef idx="1">
            <a:schemeClr val="accent1"/>
          </a:lnRef>
          <a:fillRef idx="0">
            <a:schemeClr val="accent1"/>
          </a:fillRef>
          <a:effectRef idx="0">
            <a:schemeClr val="accent1"/>
          </a:effectRef>
          <a:fontRef idx="minor">
            <a:schemeClr val="tx1"/>
          </a:fontRef>
        </p:style>
      </p:cxnSp>
      <p:sp>
        <p:nvSpPr>
          <p:cNvPr id="29" name="Lightning Bolt 28">
            <a:extLst>
              <a:ext uri="{FF2B5EF4-FFF2-40B4-BE49-F238E27FC236}">
                <a16:creationId xmlns:a16="http://schemas.microsoft.com/office/drawing/2014/main" xmlns="" id="{616EC38F-BB5D-4C62-8C72-3F72BA5690B2}"/>
              </a:ext>
            </a:extLst>
          </p:cNvPr>
          <p:cNvSpPr/>
          <p:nvPr/>
        </p:nvSpPr>
        <p:spPr>
          <a:xfrm>
            <a:off x="8610530" y="281224"/>
            <a:ext cx="362438" cy="456559"/>
          </a:xfrm>
          <a:prstGeom prst="lightningBol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BC5CC33E-7F21-4726-95EF-7C3F15B0CBAC}"/>
              </a:ext>
            </a:extLst>
          </p:cNvPr>
          <p:cNvSpPr/>
          <p:nvPr/>
        </p:nvSpPr>
        <p:spPr>
          <a:xfrm>
            <a:off x="8494413" y="251011"/>
            <a:ext cx="200467" cy="2243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9</a:t>
            </a:r>
            <a:endParaRPr lang="en-US" dirty="0"/>
          </a:p>
        </p:txBody>
      </p:sp>
      <p:sp>
        <p:nvSpPr>
          <p:cNvPr id="30" name="TextBox 29">
            <a:extLst>
              <a:ext uri="{FF2B5EF4-FFF2-40B4-BE49-F238E27FC236}">
                <a16:creationId xmlns:a16="http://schemas.microsoft.com/office/drawing/2014/main" xmlns="" id="{4C8FDC2C-5660-4908-BAD8-4FB30328C778}"/>
              </a:ext>
            </a:extLst>
          </p:cNvPr>
          <p:cNvSpPr txBox="1"/>
          <p:nvPr/>
        </p:nvSpPr>
        <p:spPr>
          <a:xfrm>
            <a:off x="7846259" y="109443"/>
            <a:ext cx="385042" cy="769441"/>
          </a:xfrm>
          <a:prstGeom prst="rect">
            <a:avLst/>
          </a:prstGeom>
          <a:noFill/>
        </p:spPr>
        <p:txBody>
          <a:bodyPr wrap="none" rtlCol="0">
            <a:spAutoFit/>
          </a:bodyPr>
          <a:lstStyle/>
          <a:p>
            <a:r>
              <a:rPr lang="ar-EG" sz="4400" b="1" dirty="0">
                <a:solidFill>
                  <a:schemeClr val="bg1"/>
                </a:solidFill>
                <a:latin typeface="Cambria" panose="02040503050406030204" pitchFamily="18" charset="0"/>
                <a:cs typeface="Times New Roman" panose="02020603050405020304" pitchFamily="18" charset="0"/>
              </a:rPr>
              <a:t>؟</a:t>
            </a:r>
            <a:endParaRPr lang="en-US" sz="4400" b="1" dirty="0">
              <a:solidFill>
                <a:schemeClr val="bg1"/>
              </a:solidFill>
              <a:latin typeface="Cambria" panose="020405030504060302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xmlns="" id="{55356002-D897-4922-9BAF-C3A32C40C926}"/>
              </a:ext>
            </a:extLst>
          </p:cNvPr>
          <p:cNvSpPr/>
          <p:nvPr/>
        </p:nvSpPr>
        <p:spPr>
          <a:xfrm>
            <a:off x="7807099" y="248285"/>
            <a:ext cx="200467" cy="2243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4</a:t>
            </a:r>
            <a:endParaRPr lang="en-US" dirty="0"/>
          </a:p>
        </p:txBody>
      </p:sp>
      <p:sp>
        <p:nvSpPr>
          <p:cNvPr id="38" name="TextBox 37">
            <a:extLst>
              <a:ext uri="{FF2B5EF4-FFF2-40B4-BE49-F238E27FC236}">
                <a16:creationId xmlns:a16="http://schemas.microsoft.com/office/drawing/2014/main" xmlns="" id="{69E497E6-BF04-4B6C-8B86-68380FB70439}"/>
              </a:ext>
            </a:extLst>
          </p:cNvPr>
          <p:cNvSpPr txBox="1"/>
          <p:nvPr/>
        </p:nvSpPr>
        <p:spPr>
          <a:xfrm>
            <a:off x="7155365" y="892839"/>
            <a:ext cx="1766830" cy="523220"/>
          </a:xfrm>
          <a:prstGeom prst="rect">
            <a:avLst/>
          </a:prstGeom>
          <a:noFill/>
        </p:spPr>
        <p:txBody>
          <a:bodyPr wrap="none" rtlCol="0">
            <a:spAutoFit/>
          </a:bodyPr>
          <a:lstStyle/>
          <a:p>
            <a:r>
              <a:rPr lang="ar-EG" sz="2800" b="1" dirty="0">
                <a:solidFill>
                  <a:srgbClr val="085E54"/>
                </a:solidFill>
                <a:latin typeface="Arial" panose="020B0604020202020204" pitchFamily="34" charset="0"/>
                <a:cs typeface="Arial" panose="020B0604020202020204" pitchFamily="34" charset="0"/>
              </a:rPr>
              <a:t>الاندلس 534</a:t>
            </a:r>
            <a:endParaRPr lang="en-US" sz="2800" b="1" dirty="0">
              <a:solidFill>
                <a:srgbClr val="085E54"/>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xmlns="" id="{6EBDCF8C-F1FD-4302-8604-CB773FE106AC}"/>
              </a:ext>
            </a:extLst>
          </p:cNvPr>
          <p:cNvSpPr/>
          <p:nvPr/>
        </p:nvSpPr>
        <p:spPr>
          <a:xfrm>
            <a:off x="9853346" y="2793787"/>
            <a:ext cx="1618338" cy="5379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xmlns="" id="{C16A6475-C9F9-4294-A5CF-9A9D709BF72E}"/>
              </a:ext>
            </a:extLst>
          </p:cNvPr>
          <p:cNvSpPr txBox="1"/>
          <p:nvPr/>
        </p:nvSpPr>
        <p:spPr>
          <a:xfrm>
            <a:off x="7258932" y="1416059"/>
            <a:ext cx="1634334" cy="461665"/>
          </a:xfrm>
          <a:prstGeom prst="rect">
            <a:avLst/>
          </a:prstGeom>
          <a:noFill/>
        </p:spPr>
        <p:txBody>
          <a:bodyPr wrap="square" rtlCol="0">
            <a:spAutoFit/>
          </a:bodyPr>
          <a:lstStyle/>
          <a:p>
            <a:pPr algn="r"/>
            <a:r>
              <a:rPr lang="ar-EG" sz="24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عن المشروع</a:t>
            </a:r>
          </a:p>
        </p:txBody>
      </p:sp>
      <p:sp>
        <p:nvSpPr>
          <p:cNvPr id="42" name="TextBox 41">
            <a:extLst>
              <a:ext uri="{FF2B5EF4-FFF2-40B4-BE49-F238E27FC236}">
                <a16:creationId xmlns:a16="http://schemas.microsoft.com/office/drawing/2014/main" xmlns="" id="{0474DFF0-7D3F-48C3-97DD-3EAF291B7F70}"/>
              </a:ext>
            </a:extLst>
          </p:cNvPr>
          <p:cNvSpPr txBox="1"/>
          <p:nvPr/>
        </p:nvSpPr>
        <p:spPr>
          <a:xfrm>
            <a:off x="6217924" y="1984041"/>
            <a:ext cx="2686234" cy="461665"/>
          </a:xfrm>
          <a:prstGeom prst="rect">
            <a:avLst/>
          </a:prstGeom>
          <a:noFill/>
        </p:spPr>
        <p:txBody>
          <a:bodyPr wrap="square" rtlCol="0">
            <a:spAutoFit/>
          </a:bodyPr>
          <a:lstStyle/>
          <a:p>
            <a:pPr algn="r"/>
            <a:r>
              <a:rPr lang="ar-EG" sz="24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وحدات متاحة بالمشروع</a:t>
            </a:r>
          </a:p>
        </p:txBody>
      </p:sp>
      <p:sp>
        <p:nvSpPr>
          <p:cNvPr id="43" name="TextBox 42">
            <a:extLst>
              <a:ext uri="{FF2B5EF4-FFF2-40B4-BE49-F238E27FC236}">
                <a16:creationId xmlns:a16="http://schemas.microsoft.com/office/drawing/2014/main" xmlns="" id="{576418A4-3EE8-42A6-9C28-B59E896FCB69}"/>
              </a:ext>
            </a:extLst>
          </p:cNvPr>
          <p:cNvSpPr txBox="1"/>
          <p:nvPr/>
        </p:nvSpPr>
        <p:spPr>
          <a:xfrm>
            <a:off x="5992846" y="3897868"/>
            <a:ext cx="2911312" cy="461665"/>
          </a:xfrm>
          <a:prstGeom prst="rect">
            <a:avLst/>
          </a:prstGeom>
          <a:noFill/>
        </p:spPr>
        <p:txBody>
          <a:bodyPr wrap="square" rtlCol="0">
            <a:spAutoFit/>
          </a:bodyPr>
          <a:lstStyle/>
          <a:p>
            <a:pPr algn="r"/>
            <a:r>
              <a:rPr lang="ar-EG" sz="24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وحدات محجوزة بالمشروع</a:t>
            </a:r>
          </a:p>
        </p:txBody>
      </p:sp>
      <p:sp>
        <p:nvSpPr>
          <p:cNvPr id="44" name="TextBox 43">
            <a:extLst>
              <a:ext uri="{FF2B5EF4-FFF2-40B4-BE49-F238E27FC236}">
                <a16:creationId xmlns:a16="http://schemas.microsoft.com/office/drawing/2014/main" xmlns="" id="{CC369A12-311B-44A7-B197-84B5E3F6E0E9}"/>
              </a:ext>
            </a:extLst>
          </p:cNvPr>
          <p:cNvSpPr txBox="1"/>
          <p:nvPr/>
        </p:nvSpPr>
        <p:spPr>
          <a:xfrm>
            <a:off x="5531362" y="2610488"/>
            <a:ext cx="3248005" cy="584775"/>
          </a:xfrm>
          <a:prstGeom prst="rect">
            <a:avLst/>
          </a:prstGeom>
          <a:noFill/>
        </p:spPr>
        <p:txBody>
          <a:bodyPr wrap="none" rtlCol="0">
            <a:spAutoFit/>
          </a:bodyPr>
          <a:lstStyle/>
          <a:p>
            <a:r>
              <a:rPr lang="en-US" sz="1600" b="1" dirty="0">
                <a:solidFill>
                  <a:srgbClr val="085E54"/>
                </a:solidFill>
                <a:latin typeface="Arial" panose="020B0604020202020204" pitchFamily="34" charset="0"/>
                <a:cs typeface="Arial" panose="020B0604020202020204" pitchFamily="34" charset="0"/>
              </a:rPr>
              <a:t>Apartment     200m      2nd floor</a:t>
            </a:r>
          </a:p>
          <a:p>
            <a:r>
              <a:rPr lang="en-US" sz="1600" b="1" dirty="0">
                <a:solidFill>
                  <a:srgbClr val="085E54"/>
                </a:solidFill>
                <a:latin typeface="Arial" panose="020B0604020202020204" pitchFamily="34" charset="0"/>
                <a:cs typeface="Arial" panose="020B0604020202020204" pitchFamily="34" charset="0"/>
              </a:rPr>
              <a:t>1.720.000       over 4 years</a:t>
            </a:r>
          </a:p>
        </p:txBody>
      </p:sp>
      <p:sp>
        <p:nvSpPr>
          <p:cNvPr id="45" name="TextBox 44">
            <a:extLst>
              <a:ext uri="{FF2B5EF4-FFF2-40B4-BE49-F238E27FC236}">
                <a16:creationId xmlns:a16="http://schemas.microsoft.com/office/drawing/2014/main" xmlns="" id="{883DC0EB-E72B-4919-A1AF-F167F698E3C4}"/>
              </a:ext>
            </a:extLst>
          </p:cNvPr>
          <p:cNvSpPr txBox="1"/>
          <p:nvPr/>
        </p:nvSpPr>
        <p:spPr>
          <a:xfrm>
            <a:off x="5531362" y="3311724"/>
            <a:ext cx="3134191" cy="584775"/>
          </a:xfrm>
          <a:prstGeom prst="rect">
            <a:avLst/>
          </a:prstGeom>
          <a:noFill/>
        </p:spPr>
        <p:txBody>
          <a:bodyPr wrap="none" rtlCol="0">
            <a:spAutoFit/>
          </a:bodyPr>
          <a:lstStyle/>
          <a:p>
            <a:r>
              <a:rPr lang="en-US" sz="1600" b="1" dirty="0">
                <a:solidFill>
                  <a:srgbClr val="085E54"/>
                </a:solidFill>
                <a:latin typeface="Arial" panose="020B0604020202020204" pitchFamily="34" charset="0"/>
                <a:cs typeface="Arial" panose="020B0604020202020204" pitchFamily="34" charset="0"/>
              </a:rPr>
              <a:t>Apartment     200m      3</a:t>
            </a:r>
            <a:r>
              <a:rPr lang="en-US" sz="1600" b="1" baseline="30000" dirty="0">
                <a:solidFill>
                  <a:srgbClr val="085E54"/>
                </a:solidFill>
                <a:latin typeface="Arial" panose="020B0604020202020204" pitchFamily="34" charset="0"/>
                <a:cs typeface="Arial" panose="020B0604020202020204" pitchFamily="34" charset="0"/>
              </a:rPr>
              <a:t>rd</a:t>
            </a:r>
            <a:r>
              <a:rPr lang="en-US" sz="1600" b="1" dirty="0">
                <a:solidFill>
                  <a:srgbClr val="085E54"/>
                </a:solidFill>
                <a:latin typeface="Arial" panose="020B0604020202020204" pitchFamily="34" charset="0"/>
                <a:cs typeface="Arial" panose="020B0604020202020204" pitchFamily="34" charset="0"/>
              </a:rPr>
              <a:t> floor</a:t>
            </a:r>
          </a:p>
          <a:p>
            <a:r>
              <a:rPr lang="en-US" sz="1600" b="1" dirty="0">
                <a:solidFill>
                  <a:srgbClr val="085E54"/>
                </a:solidFill>
                <a:latin typeface="Arial" panose="020B0604020202020204" pitchFamily="34" charset="0"/>
                <a:cs typeface="Arial" panose="020B0604020202020204" pitchFamily="34" charset="0"/>
              </a:rPr>
              <a:t>1.720.000       over 4 years</a:t>
            </a:r>
          </a:p>
        </p:txBody>
      </p:sp>
      <p:sp>
        <p:nvSpPr>
          <p:cNvPr id="46" name="TextBox 45">
            <a:extLst>
              <a:ext uri="{FF2B5EF4-FFF2-40B4-BE49-F238E27FC236}">
                <a16:creationId xmlns:a16="http://schemas.microsoft.com/office/drawing/2014/main" xmlns="" id="{A9AE385E-5112-4DD6-8BB0-1E7E087C3732}"/>
              </a:ext>
            </a:extLst>
          </p:cNvPr>
          <p:cNvSpPr txBox="1"/>
          <p:nvPr/>
        </p:nvSpPr>
        <p:spPr>
          <a:xfrm>
            <a:off x="5668592" y="4564005"/>
            <a:ext cx="3180679" cy="584775"/>
          </a:xfrm>
          <a:prstGeom prst="rect">
            <a:avLst/>
          </a:prstGeom>
          <a:noFill/>
        </p:spPr>
        <p:txBody>
          <a:bodyPr wrap="none" rtlCol="0">
            <a:spAutoFit/>
          </a:bodyPr>
          <a:lstStyle/>
          <a:p>
            <a:r>
              <a:rPr lang="en-US" sz="1600" b="1" dirty="0">
                <a:solidFill>
                  <a:srgbClr val="085E54"/>
                </a:solidFill>
                <a:latin typeface="Arial" panose="020B0604020202020204" pitchFamily="34" charset="0"/>
                <a:cs typeface="Arial" panose="020B0604020202020204" pitchFamily="34" charset="0"/>
              </a:rPr>
              <a:t>Apartment     200m      1st floor</a:t>
            </a:r>
          </a:p>
          <a:p>
            <a:r>
              <a:rPr lang="en-US" sz="1600" b="1" dirty="0">
                <a:solidFill>
                  <a:srgbClr val="085E54"/>
                </a:solidFill>
                <a:latin typeface="Arial" panose="020B0604020202020204" pitchFamily="34" charset="0"/>
                <a:cs typeface="Arial" panose="020B0604020202020204" pitchFamily="34" charset="0"/>
              </a:rPr>
              <a:t>1.720.000       over 4 years</a:t>
            </a:r>
          </a:p>
        </p:txBody>
      </p:sp>
      <p:sp>
        <p:nvSpPr>
          <p:cNvPr id="47" name="Oval 46">
            <a:extLst>
              <a:ext uri="{FF2B5EF4-FFF2-40B4-BE49-F238E27FC236}">
                <a16:creationId xmlns:a16="http://schemas.microsoft.com/office/drawing/2014/main" xmlns="" id="{DC908809-8FC1-4682-822D-35EE314E489D}"/>
              </a:ext>
            </a:extLst>
          </p:cNvPr>
          <p:cNvSpPr/>
          <p:nvPr/>
        </p:nvSpPr>
        <p:spPr>
          <a:xfrm>
            <a:off x="5408754" y="2482333"/>
            <a:ext cx="3440503" cy="7998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xmlns="" id="{8887FA06-038C-40D8-8332-8E5FE518BF7B}"/>
              </a:ext>
            </a:extLst>
          </p:cNvPr>
          <p:cNvSpPr txBox="1"/>
          <p:nvPr/>
        </p:nvSpPr>
        <p:spPr>
          <a:xfrm>
            <a:off x="3280357" y="5396628"/>
            <a:ext cx="5641838" cy="461665"/>
          </a:xfrm>
          <a:prstGeom prst="rect">
            <a:avLst/>
          </a:prstGeom>
          <a:noFill/>
        </p:spPr>
        <p:txBody>
          <a:bodyPr wrap="square" rtlCol="0">
            <a:spAutoFit/>
          </a:bodyPr>
          <a:lstStyle/>
          <a:p>
            <a:pPr algn="r"/>
            <a:r>
              <a:rPr lang="ar-EG" sz="24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انتهى الحجز بالمشروع (عشان يتحول لمشاريع سابقة)</a:t>
            </a:r>
          </a:p>
        </p:txBody>
      </p:sp>
      <p:sp>
        <p:nvSpPr>
          <p:cNvPr id="49" name="TextBox 48">
            <a:extLst>
              <a:ext uri="{FF2B5EF4-FFF2-40B4-BE49-F238E27FC236}">
                <a16:creationId xmlns:a16="http://schemas.microsoft.com/office/drawing/2014/main" xmlns="" id="{7024737D-4BB5-48E3-B22F-6BB590E613C6}"/>
              </a:ext>
            </a:extLst>
          </p:cNvPr>
          <p:cNvSpPr txBox="1"/>
          <p:nvPr/>
        </p:nvSpPr>
        <p:spPr>
          <a:xfrm>
            <a:off x="9987889" y="2880512"/>
            <a:ext cx="1459054"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مشاريع الشركة</a:t>
            </a:r>
            <a:endParaRPr lang="en-US" sz="2000" b="1" dirty="0">
              <a:solidFill>
                <a:srgbClr val="085E54"/>
              </a:solidFill>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xmlns="" id="{99ADD79B-2A0F-4293-8834-765A6976B252}"/>
              </a:ext>
            </a:extLst>
          </p:cNvPr>
          <p:cNvSpPr txBox="1"/>
          <p:nvPr/>
        </p:nvSpPr>
        <p:spPr>
          <a:xfrm>
            <a:off x="10341623" y="3354595"/>
            <a:ext cx="689612"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عملاء</a:t>
            </a:r>
            <a:endParaRPr lang="en-US" sz="2000" b="1" dirty="0">
              <a:solidFill>
                <a:srgbClr val="085E54"/>
              </a:solidFill>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xmlns="" id="{CFCEBF56-F989-424B-B172-76EB55E91616}"/>
              </a:ext>
            </a:extLst>
          </p:cNvPr>
          <p:cNvSpPr txBox="1"/>
          <p:nvPr/>
        </p:nvSpPr>
        <p:spPr>
          <a:xfrm>
            <a:off x="10065850" y="4343206"/>
            <a:ext cx="1329210"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طلبات الشركة</a:t>
            </a:r>
            <a:endParaRPr lang="en-US" sz="2000" b="1" dirty="0">
              <a:solidFill>
                <a:srgbClr val="085E54"/>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xmlns="" id="{5C2DB37F-053C-4753-A934-976511E3D7B9}"/>
              </a:ext>
            </a:extLst>
          </p:cNvPr>
          <p:cNvSpPr txBox="1"/>
          <p:nvPr/>
        </p:nvSpPr>
        <p:spPr>
          <a:xfrm>
            <a:off x="10325534" y="3824315"/>
            <a:ext cx="809837" cy="400110"/>
          </a:xfrm>
          <a:prstGeom prst="rect">
            <a:avLst/>
          </a:prstGeom>
          <a:noFill/>
        </p:spPr>
        <p:txBody>
          <a:bodyPr wrap="none" rtlCol="0">
            <a:spAutoFit/>
          </a:bodyPr>
          <a:lstStyle/>
          <a:p>
            <a:r>
              <a:rPr lang="ar-EG" sz="2000" b="1" dirty="0">
                <a:solidFill>
                  <a:srgbClr val="085E54"/>
                </a:solidFill>
                <a:latin typeface="Arial" panose="020B0604020202020204" pitchFamily="34" charset="0"/>
                <a:cs typeface="Arial" panose="020B0604020202020204" pitchFamily="34" charset="0"/>
              </a:rPr>
              <a:t>معاينات</a:t>
            </a:r>
            <a:endParaRPr lang="en-US" sz="2000" b="1" dirty="0">
              <a:solidFill>
                <a:srgbClr val="085E54"/>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xmlns="" id="{0D03AE11-0195-491B-B664-83E38E417235}"/>
              </a:ext>
            </a:extLst>
          </p:cNvPr>
          <p:cNvSpPr txBox="1"/>
          <p:nvPr/>
        </p:nvSpPr>
        <p:spPr>
          <a:xfrm>
            <a:off x="10085086" y="5877834"/>
            <a:ext cx="1309974" cy="400110"/>
          </a:xfrm>
          <a:prstGeom prst="rect">
            <a:avLst/>
          </a:prstGeom>
          <a:noFill/>
        </p:spPr>
        <p:txBody>
          <a:bodyPr wrap="none" rtlCol="0">
            <a:spAutoFit/>
          </a:bodyPr>
          <a:lstStyle/>
          <a:p>
            <a:r>
              <a:rPr lang="en-US" sz="2000" b="1" dirty="0">
                <a:solidFill>
                  <a:srgbClr val="085E54"/>
                </a:solidFill>
                <a:latin typeface="Arial" panose="020B0604020202020204" pitchFamily="34" charset="0"/>
                <a:cs typeface="Arial" panose="020B0604020202020204" pitchFamily="34" charset="0"/>
              </a:rPr>
              <a:t>Members</a:t>
            </a:r>
          </a:p>
        </p:txBody>
      </p:sp>
      <p:sp>
        <p:nvSpPr>
          <p:cNvPr id="63" name="TextBox 62">
            <a:extLst>
              <a:ext uri="{FF2B5EF4-FFF2-40B4-BE49-F238E27FC236}">
                <a16:creationId xmlns:a16="http://schemas.microsoft.com/office/drawing/2014/main" xmlns="" id="{6EE808FF-AFE0-4A12-8F52-110342F7907E}"/>
              </a:ext>
            </a:extLst>
          </p:cNvPr>
          <p:cNvSpPr txBox="1"/>
          <p:nvPr/>
        </p:nvSpPr>
        <p:spPr>
          <a:xfrm>
            <a:off x="3331130" y="6013256"/>
            <a:ext cx="5641838" cy="461665"/>
          </a:xfrm>
          <a:prstGeom prst="rect">
            <a:avLst/>
          </a:prstGeom>
          <a:noFill/>
        </p:spPr>
        <p:txBody>
          <a:bodyPr wrap="square" rtlCol="0">
            <a:spAutoFit/>
          </a:bodyPr>
          <a:lstStyle/>
          <a:p>
            <a:pPr algn="r"/>
            <a:r>
              <a:rPr lang="ar-EG" sz="24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اتاحة المشروع للوسطاء</a:t>
            </a:r>
          </a:p>
        </p:txBody>
      </p:sp>
      <p:sp>
        <p:nvSpPr>
          <p:cNvPr id="64" name="TextBox 63">
            <a:extLst>
              <a:ext uri="{FF2B5EF4-FFF2-40B4-BE49-F238E27FC236}">
                <a16:creationId xmlns:a16="http://schemas.microsoft.com/office/drawing/2014/main" xmlns="" id="{079ED8F6-0913-414F-B470-43B0DA3199CB}"/>
              </a:ext>
            </a:extLst>
          </p:cNvPr>
          <p:cNvSpPr txBox="1"/>
          <p:nvPr/>
        </p:nvSpPr>
        <p:spPr>
          <a:xfrm>
            <a:off x="3105755" y="248318"/>
            <a:ext cx="715260" cy="400110"/>
          </a:xfrm>
          <a:prstGeom prst="rect">
            <a:avLst/>
          </a:prstGeom>
          <a:noFill/>
        </p:spPr>
        <p:txBody>
          <a:bodyPr wrap="none" rtlCol="0">
            <a:spAutoFit/>
          </a:bodyPr>
          <a:lstStyle/>
          <a:p>
            <a:r>
              <a:rPr lang="en-US" sz="2000" dirty="0">
                <a:solidFill>
                  <a:schemeClr val="bg1"/>
                </a:solidFill>
                <a:latin typeface="Cambria" panose="02040503050406030204" pitchFamily="18" charset="0"/>
                <a:cs typeface="Times New Roman" panose="02020603050405020304" pitchFamily="18" charset="0"/>
              </a:rPr>
              <a:t>Back</a:t>
            </a:r>
          </a:p>
        </p:txBody>
      </p:sp>
    </p:spTree>
    <p:extLst>
      <p:ext uri="{BB962C8B-B14F-4D97-AF65-F5344CB8AC3E}">
        <p14:creationId xmlns:p14="http://schemas.microsoft.com/office/powerpoint/2010/main" val="1835610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838</Words>
  <Application>Microsoft Office PowerPoint</Application>
  <PresentationFormat>Widescreen</PresentationFormat>
  <Paragraphs>303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dc:creator>
  <cp:lastModifiedBy>mohamed elbehery</cp:lastModifiedBy>
  <cp:revision>54</cp:revision>
  <dcterms:created xsi:type="dcterms:W3CDTF">2018-02-15T17:36:33Z</dcterms:created>
  <dcterms:modified xsi:type="dcterms:W3CDTF">2018-02-21T08:30:27Z</dcterms:modified>
</cp:coreProperties>
</file>