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8" r:id="rId4"/>
    <p:sldId id="259" r:id="rId5"/>
    <p:sldId id="260" r:id="rId6"/>
    <p:sldId id="262" r:id="rId7"/>
    <p:sldId id="263" r:id="rId8"/>
    <p:sldId id="261" r:id="rId9"/>
    <p:sldId id="264" r:id="rId10"/>
    <p:sldId id="267" r:id="rId11"/>
    <p:sldId id="268" r:id="rId12"/>
    <p:sldId id="269" r:id="rId13"/>
    <p:sldId id="270" r:id="rId14"/>
    <p:sldId id="271" r:id="rId15"/>
    <p:sldId id="272" r:id="rId16"/>
    <p:sldId id="273" r:id="rId17"/>
    <p:sldId id="265" r:id="rId18"/>
    <p:sldId id="26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Mohey" userId="062961b91458b326" providerId="LiveId" clId="{75416946-0742-4D88-AEFB-BCF136C8732D}"/>
    <pc:docChg chg="undo custSel modSld">
      <pc:chgData name="Mohammed Mohey" userId="062961b91458b326" providerId="LiveId" clId="{75416946-0742-4D88-AEFB-BCF136C8732D}" dt="2024-10-22T09:14:48.488" v="9" actId="20577"/>
      <pc:docMkLst>
        <pc:docMk/>
      </pc:docMkLst>
      <pc:sldChg chg="modSp mod">
        <pc:chgData name="Mohammed Mohey" userId="062961b91458b326" providerId="LiveId" clId="{75416946-0742-4D88-AEFB-BCF136C8732D}" dt="2024-10-22T09:14:48.488" v="9" actId="20577"/>
        <pc:sldMkLst>
          <pc:docMk/>
          <pc:sldMk cId="4259016672" sldId="256"/>
        </pc:sldMkLst>
        <pc:spChg chg="mod">
          <ac:chgData name="Mohammed Mohey" userId="062961b91458b326" providerId="LiveId" clId="{75416946-0742-4D88-AEFB-BCF136C8732D}" dt="2024-10-22T09:14:48.488" v="9" actId="20577"/>
          <ac:spMkLst>
            <pc:docMk/>
            <pc:sldMk cId="4259016672" sldId="256"/>
            <ac:spMk id="5" creationId="{B5BA6C94-7021-90D9-3801-D908CAA642A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191FE-5E29-4C79-8E56-AB7C306DAB6F}" type="datetimeFigureOut">
              <a:rPr lang="en-US" smtClean="0"/>
              <a:t>10/22/2024</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2C3E445-43FA-48C4-A187-82F5ACC450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2140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191FE-5E29-4C79-8E56-AB7C306DAB6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3E445-43FA-48C4-A187-82F5ACC450ED}"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7854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191FE-5E29-4C79-8E56-AB7C306DAB6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3E445-43FA-48C4-A187-82F5ACC450ED}"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29050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CE6191FE-5E29-4C79-8E56-AB7C306DAB6F}" type="datetimeFigureOut">
              <a:rPr lang="en-US" smtClean="0"/>
              <a:t>10/22/2024</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2C3E445-43FA-48C4-A187-82F5ACC450ED}"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8191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191FE-5E29-4C79-8E56-AB7C306DAB6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3E445-43FA-48C4-A187-82F5ACC450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6418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191FE-5E29-4C79-8E56-AB7C306DAB6F}"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3E445-43FA-48C4-A187-82F5ACC450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3606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191FE-5E29-4C79-8E56-AB7C306DAB6F}"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3E445-43FA-48C4-A187-82F5ACC450ED}"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5829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191FE-5E29-4C79-8E56-AB7C306DAB6F}"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3E445-43FA-48C4-A187-82F5ACC450ED}"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8185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191FE-5E29-4C79-8E56-AB7C306DAB6F}"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3E445-43FA-48C4-A187-82F5ACC450ED}" type="slidenum">
              <a:rPr lang="en-US" smtClean="0"/>
              <a:t>‹#›</a:t>
            </a:fld>
            <a:endParaRPr lang="en-US"/>
          </a:p>
        </p:txBody>
      </p:sp>
    </p:spTree>
    <p:extLst>
      <p:ext uri="{BB962C8B-B14F-4D97-AF65-F5344CB8AC3E}">
        <p14:creationId xmlns:p14="http://schemas.microsoft.com/office/powerpoint/2010/main" val="104371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191FE-5E29-4C79-8E56-AB7C306DAB6F}"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3E445-43FA-48C4-A187-82F5ACC450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074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CE6191FE-5E29-4C79-8E56-AB7C306DAB6F}" type="datetimeFigureOut">
              <a:rPr lang="en-US" smtClean="0"/>
              <a:t>10/22/2024</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2C3E445-43FA-48C4-A187-82F5ACC450ED}"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09939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6191FE-5E29-4C79-8E56-AB7C306DAB6F}" type="datetimeFigureOut">
              <a:rPr lang="en-US" smtClean="0"/>
              <a:t>10/22/2024</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2C3E445-43FA-48C4-A187-82F5ACC450ED}" type="slidenum">
              <a:rPr lang="en-US" smtClean="0"/>
              <a:t>‹#›</a:t>
            </a:fld>
            <a:endParaRPr lang="en-US"/>
          </a:p>
        </p:txBody>
      </p:sp>
    </p:spTree>
    <p:extLst>
      <p:ext uri="{BB962C8B-B14F-4D97-AF65-F5344CB8AC3E}">
        <p14:creationId xmlns:p14="http://schemas.microsoft.com/office/powerpoint/2010/main" val="2256282132"/>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F94E-96F4-07CB-29F6-7502023042DD}"/>
              </a:ext>
            </a:extLst>
          </p:cNvPr>
          <p:cNvSpPr>
            <a:spLocks noGrp="1"/>
          </p:cNvSpPr>
          <p:nvPr>
            <p:ph type="ctrTitle"/>
          </p:nvPr>
        </p:nvSpPr>
        <p:spPr>
          <a:xfrm>
            <a:off x="1104777" y="773724"/>
            <a:ext cx="9058190" cy="1209822"/>
          </a:xfrm>
        </p:spPr>
        <p:txBody>
          <a:bodyPr>
            <a:normAutofit/>
          </a:bodyPr>
          <a:lstStyle/>
          <a:p>
            <a:r>
              <a:rPr lang="en-US" sz="3600" dirty="0">
                <a:solidFill>
                  <a:schemeClr val="tx1"/>
                </a:solidFill>
              </a:rPr>
              <a:t>Odoo Implementation for a Computer Repair Company</a:t>
            </a:r>
          </a:p>
        </p:txBody>
      </p:sp>
      <p:sp>
        <p:nvSpPr>
          <p:cNvPr id="3" name="Subtitle 2">
            <a:extLst>
              <a:ext uri="{FF2B5EF4-FFF2-40B4-BE49-F238E27FC236}">
                <a16:creationId xmlns:a16="http://schemas.microsoft.com/office/drawing/2014/main" id="{88DA3000-9A68-1FB3-8BAB-2BC2539FFA96}"/>
              </a:ext>
            </a:extLst>
          </p:cNvPr>
          <p:cNvSpPr>
            <a:spLocks noGrp="1"/>
          </p:cNvSpPr>
          <p:nvPr>
            <p:ph type="subTitle" idx="1"/>
          </p:nvPr>
        </p:nvSpPr>
        <p:spPr>
          <a:xfrm>
            <a:off x="1104777" y="4473526"/>
            <a:ext cx="9058190" cy="1209821"/>
          </a:xfrm>
        </p:spPr>
        <p:txBody>
          <a:bodyPr>
            <a:normAutofit/>
          </a:bodyPr>
          <a:lstStyle/>
          <a:p>
            <a:pPr algn="l"/>
            <a:r>
              <a:rPr lang="en-US" b="1" dirty="0"/>
              <a:t>Supervisor Name: Dr. Elwy Rady     </a:t>
            </a:r>
          </a:p>
          <a:p>
            <a:endParaRPr lang="en-US" dirty="0"/>
          </a:p>
        </p:txBody>
      </p:sp>
      <p:sp>
        <p:nvSpPr>
          <p:cNvPr id="5" name="TextBox 4">
            <a:extLst>
              <a:ext uri="{FF2B5EF4-FFF2-40B4-BE49-F238E27FC236}">
                <a16:creationId xmlns:a16="http://schemas.microsoft.com/office/drawing/2014/main" id="{B5BA6C94-7021-90D9-3801-D908CAA642AE}"/>
              </a:ext>
            </a:extLst>
          </p:cNvPr>
          <p:cNvSpPr txBox="1"/>
          <p:nvPr/>
        </p:nvSpPr>
        <p:spPr>
          <a:xfrm>
            <a:off x="1294228" y="2415515"/>
            <a:ext cx="8468750" cy="1754326"/>
          </a:xfrm>
          <a:prstGeom prst="rect">
            <a:avLst/>
          </a:prstGeom>
          <a:noFill/>
        </p:spPr>
        <p:txBody>
          <a:bodyPr wrap="square" numCol="2" rtlCol="0">
            <a:spAutoFit/>
          </a:bodyPr>
          <a:lstStyle/>
          <a:p>
            <a:r>
              <a:rPr lang="en-US" dirty="0"/>
              <a:t>Prepared by:</a:t>
            </a:r>
            <a:r>
              <a:rPr lang="ar-EG" dirty="0"/>
              <a:t>1</a:t>
            </a:r>
            <a:r>
              <a:rPr lang="en-US" dirty="0"/>
              <a:t>-Mohamed Mohey</a:t>
            </a:r>
          </a:p>
          <a:p>
            <a:r>
              <a:rPr lang="en-US" dirty="0"/>
              <a:t>3- Omar OSAMA                                       5- salah Khaled</a:t>
            </a:r>
          </a:p>
          <a:p>
            <a:r>
              <a:rPr lang="en-US" dirty="0"/>
              <a:t>7- </a:t>
            </a:r>
            <a:r>
              <a:rPr lang="en-US" dirty="0" err="1"/>
              <a:t>Abdelrhman</a:t>
            </a:r>
            <a:r>
              <a:rPr lang="en-US" dirty="0"/>
              <a:t> </a:t>
            </a:r>
            <a:r>
              <a:rPr lang="en-US" dirty="0" err="1"/>
              <a:t>Radi</a:t>
            </a:r>
            <a:r>
              <a:rPr lang="en-US" dirty="0"/>
              <a:t>                                                       </a:t>
            </a:r>
          </a:p>
          <a:p>
            <a:endParaRPr lang="en-US" dirty="0"/>
          </a:p>
          <a:p>
            <a:endParaRPr lang="en-US" dirty="0"/>
          </a:p>
          <a:p>
            <a:r>
              <a:rPr lang="en-US" dirty="0"/>
              <a:t>2- Mahmoud Mohamed</a:t>
            </a:r>
            <a:endParaRPr lang="ar-EG" dirty="0"/>
          </a:p>
          <a:p>
            <a:r>
              <a:rPr lang="en-US" dirty="0"/>
              <a:t>4- Amal </a:t>
            </a:r>
            <a:r>
              <a:rPr lang="en-US" dirty="0" err="1"/>
              <a:t>farag</a:t>
            </a:r>
            <a:endParaRPr lang="en-US" dirty="0"/>
          </a:p>
          <a:p>
            <a:r>
              <a:rPr lang="en-US" dirty="0"/>
              <a:t>6- </a:t>
            </a:r>
            <a:r>
              <a:rPr lang="en-US" dirty="0" err="1"/>
              <a:t>Israa</a:t>
            </a:r>
            <a:r>
              <a:rPr lang="en-US" dirty="0"/>
              <a:t> </a:t>
            </a:r>
            <a:r>
              <a:rPr lang="en-US" dirty="0" err="1"/>
              <a:t>Kabary</a:t>
            </a:r>
            <a:endParaRPr lang="en-US" dirty="0"/>
          </a:p>
          <a:p>
            <a:r>
              <a:rPr lang="en-US" dirty="0"/>
              <a:t>8- Mohamed </a:t>
            </a:r>
            <a:r>
              <a:rPr lang="en-US" dirty="0" err="1"/>
              <a:t>hamed</a:t>
            </a:r>
            <a:endParaRPr lang="en-US" dirty="0"/>
          </a:p>
        </p:txBody>
      </p:sp>
      <p:pic>
        <p:nvPicPr>
          <p:cNvPr id="7" name="Picture 6">
            <a:extLst>
              <a:ext uri="{FF2B5EF4-FFF2-40B4-BE49-F238E27FC236}">
                <a16:creationId xmlns:a16="http://schemas.microsoft.com/office/drawing/2014/main" id="{E5C42484-383C-8BF8-A4FB-529ACA034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112" y="1579098"/>
            <a:ext cx="3747710" cy="4142935"/>
          </a:xfrm>
          <a:prstGeom prst="rect">
            <a:avLst/>
          </a:prstGeom>
          <a:effectLst>
            <a:softEdge rad="635000"/>
          </a:effectLst>
        </p:spPr>
      </p:pic>
    </p:spTree>
    <p:extLst>
      <p:ext uri="{BB962C8B-B14F-4D97-AF65-F5344CB8AC3E}">
        <p14:creationId xmlns:p14="http://schemas.microsoft.com/office/powerpoint/2010/main" val="425901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21AB-AA6B-BAE7-BF21-B710C3A1F8BF}"/>
              </a:ext>
            </a:extLst>
          </p:cNvPr>
          <p:cNvSpPr>
            <a:spLocks noGrp="1"/>
          </p:cNvSpPr>
          <p:nvPr>
            <p:ph type="title"/>
          </p:nvPr>
        </p:nvSpPr>
        <p:spPr>
          <a:xfrm>
            <a:off x="1130270" y="953325"/>
            <a:ext cx="9603275" cy="706664"/>
          </a:xfrm>
        </p:spPr>
        <p:txBody>
          <a:bodyPr/>
          <a:lstStyle/>
          <a:p>
            <a:pPr algn="ctr"/>
            <a:r>
              <a:rPr lang="en-US" dirty="0" err="1"/>
              <a:t>crm</a:t>
            </a:r>
            <a:endParaRPr lang="en-US" dirty="0"/>
          </a:p>
        </p:txBody>
      </p:sp>
      <p:pic>
        <p:nvPicPr>
          <p:cNvPr id="5" name="Content Placeholder 4">
            <a:extLst>
              <a:ext uri="{FF2B5EF4-FFF2-40B4-BE49-F238E27FC236}">
                <a16:creationId xmlns:a16="http://schemas.microsoft.com/office/drawing/2014/main" id="{936E7C4D-875D-1378-60ED-29FC1D7B0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47446"/>
            <a:ext cx="12191999" cy="4543865"/>
          </a:xfrm>
        </p:spPr>
      </p:pic>
    </p:spTree>
    <p:extLst>
      <p:ext uri="{BB962C8B-B14F-4D97-AF65-F5344CB8AC3E}">
        <p14:creationId xmlns:p14="http://schemas.microsoft.com/office/powerpoint/2010/main" val="398757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740E-D8F1-5EEE-8A36-D1BA0AEE22BB}"/>
              </a:ext>
            </a:extLst>
          </p:cNvPr>
          <p:cNvSpPr>
            <a:spLocks noGrp="1"/>
          </p:cNvSpPr>
          <p:nvPr>
            <p:ph type="title"/>
          </p:nvPr>
        </p:nvSpPr>
        <p:spPr>
          <a:xfrm>
            <a:off x="1130270" y="953325"/>
            <a:ext cx="9603275" cy="777002"/>
          </a:xfrm>
        </p:spPr>
        <p:txBody>
          <a:bodyPr/>
          <a:lstStyle/>
          <a:p>
            <a:pPr algn="ctr"/>
            <a:r>
              <a:rPr lang="en-US" dirty="0" err="1"/>
              <a:t>Crm</a:t>
            </a:r>
            <a:r>
              <a:rPr lang="en-US" dirty="0"/>
              <a:t> Reporting</a:t>
            </a:r>
          </a:p>
        </p:txBody>
      </p:sp>
      <p:pic>
        <p:nvPicPr>
          <p:cNvPr id="5" name="Content Placeholder 4">
            <a:extLst>
              <a:ext uri="{FF2B5EF4-FFF2-40B4-BE49-F238E27FC236}">
                <a16:creationId xmlns:a16="http://schemas.microsoft.com/office/drawing/2014/main" id="{9B43DEF4-E37C-AD05-C418-FF605E951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3377"/>
            <a:ext cx="12191999" cy="4572001"/>
          </a:xfrm>
        </p:spPr>
      </p:pic>
    </p:spTree>
    <p:extLst>
      <p:ext uri="{BB962C8B-B14F-4D97-AF65-F5344CB8AC3E}">
        <p14:creationId xmlns:p14="http://schemas.microsoft.com/office/powerpoint/2010/main" val="261306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EF24-0D39-1178-E6D9-554EACD91BF8}"/>
              </a:ext>
            </a:extLst>
          </p:cNvPr>
          <p:cNvSpPr>
            <a:spLocks noGrp="1"/>
          </p:cNvSpPr>
          <p:nvPr>
            <p:ph type="title"/>
          </p:nvPr>
        </p:nvSpPr>
        <p:spPr/>
        <p:txBody>
          <a:bodyPr/>
          <a:lstStyle/>
          <a:p>
            <a:pPr algn="ctr"/>
            <a:r>
              <a:rPr lang="en-US" dirty="0"/>
              <a:t>Sales</a:t>
            </a:r>
          </a:p>
        </p:txBody>
      </p:sp>
      <p:pic>
        <p:nvPicPr>
          <p:cNvPr id="5" name="Content Placeholder 4">
            <a:extLst>
              <a:ext uri="{FF2B5EF4-FFF2-40B4-BE49-F238E27FC236}">
                <a16:creationId xmlns:a16="http://schemas.microsoft.com/office/drawing/2014/main" id="{6C1AA23D-E3B3-01DB-ED99-964F735583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05243"/>
            <a:ext cx="12191999" cy="4600135"/>
          </a:xfrm>
        </p:spPr>
      </p:pic>
    </p:spTree>
    <p:extLst>
      <p:ext uri="{BB962C8B-B14F-4D97-AF65-F5344CB8AC3E}">
        <p14:creationId xmlns:p14="http://schemas.microsoft.com/office/powerpoint/2010/main" val="287280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7539-106B-0CF5-651C-FC4731B399EE}"/>
              </a:ext>
            </a:extLst>
          </p:cNvPr>
          <p:cNvSpPr>
            <a:spLocks noGrp="1"/>
          </p:cNvSpPr>
          <p:nvPr>
            <p:ph type="title"/>
          </p:nvPr>
        </p:nvSpPr>
        <p:spPr/>
        <p:txBody>
          <a:bodyPr/>
          <a:lstStyle/>
          <a:p>
            <a:pPr algn="ctr"/>
            <a:r>
              <a:rPr lang="en-US" dirty="0"/>
              <a:t>Inventory</a:t>
            </a:r>
          </a:p>
        </p:txBody>
      </p:sp>
      <p:pic>
        <p:nvPicPr>
          <p:cNvPr id="5" name="Content Placeholder 4">
            <a:extLst>
              <a:ext uri="{FF2B5EF4-FFF2-40B4-BE49-F238E27FC236}">
                <a16:creationId xmlns:a16="http://schemas.microsoft.com/office/drawing/2014/main" id="{3460FF28-5F72-1319-16F7-C35C23256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5582"/>
            <a:ext cx="12191999" cy="4572000"/>
          </a:xfrm>
        </p:spPr>
      </p:pic>
    </p:spTree>
    <p:extLst>
      <p:ext uri="{BB962C8B-B14F-4D97-AF65-F5344CB8AC3E}">
        <p14:creationId xmlns:p14="http://schemas.microsoft.com/office/powerpoint/2010/main" val="301295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7200-B134-6DE8-9B98-B6C7A1B62505}"/>
              </a:ext>
            </a:extLst>
          </p:cNvPr>
          <p:cNvSpPr>
            <a:spLocks noGrp="1"/>
          </p:cNvSpPr>
          <p:nvPr>
            <p:ph type="title"/>
          </p:nvPr>
        </p:nvSpPr>
        <p:spPr>
          <a:xfrm>
            <a:off x="1130270" y="953325"/>
            <a:ext cx="9603275" cy="706664"/>
          </a:xfrm>
        </p:spPr>
        <p:txBody>
          <a:bodyPr/>
          <a:lstStyle/>
          <a:p>
            <a:pPr algn="ctr"/>
            <a:r>
              <a:rPr lang="en-US" dirty="0"/>
              <a:t>purchase</a:t>
            </a:r>
          </a:p>
        </p:txBody>
      </p:sp>
      <p:pic>
        <p:nvPicPr>
          <p:cNvPr id="7" name="Content Placeholder 6">
            <a:extLst>
              <a:ext uri="{FF2B5EF4-FFF2-40B4-BE49-F238E27FC236}">
                <a16:creationId xmlns:a16="http://schemas.microsoft.com/office/drawing/2014/main" id="{052CDFCE-3BDE-2550-9122-90A2C4E01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61514"/>
            <a:ext cx="12191999" cy="4529797"/>
          </a:xfrm>
        </p:spPr>
      </p:pic>
    </p:spTree>
    <p:extLst>
      <p:ext uri="{BB962C8B-B14F-4D97-AF65-F5344CB8AC3E}">
        <p14:creationId xmlns:p14="http://schemas.microsoft.com/office/powerpoint/2010/main" val="227290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9D38-F8AF-72E0-CF3D-38630698C2D7}"/>
              </a:ext>
            </a:extLst>
          </p:cNvPr>
          <p:cNvSpPr>
            <a:spLocks noGrp="1"/>
          </p:cNvSpPr>
          <p:nvPr>
            <p:ph type="title"/>
          </p:nvPr>
        </p:nvSpPr>
        <p:spPr>
          <a:xfrm>
            <a:off x="1130270" y="953325"/>
            <a:ext cx="9603275" cy="861408"/>
          </a:xfrm>
        </p:spPr>
        <p:txBody>
          <a:bodyPr/>
          <a:lstStyle/>
          <a:p>
            <a:pPr algn="ctr"/>
            <a:r>
              <a:rPr kumimoji="0" lang="en-US" sz="3600" b="0" i="0" u="none" strike="noStrike" kern="1200" cap="all" spc="0" normalizeH="0" baseline="0" noProof="0" dirty="0">
                <a:ln>
                  <a:noFill/>
                </a:ln>
                <a:solidFill>
                  <a:prstClr val="black"/>
                </a:solidFill>
                <a:effectLst/>
                <a:uLnTx/>
                <a:uFillTx/>
                <a:latin typeface="Tw Cen MT" panose="020B0602020104020603"/>
                <a:ea typeface="+mj-ea"/>
                <a:cs typeface="+mj-cs"/>
              </a:rPr>
              <a:t>Purchase </a:t>
            </a:r>
            <a:r>
              <a:rPr kumimoji="0" lang="en-US" sz="3600" b="0" i="0" u="none" strike="noStrike" kern="1200" cap="all" spc="0" normalizeH="0" baseline="0" noProof="0" dirty="0" err="1">
                <a:ln>
                  <a:noFill/>
                </a:ln>
                <a:solidFill>
                  <a:prstClr val="black"/>
                </a:solidFill>
                <a:effectLst/>
                <a:uLnTx/>
                <a:uFillTx/>
                <a:latin typeface="Tw Cen MT" panose="020B0602020104020603"/>
                <a:ea typeface="+mj-ea"/>
                <a:cs typeface="+mj-cs"/>
              </a:rPr>
              <a:t>REPoRTING</a:t>
            </a:r>
            <a:endParaRPr lang="en-US" dirty="0"/>
          </a:p>
        </p:txBody>
      </p:sp>
      <p:pic>
        <p:nvPicPr>
          <p:cNvPr id="5" name="Content Placeholder 4">
            <a:extLst>
              <a:ext uri="{FF2B5EF4-FFF2-40B4-BE49-F238E27FC236}">
                <a16:creationId xmlns:a16="http://schemas.microsoft.com/office/drawing/2014/main" id="{864C197F-90D1-BFE2-55DF-F2D9FD50D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9649"/>
            <a:ext cx="12191999" cy="4529797"/>
          </a:xfrm>
        </p:spPr>
      </p:pic>
    </p:spTree>
    <p:extLst>
      <p:ext uri="{BB962C8B-B14F-4D97-AF65-F5344CB8AC3E}">
        <p14:creationId xmlns:p14="http://schemas.microsoft.com/office/powerpoint/2010/main" val="276123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3B64-1CC3-1FCA-4D1C-5782EF87384A}"/>
              </a:ext>
            </a:extLst>
          </p:cNvPr>
          <p:cNvSpPr>
            <a:spLocks noGrp="1"/>
          </p:cNvSpPr>
          <p:nvPr>
            <p:ph type="title"/>
          </p:nvPr>
        </p:nvSpPr>
        <p:spPr/>
        <p:txBody>
          <a:bodyPr/>
          <a:lstStyle/>
          <a:p>
            <a:r>
              <a:rPr lang="en-US" dirty="0"/>
              <a:t>Accounting</a:t>
            </a:r>
          </a:p>
        </p:txBody>
      </p:sp>
      <p:pic>
        <p:nvPicPr>
          <p:cNvPr id="5" name="Content Placeholder 4">
            <a:extLst>
              <a:ext uri="{FF2B5EF4-FFF2-40B4-BE49-F238E27FC236}">
                <a16:creationId xmlns:a16="http://schemas.microsoft.com/office/drawing/2014/main" id="{DAE1E60E-B74C-B45A-F93F-69B8619D4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5583"/>
            <a:ext cx="12191999" cy="4529796"/>
          </a:xfrm>
        </p:spPr>
      </p:pic>
    </p:spTree>
    <p:extLst>
      <p:ext uri="{BB962C8B-B14F-4D97-AF65-F5344CB8AC3E}">
        <p14:creationId xmlns:p14="http://schemas.microsoft.com/office/powerpoint/2010/main" val="872672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63BA-5951-402B-C155-0F6F6F57BF6C}"/>
              </a:ext>
            </a:extLst>
          </p:cNvPr>
          <p:cNvSpPr>
            <a:spLocks noGrp="1"/>
          </p:cNvSpPr>
          <p:nvPr>
            <p:ph type="title"/>
          </p:nvPr>
        </p:nvSpPr>
        <p:spPr/>
        <p:txBody>
          <a:bodyPr/>
          <a:lstStyle/>
          <a:p>
            <a:r>
              <a:rPr lang="en-US" b="1" dirty="0"/>
              <a:t>Future Work</a:t>
            </a:r>
            <a:endParaRPr lang="en-US" dirty="0"/>
          </a:p>
        </p:txBody>
      </p:sp>
      <p:sp>
        <p:nvSpPr>
          <p:cNvPr id="3" name="Content Placeholder 2">
            <a:extLst>
              <a:ext uri="{FF2B5EF4-FFF2-40B4-BE49-F238E27FC236}">
                <a16:creationId xmlns:a16="http://schemas.microsoft.com/office/drawing/2014/main" id="{34E280CF-02B1-93A5-0C9E-AC846FA507A9}"/>
              </a:ext>
            </a:extLst>
          </p:cNvPr>
          <p:cNvSpPr>
            <a:spLocks noGrp="1"/>
          </p:cNvSpPr>
          <p:nvPr>
            <p:ph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sz="1800" dirty="0"/>
              <a:t>Adding new features such as online customer support.</a:t>
            </a:r>
          </a:p>
          <a:p>
            <a:pPr marL="742950" lvl="1" indent="-285750">
              <a:buFont typeface="Arial" panose="020B0604020202020204" pitchFamily="34" charset="0"/>
              <a:buChar char="•"/>
            </a:pPr>
            <a:r>
              <a:rPr lang="en-US" sz="1800" dirty="0"/>
              <a:t>Enhancing integration with accounting systems to manage invoicing more efficiently.</a:t>
            </a:r>
          </a:p>
          <a:p>
            <a:endParaRPr lang="en-US" dirty="0"/>
          </a:p>
        </p:txBody>
      </p:sp>
    </p:spTree>
    <p:extLst>
      <p:ext uri="{BB962C8B-B14F-4D97-AF65-F5344CB8AC3E}">
        <p14:creationId xmlns:p14="http://schemas.microsoft.com/office/powerpoint/2010/main" val="314793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F95C-B1D4-20F8-64EC-519ACBD1838F}"/>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13E6E370-4834-97B3-F55E-3642AF545AC5}"/>
              </a:ext>
            </a:extLst>
          </p:cNvPr>
          <p:cNvSpPr>
            <a:spLocks noGrp="1"/>
          </p:cNvSpPr>
          <p:nvPr>
            <p:ph idx="1"/>
          </p:nvPr>
        </p:nvSpPr>
        <p:spPr/>
        <p:txBody>
          <a:bodyPr/>
          <a:lstStyle/>
          <a:p>
            <a:r>
              <a:rPr lang="en-US" sz="2000" dirty="0"/>
              <a:t>We successfully implemented Odoo to optimize the operations of the computer repair company. The system is user-friendly and effective, helping to enhance customer satisfaction and achieve significant performance improvements."</a:t>
            </a:r>
          </a:p>
          <a:p>
            <a:endParaRPr lang="en-US" dirty="0"/>
          </a:p>
        </p:txBody>
      </p:sp>
    </p:spTree>
    <p:extLst>
      <p:ext uri="{BB962C8B-B14F-4D97-AF65-F5344CB8AC3E}">
        <p14:creationId xmlns:p14="http://schemas.microsoft.com/office/powerpoint/2010/main" val="328489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AC34-1E17-B260-C4F0-EA9665B8D73B}"/>
              </a:ext>
            </a:extLst>
          </p:cNvPr>
          <p:cNvSpPr>
            <a:spLocks noGrp="1"/>
          </p:cNvSpPr>
          <p:nvPr>
            <p:ph type="title"/>
          </p:nvPr>
        </p:nvSpPr>
        <p:spPr>
          <a:xfrm>
            <a:off x="1130270" y="953324"/>
            <a:ext cx="9603275" cy="3520202"/>
          </a:xfrm>
        </p:spPr>
        <p:txBody>
          <a:bodyPr>
            <a:normAutofit/>
          </a:bodyPr>
          <a:lstStyle/>
          <a:p>
            <a:pPr algn="ctr"/>
            <a:br>
              <a:rPr lang="en-US" sz="6600" dirty="0"/>
            </a:br>
            <a:br>
              <a:rPr lang="en-US" sz="6600" dirty="0"/>
            </a:br>
            <a:r>
              <a:rPr lang="en-US" sz="6600" dirty="0"/>
              <a:t>THE END</a:t>
            </a:r>
          </a:p>
        </p:txBody>
      </p:sp>
    </p:spTree>
    <p:extLst>
      <p:ext uri="{BB962C8B-B14F-4D97-AF65-F5344CB8AC3E}">
        <p14:creationId xmlns:p14="http://schemas.microsoft.com/office/powerpoint/2010/main" val="200682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CAD7-16D0-3F7E-5E2A-AC12447A4F49}"/>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D1E7F9D-75A3-BBB8-F7AF-E028F5786AA3}"/>
              </a:ext>
            </a:extLst>
          </p:cNvPr>
          <p:cNvSpPr>
            <a:spLocks noGrp="1"/>
          </p:cNvSpPr>
          <p:nvPr>
            <p:ph idx="1"/>
          </p:nvPr>
        </p:nvSpPr>
        <p:spPr/>
        <p:txBody>
          <a:bodyPr>
            <a:normAutofit fontScale="70000" lnSpcReduction="20000"/>
          </a:bodyPr>
          <a:lstStyle/>
          <a:p>
            <a:r>
              <a:rPr lang="en-US" dirty="0"/>
              <a:t>Project Introduction</a:t>
            </a:r>
          </a:p>
          <a:p>
            <a:r>
              <a:rPr lang="en-US" dirty="0"/>
              <a:t>Project Overview</a:t>
            </a:r>
            <a:endParaRPr lang="ar-EG" dirty="0"/>
          </a:p>
          <a:p>
            <a:r>
              <a:rPr lang="en-US" dirty="0"/>
              <a:t>Problem Statement</a:t>
            </a:r>
            <a:endParaRPr lang="ar-EG" dirty="0"/>
          </a:p>
          <a:p>
            <a:r>
              <a:rPr lang="en-US" dirty="0"/>
              <a:t>Project Objectives</a:t>
            </a:r>
            <a:endParaRPr lang="ar-EG" dirty="0"/>
          </a:p>
          <a:p>
            <a:r>
              <a:rPr lang="en-US" dirty="0"/>
              <a:t>Odoo's Role</a:t>
            </a:r>
            <a:endParaRPr lang="ar-EG" dirty="0"/>
          </a:p>
          <a:p>
            <a:r>
              <a:rPr lang="en-US" dirty="0"/>
              <a:t>Challenges and Solutions</a:t>
            </a:r>
            <a:endParaRPr lang="ar-EG" dirty="0"/>
          </a:p>
          <a:p>
            <a:r>
              <a:rPr lang="en-US" dirty="0"/>
              <a:t>Project Results</a:t>
            </a:r>
            <a:endParaRPr lang="ar-EG" dirty="0"/>
          </a:p>
          <a:p>
            <a:r>
              <a:rPr lang="en-US" dirty="0"/>
              <a:t>Future Work</a:t>
            </a:r>
            <a:endParaRPr lang="ar-EG" dirty="0"/>
          </a:p>
          <a:p>
            <a:r>
              <a:rPr lang="en-US" dirty="0"/>
              <a:t>Conclusion</a:t>
            </a:r>
          </a:p>
        </p:txBody>
      </p:sp>
      <p:pic>
        <p:nvPicPr>
          <p:cNvPr id="7" name="Picture 6">
            <a:extLst>
              <a:ext uri="{FF2B5EF4-FFF2-40B4-BE49-F238E27FC236}">
                <a16:creationId xmlns:a16="http://schemas.microsoft.com/office/drawing/2014/main" id="{542C8D9A-B013-4807-7ACE-78BF2B760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141" y="1497686"/>
            <a:ext cx="5219114" cy="3862628"/>
          </a:xfrm>
          <a:prstGeom prst="rect">
            <a:avLst/>
          </a:prstGeom>
          <a:effectLst>
            <a:softEdge rad="127000"/>
          </a:effectLst>
        </p:spPr>
      </p:pic>
    </p:spTree>
    <p:extLst>
      <p:ext uri="{BB962C8B-B14F-4D97-AF65-F5344CB8AC3E}">
        <p14:creationId xmlns:p14="http://schemas.microsoft.com/office/powerpoint/2010/main" val="18782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DCA9-2A28-F71C-9F07-E22050E9409C}"/>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1A4EB47E-5461-FA49-0668-0C069B4A18BB}"/>
              </a:ext>
            </a:extLst>
          </p:cNvPr>
          <p:cNvSpPr>
            <a:spLocks noGrp="1"/>
          </p:cNvSpPr>
          <p:nvPr>
            <p:ph idx="1"/>
          </p:nvPr>
        </p:nvSpPr>
        <p:spPr/>
        <p:txBody>
          <a:bodyPr/>
          <a:lstStyle/>
          <a:p>
            <a:r>
              <a:rPr lang="en-US" sz="2000" dirty="0"/>
              <a:t>The aim of the project is to implement the Odoo ERP system in a computer repair company to improve the management of daily operations such as receiving service requests, tracking repairs, and managing inventory. Odoo helps in enhancing operational efficiency and increasing transparency in processes</a:t>
            </a:r>
          </a:p>
        </p:txBody>
      </p:sp>
      <p:pic>
        <p:nvPicPr>
          <p:cNvPr id="5" name="Picture 4">
            <a:extLst>
              <a:ext uri="{FF2B5EF4-FFF2-40B4-BE49-F238E27FC236}">
                <a16:creationId xmlns:a16="http://schemas.microsoft.com/office/drawing/2014/main" id="{057A42EC-BB25-307D-746D-8F2608FCF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75" y="3984967"/>
            <a:ext cx="3743325" cy="2095500"/>
          </a:xfrm>
          <a:prstGeom prst="rect">
            <a:avLst/>
          </a:prstGeom>
          <a:effectLst>
            <a:softEdge rad="127000"/>
          </a:effectLst>
        </p:spPr>
      </p:pic>
    </p:spTree>
    <p:extLst>
      <p:ext uri="{BB962C8B-B14F-4D97-AF65-F5344CB8AC3E}">
        <p14:creationId xmlns:p14="http://schemas.microsoft.com/office/powerpoint/2010/main" val="259425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CD6-FE1A-809F-B9A6-14DE6364A336}"/>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12D2043D-F063-B847-FFAE-1A2FB3555776}"/>
              </a:ext>
            </a:extLst>
          </p:cNvPr>
          <p:cNvSpPr>
            <a:spLocks noGrp="1"/>
          </p:cNvSpPr>
          <p:nvPr>
            <p:ph idx="1"/>
          </p:nvPr>
        </p:nvSpPr>
        <p:spPr/>
        <p:txBody>
          <a:bodyPr/>
          <a:lstStyle/>
          <a:p>
            <a:r>
              <a:rPr lang="en-US" dirty="0"/>
              <a:t>This project focuses on designing and implementing an integrated maintenance management system using Odoo. The system will enhance customer experience and optimize time and resource management within the company."</a:t>
            </a:r>
          </a:p>
          <a:p>
            <a:endParaRPr lang="en-US" dirty="0"/>
          </a:p>
        </p:txBody>
      </p:sp>
      <p:pic>
        <p:nvPicPr>
          <p:cNvPr id="5" name="Picture 4">
            <a:extLst>
              <a:ext uri="{FF2B5EF4-FFF2-40B4-BE49-F238E27FC236}">
                <a16:creationId xmlns:a16="http://schemas.microsoft.com/office/drawing/2014/main" id="{95245826-0569-1061-8CE3-DD309A193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2708" y="3308015"/>
            <a:ext cx="2841674" cy="2807676"/>
          </a:xfrm>
          <a:prstGeom prst="rect">
            <a:avLst/>
          </a:prstGeom>
          <a:effectLst>
            <a:softEdge rad="317500"/>
          </a:effectLst>
        </p:spPr>
      </p:pic>
    </p:spTree>
    <p:extLst>
      <p:ext uri="{BB962C8B-B14F-4D97-AF65-F5344CB8AC3E}">
        <p14:creationId xmlns:p14="http://schemas.microsoft.com/office/powerpoint/2010/main" val="386644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17E8-0E63-9454-990B-86782868B3C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EB1F14D-09DD-AE97-2AD5-3CADEA5DC08A}"/>
              </a:ext>
            </a:extLst>
          </p:cNvPr>
          <p:cNvSpPr>
            <a:spLocks noGrp="1"/>
          </p:cNvSpPr>
          <p:nvPr>
            <p:ph idx="1"/>
          </p:nvPr>
        </p:nvSpPr>
        <p:spPr/>
        <p:txBody>
          <a:bodyPr/>
          <a:lstStyle/>
          <a:p>
            <a:r>
              <a:rPr lang="en-US" sz="2000" dirty="0"/>
              <a:t>"Traditional repair companies often face challenges in efficiently tracking repair requests and managing inventory. Relying on manual systems results in slower operations and increased errors, negatively impacting customer satisfaction."</a:t>
            </a:r>
          </a:p>
          <a:p>
            <a:endParaRPr lang="en-US" dirty="0"/>
          </a:p>
        </p:txBody>
      </p:sp>
      <p:pic>
        <p:nvPicPr>
          <p:cNvPr id="5" name="Picture 4">
            <a:extLst>
              <a:ext uri="{FF2B5EF4-FFF2-40B4-BE49-F238E27FC236}">
                <a16:creationId xmlns:a16="http://schemas.microsoft.com/office/drawing/2014/main" id="{06A49A06-F4EC-1645-5A34-8309E88D7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714" y="3429000"/>
            <a:ext cx="3638843" cy="2591972"/>
          </a:xfrm>
          <a:prstGeom prst="rect">
            <a:avLst/>
          </a:prstGeom>
          <a:effectLst>
            <a:softEdge rad="127000"/>
          </a:effectLst>
        </p:spPr>
      </p:pic>
    </p:spTree>
    <p:extLst>
      <p:ext uri="{BB962C8B-B14F-4D97-AF65-F5344CB8AC3E}">
        <p14:creationId xmlns:p14="http://schemas.microsoft.com/office/powerpoint/2010/main" val="130488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CA4E-A3A2-54A6-3A28-4A3D5991DF3A}"/>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0F246A1-EBA6-401D-AC80-234B3D23099F}"/>
              </a:ext>
            </a:extLst>
          </p:cNvPr>
          <p:cNvSpPr>
            <a:spLocks noGrp="1"/>
          </p:cNvSpPr>
          <p:nvPr>
            <p:ph idx="1"/>
          </p:nvPr>
        </p:nvSpPr>
        <p:spPr/>
        <p:txBody>
          <a:bodyPr/>
          <a:lstStyle/>
          <a:p>
            <a:pPr marL="742950" lvl="1" indent="-285750">
              <a:buFont typeface="Arial" panose="020B0604020202020204" pitchFamily="34" charset="0"/>
              <a:buChar char="•"/>
            </a:pPr>
            <a:r>
              <a:rPr lang="en-US" sz="1800" dirty="0"/>
              <a:t>Improve the management of repair requests using the integrated Odoo system.</a:t>
            </a:r>
          </a:p>
          <a:p>
            <a:pPr marL="742950" lvl="1" indent="-285750">
              <a:buFont typeface="Arial" panose="020B0604020202020204" pitchFamily="34" charset="0"/>
              <a:buChar char="•"/>
            </a:pPr>
            <a:r>
              <a:rPr lang="en-US" sz="1800" dirty="0"/>
              <a:t>Streamline the tracking of devices throughout the repair process.</a:t>
            </a:r>
          </a:p>
          <a:p>
            <a:pPr marL="742950" lvl="1" indent="-285750">
              <a:buFont typeface="Arial" panose="020B0604020202020204" pitchFamily="34" charset="0"/>
              <a:buChar char="•"/>
            </a:pPr>
            <a:r>
              <a:rPr lang="en-US" sz="1800" dirty="0"/>
              <a:t>Enhance inventory management by minimizing errors and ensuring the availability of spare parts.</a:t>
            </a:r>
          </a:p>
          <a:p>
            <a:pPr marL="742950" lvl="1" indent="-285750">
              <a:buFont typeface="Arial" panose="020B0604020202020204" pitchFamily="34" charset="0"/>
              <a:buChar char="•"/>
            </a:pPr>
            <a:r>
              <a:rPr lang="en-US" sz="1800" dirty="0"/>
              <a:t>Provide accurate reports on company performance and repair teams.</a:t>
            </a:r>
          </a:p>
          <a:p>
            <a:pPr marL="0" indent="0">
              <a:buNone/>
            </a:pPr>
            <a:endParaRPr lang="en-US" dirty="0"/>
          </a:p>
        </p:txBody>
      </p:sp>
      <p:pic>
        <p:nvPicPr>
          <p:cNvPr id="5" name="Picture 4">
            <a:extLst>
              <a:ext uri="{FF2B5EF4-FFF2-40B4-BE49-F238E27FC236}">
                <a16:creationId xmlns:a16="http://schemas.microsoft.com/office/drawing/2014/main" id="{BB56F011-1324-FFA3-A66F-033175C2B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50" y="-8337"/>
            <a:ext cx="4019550" cy="2427979"/>
          </a:xfrm>
          <a:prstGeom prst="rect">
            <a:avLst/>
          </a:prstGeom>
          <a:effectLst>
            <a:softEdge rad="317500"/>
          </a:effectLst>
        </p:spPr>
      </p:pic>
    </p:spTree>
    <p:extLst>
      <p:ext uri="{BB962C8B-B14F-4D97-AF65-F5344CB8AC3E}">
        <p14:creationId xmlns:p14="http://schemas.microsoft.com/office/powerpoint/2010/main" val="360881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6CBB-D3A5-0BEC-A3C0-931A1A8B2F5C}"/>
              </a:ext>
            </a:extLst>
          </p:cNvPr>
          <p:cNvSpPr>
            <a:spLocks noGrp="1"/>
          </p:cNvSpPr>
          <p:nvPr>
            <p:ph type="title"/>
          </p:nvPr>
        </p:nvSpPr>
        <p:spPr/>
        <p:txBody>
          <a:bodyPr/>
          <a:lstStyle/>
          <a:p>
            <a:r>
              <a:rPr lang="en-US" dirty="0"/>
              <a:t>Odoo's Role</a:t>
            </a:r>
          </a:p>
        </p:txBody>
      </p:sp>
      <p:sp>
        <p:nvSpPr>
          <p:cNvPr id="3" name="Content Placeholder 2">
            <a:extLst>
              <a:ext uri="{FF2B5EF4-FFF2-40B4-BE49-F238E27FC236}">
                <a16:creationId xmlns:a16="http://schemas.microsoft.com/office/drawing/2014/main" id="{AD926608-4CF4-5BE8-F21D-D539EC7D693F}"/>
              </a:ext>
            </a:extLst>
          </p:cNvPr>
          <p:cNvSpPr>
            <a:spLocks noGrp="1"/>
          </p:cNvSpPr>
          <p:nvPr>
            <p:ph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Order Management</a:t>
            </a:r>
            <a:r>
              <a:rPr lang="en-US" dirty="0"/>
              <a:t>: Odoo allows for automated logging of repair requests and tracking their progress until completion.</a:t>
            </a:r>
          </a:p>
          <a:p>
            <a:pPr marL="742950" lvl="1" indent="-285750">
              <a:buFont typeface="Arial" panose="020B0604020202020204" pitchFamily="34" charset="0"/>
              <a:buChar char="•"/>
            </a:pPr>
            <a:r>
              <a:rPr lang="en-US" b="1" dirty="0"/>
              <a:t>Inventory Management</a:t>
            </a:r>
            <a:r>
              <a:rPr lang="en-US" dirty="0"/>
              <a:t>: The system ensures that necessary parts are accurately tracked and stockouts are avoided.</a:t>
            </a:r>
          </a:p>
          <a:p>
            <a:pPr marL="742950" lvl="1" indent="-285750">
              <a:buFont typeface="Arial" panose="020B0604020202020204" pitchFamily="34" charset="0"/>
              <a:buChar char="•"/>
            </a:pPr>
            <a:r>
              <a:rPr lang="en-US" b="1" dirty="0"/>
              <a:t>Reporting and Analysis</a:t>
            </a:r>
            <a:r>
              <a:rPr lang="en-US" dirty="0"/>
              <a:t>: Odoo provides detailed reports that monitor team performance and improve productivity.</a:t>
            </a:r>
          </a:p>
        </p:txBody>
      </p:sp>
    </p:spTree>
    <p:extLst>
      <p:ext uri="{BB962C8B-B14F-4D97-AF65-F5344CB8AC3E}">
        <p14:creationId xmlns:p14="http://schemas.microsoft.com/office/powerpoint/2010/main" val="208804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7AEE-2BD4-2EF1-71FF-8762CB1D8CAA}"/>
              </a:ext>
            </a:extLst>
          </p:cNvPr>
          <p:cNvSpPr>
            <a:spLocks noGrp="1"/>
          </p:cNvSpPr>
          <p:nvPr>
            <p:ph type="title"/>
          </p:nvPr>
        </p:nvSpPr>
        <p:spPr/>
        <p:txBody>
          <a:bodyPr/>
          <a:lstStyle/>
          <a:p>
            <a:r>
              <a:rPr lang="en-US" b="1" dirty="0"/>
              <a:t>Challenges and Solutions</a:t>
            </a:r>
            <a:endParaRPr lang="en-US" dirty="0"/>
          </a:p>
        </p:txBody>
      </p:sp>
      <p:sp>
        <p:nvSpPr>
          <p:cNvPr id="3" name="Content Placeholder 2">
            <a:extLst>
              <a:ext uri="{FF2B5EF4-FFF2-40B4-BE49-F238E27FC236}">
                <a16:creationId xmlns:a16="http://schemas.microsoft.com/office/drawing/2014/main" id="{603F978F-4BC1-E148-DF67-2C77F413B85F}"/>
              </a:ext>
            </a:extLst>
          </p:cNvPr>
          <p:cNvSpPr>
            <a:spLocks noGrp="1"/>
          </p:cNvSpPr>
          <p:nvPr>
            <p:ph idx="1"/>
          </p:nvPr>
        </p:nvSpPr>
        <p:spPr/>
        <p:txBody>
          <a:bodyPr/>
          <a:lstStyle/>
          <a:p>
            <a:pPr>
              <a:buFont typeface="Arial" panose="020B0604020202020204" pitchFamily="34" charset="0"/>
              <a:buChar char="•"/>
            </a:pPr>
            <a:r>
              <a:rPr lang="en-US" b="1" dirty="0"/>
              <a:t>Challenges Faced</a:t>
            </a:r>
            <a:r>
              <a:rPr lang="en-US" dirty="0"/>
              <a:t>:</a:t>
            </a:r>
          </a:p>
          <a:p>
            <a:pPr marL="742950" lvl="1" indent="-285750">
              <a:buFont typeface="Arial" panose="020B0604020202020204" pitchFamily="34" charset="0"/>
              <a:buChar char="•"/>
            </a:pPr>
            <a:r>
              <a:rPr lang="en-US" dirty="0"/>
              <a:t>Integrating operations with the new system.</a:t>
            </a:r>
          </a:p>
          <a:p>
            <a:pPr marL="742950" lvl="1" indent="-285750">
              <a:buFont typeface="Arial" panose="020B0604020202020204" pitchFamily="34" charset="0"/>
              <a:buChar char="•"/>
            </a:pPr>
            <a:r>
              <a:rPr lang="en-US" dirty="0"/>
              <a:t>Training staff to use the Odoo system.</a:t>
            </a:r>
          </a:p>
          <a:p>
            <a:pPr>
              <a:buFont typeface="Arial" panose="020B0604020202020204" pitchFamily="34" charset="0"/>
              <a:buChar char="•"/>
            </a:pPr>
            <a:r>
              <a:rPr lang="en-US" b="1" dirty="0"/>
              <a:t>Solutions</a:t>
            </a:r>
            <a:r>
              <a:rPr lang="en-US" dirty="0"/>
              <a:t>:</a:t>
            </a:r>
          </a:p>
          <a:p>
            <a:pPr marL="742950" lvl="1" indent="-285750">
              <a:buFont typeface="Arial" panose="020B0604020202020204" pitchFamily="34" charset="0"/>
              <a:buChar char="•"/>
            </a:pPr>
            <a:r>
              <a:rPr lang="en-US" dirty="0"/>
              <a:t>Comprehensive training sessions for the team on how to use Odoo.</a:t>
            </a:r>
          </a:p>
          <a:p>
            <a:pPr marL="742950" lvl="1" indent="-285750">
              <a:buFont typeface="Arial" panose="020B0604020202020204" pitchFamily="34" charset="0"/>
              <a:buChar char="•"/>
            </a:pPr>
            <a:r>
              <a:rPr lang="en-US" dirty="0"/>
              <a:t>Customizing the system to fit the company’s specific needs.</a:t>
            </a:r>
          </a:p>
        </p:txBody>
      </p:sp>
    </p:spTree>
    <p:extLst>
      <p:ext uri="{BB962C8B-B14F-4D97-AF65-F5344CB8AC3E}">
        <p14:creationId xmlns:p14="http://schemas.microsoft.com/office/powerpoint/2010/main" val="167029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1831-83C2-BE6A-DC23-11BCF2ED29A7}"/>
              </a:ext>
            </a:extLst>
          </p:cNvPr>
          <p:cNvSpPr>
            <a:spLocks noGrp="1"/>
          </p:cNvSpPr>
          <p:nvPr>
            <p:ph type="title"/>
          </p:nvPr>
        </p:nvSpPr>
        <p:spPr/>
        <p:txBody>
          <a:bodyPr/>
          <a:lstStyle/>
          <a:p>
            <a:r>
              <a:rPr lang="en-US" b="1" dirty="0"/>
              <a:t>Project Results</a:t>
            </a:r>
          </a:p>
        </p:txBody>
      </p:sp>
      <p:sp>
        <p:nvSpPr>
          <p:cNvPr id="3" name="Content Placeholder 2">
            <a:extLst>
              <a:ext uri="{FF2B5EF4-FFF2-40B4-BE49-F238E27FC236}">
                <a16:creationId xmlns:a16="http://schemas.microsoft.com/office/drawing/2014/main" id="{108BF7A8-FD15-B6AF-E40A-08F542E6F7DA}"/>
              </a:ext>
            </a:extLst>
          </p:cNvPr>
          <p:cNvSpPr>
            <a:spLocks noGrp="1"/>
          </p:cNvSpPr>
          <p:nvPr>
            <p:ph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sz="1800" dirty="0"/>
              <a:t>Increased operational efficiency by 40%.</a:t>
            </a:r>
          </a:p>
          <a:p>
            <a:pPr marL="742950" lvl="1" indent="-285750">
              <a:buFont typeface="Arial" panose="020B0604020202020204" pitchFamily="34" charset="0"/>
              <a:buChar char="•"/>
            </a:pPr>
            <a:r>
              <a:rPr lang="en-US" sz="1800" dirty="0"/>
              <a:t>Reduced errors in inventory management.</a:t>
            </a:r>
          </a:p>
          <a:p>
            <a:pPr marL="742950" lvl="1" indent="-285750">
              <a:buFont typeface="Arial" panose="020B0604020202020204" pitchFamily="34" charset="0"/>
              <a:buChar char="•"/>
            </a:pPr>
            <a:r>
              <a:rPr lang="en-US" sz="1800" dirty="0"/>
              <a:t>Improved customer satisfaction by reducing repair turnaround times.</a:t>
            </a:r>
          </a:p>
          <a:p>
            <a:pPr marL="0" indent="0">
              <a:buNone/>
            </a:pPr>
            <a:endParaRPr lang="en-US" dirty="0"/>
          </a:p>
        </p:txBody>
      </p:sp>
      <p:pic>
        <p:nvPicPr>
          <p:cNvPr id="5" name="Picture 4">
            <a:extLst>
              <a:ext uri="{FF2B5EF4-FFF2-40B4-BE49-F238E27FC236}">
                <a16:creationId xmlns:a16="http://schemas.microsoft.com/office/drawing/2014/main" id="{912828DB-20A8-4F58-41B0-56EE7D269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007" y="3713872"/>
            <a:ext cx="3756073" cy="2446908"/>
          </a:xfrm>
          <a:prstGeom prst="rect">
            <a:avLst/>
          </a:prstGeom>
          <a:effectLst>
            <a:softEdge rad="63500"/>
          </a:effectLst>
        </p:spPr>
      </p:pic>
    </p:spTree>
    <p:extLst>
      <p:ext uri="{BB962C8B-B14F-4D97-AF65-F5344CB8AC3E}">
        <p14:creationId xmlns:p14="http://schemas.microsoft.com/office/powerpoint/2010/main" val="25716791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417</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Tw Cen MT</vt:lpstr>
      <vt:lpstr>Gallery</vt:lpstr>
      <vt:lpstr>Odoo Implementation for a Computer Repair Company</vt:lpstr>
      <vt:lpstr>Table of contents</vt:lpstr>
      <vt:lpstr>Project Introduction</vt:lpstr>
      <vt:lpstr>Project Overview</vt:lpstr>
      <vt:lpstr>Problem Statement</vt:lpstr>
      <vt:lpstr>Project Objectives</vt:lpstr>
      <vt:lpstr>Odoo's Role</vt:lpstr>
      <vt:lpstr>Challenges and Solutions</vt:lpstr>
      <vt:lpstr>Project Results</vt:lpstr>
      <vt:lpstr>crm</vt:lpstr>
      <vt:lpstr>Crm Reporting</vt:lpstr>
      <vt:lpstr>Sales</vt:lpstr>
      <vt:lpstr>Inventory</vt:lpstr>
      <vt:lpstr>purchase</vt:lpstr>
      <vt:lpstr>Purchase REPoRTING</vt:lpstr>
      <vt:lpstr>Accounting</vt:lpstr>
      <vt:lpstr>Future Work</vt:lpstr>
      <vt:lpstr>Conclusion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Mohey</dc:creator>
  <cp:lastModifiedBy>Mohammed Mohey</cp:lastModifiedBy>
  <cp:revision>5</cp:revision>
  <dcterms:created xsi:type="dcterms:W3CDTF">2024-10-16T20:35:23Z</dcterms:created>
  <dcterms:modified xsi:type="dcterms:W3CDTF">2024-10-22T09:14:53Z</dcterms:modified>
</cp:coreProperties>
</file>