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7"/>
  </p:notesMasterIdLst>
  <p:sldIdLst>
    <p:sldId id="271" r:id="rId2"/>
    <p:sldId id="260" r:id="rId3"/>
    <p:sldId id="257" r:id="rId4"/>
    <p:sldId id="258" r:id="rId5"/>
    <p:sldId id="261" r:id="rId6"/>
    <p:sldId id="262" r:id="rId7"/>
    <p:sldId id="268" r:id="rId8"/>
    <p:sldId id="263" r:id="rId9"/>
    <p:sldId id="264" r:id="rId10"/>
    <p:sldId id="265" r:id="rId11"/>
    <p:sldId id="266" r:id="rId12"/>
    <p:sldId id="269" r:id="rId13"/>
    <p:sldId id="256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5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5C4D0-855F-4803-B601-751081168661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212A9-7264-4637-A962-E4FC7A6B44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12A9-7264-4637-A962-E4FC7A6B44B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3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2515267" y="2186600"/>
            <a:ext cx="7161600" cy="228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114000" y="-224871"/>
            <a:ext cx="12387125" cy="7235872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482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78CD-6B0B-43FD-BBD9-14876CEE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9C240-99DF-45B7-98DB-C1B7B80A7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3B355-7767-4586-83F1-E9BBCFD6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DF33-2A5A-4901-902F-8D53B8A7CE14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BCDA-336C-4845-A1EE-0BE258EF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F3CC8-8939-4052-B973-14C064E2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BBA7-7203-4080-85C5-531E449DE3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9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816533" y="2111133"/>
            <a:ext cx="6559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816533" y="3786736"/>
            <a:ext cx="6559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-111883" y="-224871"/>
            <a:ext cx="12385009" cy="7235872"/>
            <a:chOff x="-83913" y="-168653"/>
            <a:chExt cx="9288757" cy="5426904"/>
          </a:xfrm>
        </p:grpSpPr>
        <p:sp>
          <p:nvSpPr>
            <p:cNvPr id="113" name="Google Shape;113;p3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3" name="Google Shape;133;p3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8" name="Google Shape;138;p3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139" name="Google Shape;139;p3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41" name="Google Shape;141;p3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2" name="Google Shape;162;p3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163" name="Google Shape;163;p3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65" name="Google Shape;165;p3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7" name="Google Shape;167;p3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68" name="Google Shape;168;p3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71" name="Google Shape;171;p3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74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60804" y="5788527"/>
            <a:ext cx="12363231" cy="1214388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371167" y="882701"/>
            <a:ext cx="9449600" cy="73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371167" y="1770603"/>
            <a:ext cx="9449600" cy="35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✘"/>
              <a:defRPr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5730167" y="6333133"/>
            <a:ext cx="731600" cy="36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4624BBA7-7203-4080-85C5-531E449DE3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3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60804" y="5788527"/>
            <a:ext cx="12363231" cy="1214388"/>
            <a:chOff x="-45603" y="440026"/>
            <a:chExt cx="9272423" cy="910791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371167" y="882701"/>
            <a:ext cx="9449600" cy="73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371167" y="1872204"/>
            <a:ext cx="4586800" cy="35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6234097" y="1872204"/>
            <a:ext cx="4586800" cy="35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5730167" y="6333133"/>
            <a:ext cx="731600" cy="36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4624BBA7-7203-4080-85C5-531E449DE3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6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7"/>
          <p:cNvGrpSpPr/>
          <p:nvPr/>
        </p:nvGrpSpPr>
        <p:grpSpPr>
          <a:xfrm>
            <a:off x="-60804" y="5788527"/>
            <a:ext cx="12363231" cy="1214388"/>
            <a:chOff x="-45603" y="440026"/>
            <a:chExt cx="9272423" cy="910791"/>
          </a:xfrm>
        </p:grpSpPr>
        <p:sp>
          <p:nvSpPr>
            <p:cNvPr id="372" name="Google Shape;372;p7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2" name="Google Shape;392;p7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93" name="Google Shape;393;p7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95" name="Google Shape;395;p7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7" name="Google Shape;397;p7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98" name="Google Shape;398;p7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00" name="Google Shape;400;p7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0" name="Google Shape;420;p7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21" name="Google Shape;421;p7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2" name="Google Shape;422;p7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3" name="Google Shape;423;p7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5" name="Google Shape;425;p7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26" name="Google Shape;426;p7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7" name="Google Shape;427;p7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8" name="Google Shape;428;p7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9" name="Google Shape;429;p7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31" name="Google Shape;431;p7"/>
          <p:cNvSpPr txBox="1">
            <a:spLocks noGrp="1"/>
          </p:cNvSpPr>
          <p:nvPr>
            <p:ph type="title"/>
          </p:nvPr>
        </p:nvSpPr>
        <p:spPr>
          <a:xfrm>
            <a:off x="1371167" y="882701"/>
            <a:ext cx="9449600" cy="73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2" name="Google Shape;432;p7"/>
          <p:cNvSpPr txBox="1">
            <a:spLocks noGrp="1"/>
          </p:cNvSpPr>
          <p:nvPr>
            <p:ph type="body" idx="1"/>
          </p:nvPr>
        </p:nvSpPr>
        <p:spPr>
          <a:xfrm>
            <a:off x="1371167" y="1908000"/>
            <a:ext cx="2934000" cy="35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✘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3" name="Google Shape;433;p7"/>
          <p:cNvSpPr txBox="1">
            <a:spLocks noGrp="1"/>
          </p:cNvSpPr>
          <p:nvPr>
            <p:ph type="body" idx="2"/>
          </p:nvPr>
        </p:nvSpPr>
        <p:spPr>
          <a:xfrm>
            <a:off x="4586291" y="1908000"/>
            <a:ext cx="2934000" cy="35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✘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4" name="Google Shape;434;p7"/>
          <p:cNvSpPr txBox="1">
            <a:spLocks noGrp="1"/>
          </p:cNvSpPr>
          <p:nvPr>
            <p:ph type="body" idx="3"/>
          </p:nvPr>
        </p:nvSpPr>
        <p:spPr>
          <a:xfrm>
            <a:off x="7801415" y="1908000"/>
            <a:ext cx="2934000" cy="35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✘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5" name="Google Shape;435;p7"/>
          <p:cNvSpPr txBox="1">
            <a:spLocks noGrp="1"/>
          </p:cNvSpPr>
          <p:nvPr>
            <p:ph type="sldNum" idx="12"/>
          </p:nvPr>
        </p:nvSpPr>
        <p:spPr>
          <a:xfrm>
            <a:off x="5730167" y="6333133"/>
            <a:ext cx="731600" cy="36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4624BBA7-7203-4080-85C5-531E449DE3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8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8"/>
          <p:cNvGrpSpPr/>
          <p:nvPr/>
        </p:nvGrpSpPr>
        <p:grpSpPr>
          <a:xfrm>
            <a:off x="-60804" y="5788527"/>
            <a:ext cx="12363231" cy="1214388"/>
            <a:chOff x="-45603" y="440026"/>
            <a:chExt cx="9272423" cy="910791"/>
          </a:xfrm>
        </p:grpSpPr>
        <p:sp>
          <p:nvSpPr>
            <p:cNvPr id="438" name="Google Shape;438;p8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58" name="Google Shape;458;p8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459" name="Google Shape;459;p8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1" name="Google Shape;461;p8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63" name="Google Shape;463;p8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464" name="Google Shape;464;p8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6" name="Google Shape;466;p8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86" name="Google Shape;486;p8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87" name="Google Shape;487;p8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89" name="Google Shape;489;p8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91" name="Google Shape;491;p8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92" name="Google Shape;492;p8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95" name="Google Shape;495;p8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97" name="Google Shape;497;p8"/>
          <p:cNvSpPr txBox="1">
            <a:spLocks noGrp="1"/>
          </p:cNvSpPr>
          <p:nvPr>
            <p:ph type="title"/>
          </p:nvPr>
        </p:nvSpPr>
        <p:spPr>
          <a:xfrm>
            <a:off x="1371167" y="882701"/>
            <a:ext cx="9449600" cy="73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8" name="Google Shape;498;p8"/>
          <p:cNvSpPr txBox="1">
            <a:spLocks noGrp="1"/>
          </p:cNvSpPr>
          <p:nvPr>
            <p:ph type="sldNum" idx="12"/>
          </p:nvPr>
        </p:nvSpPr>
        <p:spPr>
          <a:xfrm>
            <a:off x="5730167" y="6333133"/>
            <a:ext cx="731600" cy="36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4624BBA7-7203-4080-85C5-531E449DE3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8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5730167" y="6333133"/>
            <a:ext cx="731600" cy="36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4624BBA7-7203-4080-85C5-531E449DE3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6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 with big pattern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5730167" y="6333133"/>
            <a:ext cx="731600" cy="36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4624BBA7-7203-4080-85C5-531E449DE3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28" name="Google Shape;628;p12"/>
          <p:cNvSpPr/>
          <p:nvPr/>
        </p:nvSpPr>
        <p:spPr>
          <a:xfrm>
            <a:off x="5169772" y="115909"/>
            <a:ext cx="666200" cy="939705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98468" y="5780484"/>
            <a:ext cx="801688" cy="732713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81524" y="2955821"/>
            <a:ext cx="428632" cy="946355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431701" y="5443829"/>
            <a:ext cx="336495" cy="739064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5468001" y="6198907"/>
            <a:ext cx="502475" cy="339869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11436217" y="1268434"/>
            <a:ext cx="646993" cy="438732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4184775" y="6163756"/>
            <a:ext cx="483879" cy="891305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11372540" y="5642352"/>
            <a:ext cx="830869" cy="222307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4235316" y="578137"/>
            <a:ext cx="266400" cy="685264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8826934" y="49814"/>
            <a:ext cx="330668" cy="865527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7331232" y="6150833"/>
            <a:ext cx="451887" cy="431796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530353" y="162789"/>
            <a:ext cx="742696" cy="826432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2180982" y="6020842"/>
            <a:ext cx="741783" cy="84187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10489445" y="6137459"/>
            <a:ext cx="935991" cy="756924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6397801" y="5622535"/>
            <a:ext cx="821969" cy="895704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1273050" y="797936"/>
            <a:ext cx="772271" cy="869557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10578862" y="4069789"/>
            <a:ext cx="955087" cy="765184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11667516" y="2288195"/>
            <a:ext cx="605608" cy="541461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736681" y="-141756"/>
            <a:ext cx="498489" cy="657751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8152616" y="6087193"/>
            <a:ext cx="950485" cy="559089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923122" y="2271174"/>
            <a:ext cx="877033" cy="514821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10549380" y="2086988"/>
            <a:ext cx="1014029" cy="267272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764714" y="3187209"/>
            <a:ext cx="886847" cy="696151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324269" y="4557487"/>
            <a:ext cx="502555" cy="607580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10575341" y="5225795"/>
            <a:ext cx="528951" cy="53635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8973498" y="495126"/>
            <a:ext cx="604137" cy="68191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9692911" y="6075485"/>
            <a:ext cx="468292" cy="586668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10764274" y="928553"/>
            <a:ext cx="386319" cy="608313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9796916" y="-107745"/>
            <a:ext cx="803864" cy="854828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6587505" y="129715"/>
            <a:ext cx="985039" cy="614020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11076486" y="2697823"/>
            <a:ext cx="485225" cy="716235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87799" y="1865301"/>
            <a:ext cx="546884" cy="687576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3372967" y="5858335"/>
            <a:ext cx="607576" cy="576972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1032767" y="1790851"/>
            <a:ext cx="234195" cy="49736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11329137" y="5140970"/>
            <a:ext cx="321049" cy="270733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10939143" y="320248"/>
            <a:ext cx="234512" cy="232971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11664669" y="4478053"/>
            <a:ext cx="314851" cy="306543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4901167" y="5832367"/>
            <a:ext cx="292247" cy="628957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4044939" y="274361"/>
            <a:ext cx="318195" cy="324740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11650200" y="585625"/>
            <a:ext cx="343808" cy="379784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779009" y="195028"/>
            <a:ext cx="298004" cy="3208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10077943" y="5308019"/>
            <a:ext cx="272511" cy="371888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703245" y="4067929"/>
            <a:ext cx="205911" cy="363715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11672883" y="3696237"/>
            <a:ext cx="298429" cy="41064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87804" y="1115213"/>
            <a:ext cx="298737" cy="387044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9289560" y="5569275"/>
            <a:ext cx="288088" cy="368503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3091265" y="818420"/>
            <a:ext cx="443109" cy="449211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8028261" y="182906"/>
            <a:ext cx="353979" cy="273543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1055004" y="6173444"/>
            <a:ext cx="306257" cy="390773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6277649" y="784171"/>
            <a:ext cx="502976" cy="273184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51323" y="202058"/>
            <a:ext cx="315035" cy="30672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6092122" y="-126072"/>
            <a:ext cx="314580" cy="30628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1107929" y="4838204"/>
            <a:ext cx="275129" cy="267869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  <p:extLst>
      <p:ext uri="{BB962C8B-B14F-4D97-AF65-F5344CB8AC3E}">
        <p14:creationId xmlns:p14="http://schemas.microsoft.com/office/powerpoint/2010/main" val="28243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C6A83-4370-497E-A721-B093985C9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4D1C0-318A-45C8-9BA6-4C74C5846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D021E-42BF-42C2-B84E-B9558CBC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DF33-2A5A-4901-902F-8D53B8A7CE14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E1BD5-C42E-42A3-9492-241CEBE6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85479-8477-463B-A5E2-01E1A428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BBA7-7203-4080-85C5-531E449DE3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4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371167" y="882701"/>
            <a:ext cx="9449600" cy="7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5730167" y="6333133"/>
            <a:ext cx="7316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33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333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333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333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333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333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333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333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333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fld id="{4624BBA7-7203-4080-85C5-531E449DE3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371167" y="1770603"/>
            <a:ext cx="9449600" cy="35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42107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2515267" y="2186600"/>
            <a:ext cx="7161600" cy="228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/>
              <a:t>Naive Bayes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49E1-06C4-7645-E4B9-0F2CF6BB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039" y="63576"/>
            <a:ext cx="9449600" cy="733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Conditional probability: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D5650A-EEFF-4012-BBDD-4684248910B0}"/>
                  </a:ext>
                </a:extLst>
              </p:cNvPr>
              <p:cNvSpPr txBox="1"/>
              <p:nvPr/>
            </p:nvSpPr>
            <p:spPr>
              <a:xfrm>
                <a:off x="1166669" y="5928239"/>
                <a:ext cx="4399474" cy="890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10|</m:t>
                          </m:r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𝑅𝑒𝑑</m:t>
                          </m:r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D5650A-EEFF-4012-BBDD-46842489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669" y="5928239"/>
                <a:ext cx="4399474" cy="8903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BDB44-06FF-E838-7260-1CFB22237104}"/>
                  </a:ext>
                </a:extLst>
              </p:cNvPr>
              <p:cNvSpPr txBox="1"/>
              <p:nvPr/>
            </p:nvSpPr>
            <p:spPr>
              <a:xfrm>
                <a:off x="7355214" y="5794616"/>
                <a:ext cx="4399474" cy="890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𝑅𝑒𝑑</m:t>
                          </m:r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|10</m:t>
                          </m:r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BDB44-06FF-E838-7260-1CFB22237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214" y="5794616"/>
                <a:ext cx="4399474" cy="890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706EBD9-0065-7E95-2F0A-561FE828D682}"/>
              </a:ext>
            </a:extLst>
          </p:cNvPr>
          <p:cNvGrpSpPr/>
          <p:nvPr/>
        </p:nvGrpSpPr>
        <p:grpSpPr>
          <a:xfrm>
            <a:off x="769966" y="1429539"/>
            <a:ext cx="4395289" cy="4395290"/>
            <a:chOff x="4997177" y="1376849"/>
            <a:chExt cx="4395289" cy="439529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9BEEBFE-0E2D-A407-AEC5-D73BEA573D74}"/>
                </a:ext>
              </a:extLst>
            </p:cNvPr>
            <p:cNvGrpSpPr/>
            <p:nvPr/>
          </p:nvGrpSpPr>
          <p:grpSpPr>
            <a:xfrm>
              <a:off x="4997177" y="1376849"/>
              <a:ext cx="4395289" cy="4395290"/>
              <a:chOff x="3696929" y="1690688"/>
              <a:chExt cx="3519948" cy="351994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BB610E9-2CFE-116D-FE54-5FB6F01593CD}"/>
                  </a:ext>
                </a:extLst>
              </p:cNvPr>
              <p:cNvSpPr/>
              <p:nvPr/>
            </p:nvSpPr>
            <p:spPr>
              <a:xfrm>
                <a:off x="3696929" y="1690688"/>
                <a:ext cx="3519948" cy="351994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06AF4C3-1F5B-82E3-9BE2-AB55AD0387DF}"/>
                  </a:ext>
                </a:extLst>
              </p:cNvPr>
              <p:cNvSpPr/>
              <p:nvPr/>
            </p:nvSpPr>
            <p:spPr>
              <a:xfrm>
                <a:off x="3696929" y="1922919"/>
                <a:ext cx="1759974" cy="3045197"/>
              </a:xfrm>
              <a:custGeom>
                <a:avLst/>
                <a:gdLst>
                  <a:gd name="connsiteX0" fmla="*/ 871518 w 1759974"/>
                  <a:gd name="connsiteY0" fmla="*/ 0 h 3045197"/>
                  <a:gd name="connsiteX1" fmla="*/ 984019 w 1759974"/>
                  <a:gd name="connsiteY1" fmla="*/ 68346 h 3045197"/>
                  <a:gd name="connsiteX2" fmla="*/ 1759974 w 1759974"/>
                  <a:gd name="connsiteY2" fmla="*/ 1527744 h 3045197"/>
                  <a:gd name="connsiteX3" fmla="*/ 984019 w 1759974"/>
                  <a:gd name="connsiteY3" fmla="*/ 2987142 h 3045197"/>
                  <a:gd name="connsiteX4" fmla="*/ 888457 w 1759974"/>
                  <a:gd name="connsiteY4" fmla="*/ 3045197 h 3045197"/>
                  <a:gd name="connsiteX5" fmla="*/ 775956 w 1759974"/>
                  <a:gd name="connsiteY5" fmla="*/ 2976851 h 3045197"/>
                  <a:gd name="connsiteX6" fmla="*/ 0 w 1759974"/>
                  <a:gd name="connsiteY6" fmla="*/ 1517453 h 3045197"/>
                  <a:gd name="connsiteX7" fmla="*/ 775956 w 1759974"/>
                  <a:gd name="connsiteY7" fmla="*/ 58055 h 304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59974" h="3045197">
                    <a:moveTo>
                      <a:pt x="871518" y="0"/>
                    </a:moveTo>
                    <a:lnTo>
                      <a:pt x="984019" y="68346"/>
                    </a:lnTo>
                    <a:cubicBezTo>
                      <a:pt x="1452175" y="384626"/>
                      <a:pt x="1759974" y="920240"/>
                      <a:pt x="1759974" y="1527744"/>
                    </a:cubicBezTo>
                    <a:cubicBezTo>
                      <a:pt x="1759974" y="2135249"/>
                      <a:pt x="1452175" y="2670862"/>
                      <a:pt x="984019" y="2987142"/>
                    </a:cubicBezTo>
                    <a:lnTo>
                      <a:pt x="888457" y="3045197"/>
                    </a:lnTo>
                    <a:lnTo>
                      <a:pt x="775956" y="2976851"/>
                    </a:lnTo>
                    <a:cubicBezTo>
                      <a:pt x="307800" y="2660571"/>
                      <a:pt x="0" y="2124958"/>
                      <a:pt x="0" y="1517453"/>
                    </a:cubicBezTo>
                    <a:cubicBezTo>
                      <a:pt x="0" y="909949"/>
                      <a:pt x="307800" y="374335"/>
                      <a:pt x="775956" y="5805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1962084-9CD7-FEE6-5D00-2A79B280D1B0}"/>
                </a:ext>
              </a:extLst>
            </p:cNvPr>
            <p:cNvSpPr/>
            <p:nvPr/>
          </p:nvSpPr>
          <p:spPr>
            <a:xfrm>
              <a:off x="5791992" y="2205578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EE14947-9EE4-114F-7EE0-E7F40CBCAD22}"/>
                </a:ext>
              </a:extLst>
            </p:cNvPr>
            <p:cNvSpPr/>
            <p:nvPr/>
          </p:nvSpPr>
          <p:spPr>
            <a:xfrm>
              <a:off x="5222627" y="2950907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E739392-88D7-D3CD-5C50-D6DF11BFDE02}"/>
                </a:ext>
              </a:extLst>
            </p:cNvPr>
            <p:cNvSpPr/>
            <p:nvPr/>
          </p:nvSpPr>
          <p:spPr>
            <a:xfrm>
              <a:off x="6321448" y="3117739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06CC0EC-6EE9-D1B5-95A1-81038B580CF3}"/>
                </a:ext>
              </a:extLst>
            </p:cNvPr>
            <p:cNvSpPr/>
            <p:nvPr/>
          </p:nvSpPr>
          <p:spPr>
            <a:xfrm>
              <a:off x="5568250" y="3962631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6237B3A-FEDF-F507-D0E8-58E5D9A73DD6}"/>
                </a:ext>
              </a:extLst>
            </p:cNvPr>
            <p:cNvSpPr/>
            <p:nvPr/>
          </p:nvSpPr>
          <p:spPr>
            <a:xfrm>
              <a:off x="6851228" y="1512190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1687CD5-C170-8FFC-E55B-6D51ECAA5A6C}"/>
                </a:ext>
              </a:extLst>
            </p:cNvPr>
            <p:cNvSpPr/>
            <p:nvPr/>
          </p:nvSpPr>
          <p:spPr>
            <a:xfrm>
              <a:off x="7840950" y="1887297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97CDDD1-931C-E79D-C8BD-1785C5ACBD29}"/>
                </a:ext>
              </a:extLst>
            </p:cNvPr>
            <p:cNvSpPr/>
            <p:nvPr/>
          </p:nvSpPr>
          <p:spPr>
            <a:xfrm>
              <a:off x="7247061" y="2437810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55F62DE-BD60-6B60-00E0-319BAC9F47AA}"/>
                </a:ext>
              </a:extLst>
            </p:cNvPr>
            <p:cNvSpPr/>
            <p:nvPr/>
          </p:nvSpPr>
          <p:spPr>
            <a:xfrm>
              <a:off x="7759864" y="3091619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1B8D56B-58D8-C228-5957-E805243AF0A2}"/>
                </a:ext>
              </a:extLst>
            </p:cNvPr>
            <p:cNvSpPr/>
            <p:nvPr/>
          </p:nvSpPr>
          <p:spPr>
            <a:xfrm>
              <a:off x="8675030" y="3124483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3B5E370-EFFF-E905-44E0-D6D852789CDA}"/>
                </a:ext>
              </a:extLst>
            </p:cNvPr>
            <p:cNvSpPr/>
            <p:nvPr/>
          </p:nvSpPr>
          <p:spPr>
            <a:xfrm>
              <a:off x="7332688" y="3746478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125816-1393-9FE8-F490-716F8BD93A12}"/>
                </a:ext>
              </a:extLst>
            </p:cNvPr>
            <p:cNvSpPr/>
            <p:nvPr/>
          </p:nvSpPr>
          <p:spPr>
            <a:xfrm>
              <a:off x="6897878" y="4658639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DA96819-2376-7928-5BCF-E84223EE124F}"/>
                </a:ext>
              </a:extLst>
            </p:cNvPr>
            <p:cNvSpPr/>
            <p:nvPr/>
          </p:nvSpPr>
          <p:spPr>
            <a:xfrm>
              <a:off x="7751178" y="4474414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F2CD599-A892-7CE2-3E64-C12D2F01416A}"/>
                </a:ext>
              </a:extLst>
            </p:cNvPr>
            <p:cNvSpPr/>
            <p:nvPr/>
          </p:nvSpPr>
          <p:spPr>
            <a:xfrm>
              <a:off x="8272414" y="3777813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2D2E5EC-3A83-948B-52BF-8038222590AD}"/>
                </a:ext>
              </a:extLst>
            </p:cNvPr>
            <p:cNvSpPr/>
            <p:nvPr/>
          </p:nvSpPr>
          <p:spPr>
            <a:xfrm>
              <a:off x="8217447" y="2555484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E3699F0-D459-F7CB-20E7-26F689E216E7}"/>
              </a:ext>
            </a:extLst>
          </p:cNvPr>
          <p:cNvGrpSpPr/>
          <p:nvPr/>
        </p:nvGrpSpPr>
        <p:grpSpPr>
          <a:xfrm>
            <a:off x="6958511" y="1231355"/>
            <a:ext cx="4395289" cy="4395290"/>
            <a:chOff x="2799533" y="1389699"/>
            <a:chExt cx="4395289" cy="439529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A675CE2-B912-BCAF-7F35-E3DCD2960B13}"/>
                </a:ext>
              </a:extLst>
            </p:cNvPr>
            <p:cNvGrpSpPr/>
            <p:nvPr/>
          </p:nvGrpSpPr>
          <p:grpSpPr>
            <a:xfrm>
              <a:off x="2799533" y="1389699"/>
              <a:ext cx="4395289" cy="4395290"/>
              <a:chOff x="1936955" y="1700979"/>
              <a:chExt cx="3519948" cy="3519948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E8E6728-D8A9-13F2-FB23-B844F8C64F32}"/>
                  </a:ext>
                </a:extLst>
              </p:cNvPr>
              <p:cNvSpPr/>
              <p:nvPr/>
            </p:nvSpPr>
            <p:spPr>
              <a:xfrm>
                <a:off x="1936955" y="1700979"/>
                <a:ext cx="3519948" cy="3519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5B4E822E-868E-EB7F-AD16-D69F74ACC501}"/>
                  </a:ext>
                </a:extLst>
              </p:cNvPr>
              <p:cNvSpPr/>
              <p:nvPr/>
            </p:nvSpPr>
            <p:spPr>
              <a:xfrm>
                <a:off x="3696929" y="1922919"/>
                <a:ext cx="1759974" cy="3045197"/>
              </a:xfrm>
              <a:custGeom>
                <a:avLst/>
                <a:gdLst>
                  <a:gd name="connsiteX0" fmla="*/ 871518 w 1759974"/>
                  <a:gd name="connsiteY0" fmla="*/ 0 h 3045197"/>
                  <a:gd name="connsiteX1" fmla="*/ 984019 w 1759974"/>
                  <a:gd name="connsiteY1" fmla="*/ 68346 h 3045197"/>
                  <a:gd name="connsiteX2" fmla="*/ 1759974 w 1759974"/>
                  <a:gd name="connsiteY2" fmla="*/ 1527744 h 3045197"/>
                  <a:gd name="connsiteX3" fmla="*/ 984019 w 1759974"/>
                  <a:gd name="connsiteY3" fmla="*/ 2987142 h 3045197"/>
                  <a:gd name="connsiteX4" fmla="*/ 888457 w 1759974"/>
                  <a:gd name="connsiteY4" fmla="*/ 3045197 h 3045197"/>
                  <a:gd name="connsiteX5" fmla="*/ 775956 w 1759974"/>
                  <a:gd name="connsiteY5" fmla="*/ 2976851 h 3045197"/>
                  <a:gd name="connsiteX6" fmla="*/ 0 w 1759974"/>
                  <a:gd name="connsiteY6" fmla="*/ 1517453 h 3045197"/>
                  <a:gd name="connsiteX7" fmla="*/ 775956 w 1759974"/>
                  <a:gd name="connsiteY7" fmla="*/ 58055 h 304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59974" h="3045197">
                    <a:moveTo>
                      <a:pt x="871518" y="0"/>
                    </a:moveTo>
                    <a:lnTo>
                      <a:pt x="984019" y="68346"/>
                    </a:lnTo>
                    <a:cubicBezTo>
                      <a:pt x="1452175" y="384626"/>
                      <a:pt x="1759974" y="920240"/>
                      <a:pt x="1759974" y="1527744"/>
                    </a:cubicBezTo>
                    <a:cubicBezTo>
                      <a:pt x="1759974" y="2135249"/>
                      <a:pt x="1452175" y="2670862"/>
                      <a:pt x="984019" y="2987142"/>
                    </a:cubicBezTo>
                    <a:lnTo>
                      <a:pt x="888457" y="3045197"/>
                    </a:lnTo>
                    <a:lnTo>
                      <a:pt x="775956" y="2976851"/>
                    </a:lnTo>
                    <a:cubicBezTo>
                      <a:pt x="307800" y="2660571"/>
                      <a:pt x="0" y="2124958"/>
                      <a:pt x="0" y="1517453"/>
                    </a:cubicBezTo>
                    <a:cubicBezTo>
                      <a:pt x="0" y="909949"/>
                      <a:pt x="307800" y="374335"/>
                      <a:pt x="775956" y="5805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1461148-A287-7769-CF44-CB00334CA080}"/>
                </a:ext>
              </a:extLst>
            </p:cNvPr>
            <p:cNvSpPr/>
            <p:nvPr/>
          </p:nvSpPr>
          <p:spPr>
            <a:xfrm>
              <a:off x="3799002" y="1894788"/>
              <a:ext cx="593889" cy="5938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7F3A2C7-9E45-3EB7-F5D7-7EB06D8699D8}"/>
                </a:ext>
              </a:extLst>
            </p:cNvPr>
            <p:cNvSpPr/>
            <p:nvPr/>
          </p:nvSpPr>
          <p:spPr>
            <a:xfrm>
              <a:off x="3194715" y="2418317"/>
              <a:ext cx="593889" cy="5938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302719-BCEE-F301-E02E-0BDC77A4C4FF}"/>
                </a:ext>
              </a:extLst>
            </p:cNvPr>
            <p:cNvSpPr/>
            <p:nvPr/>
          </p:nvSpPr>
          <p:spPr>
            <a:xfrm>
              <a:off x="3406794" y="3074414"/>
              <a:ext cx="593889" cy="5938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E10C33E-43E5-CDC6-11F4-C52ECE394694}"/>
                </a:ext>
              </a:extLst>
            </p:cNvPr>
            <p:cNvSpPr/>
            <p:nvPr/>
          </p:nvSpPr>
          <p:spPr>
            <a:xfrm>
              <a:off x="3703738" y="3879473"/>
              <a:ext cx="593889" cy="5938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00B1EA1-2227-2445-CFC7-2E58A6D8AC6B}"/>
                </a:ext>
              </a:extLst>
            </p:cNvPr>
            <p:cNvSpPr/>
            <p:nvPr/>
          </p:nvSpPr>
          <p:spPr>
            <a:xfrm>
              <a:off x="4406035" y="4444524"/>
              <a:ext cx="593889" cy="5938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8406613-DCAA-CCD1-2026-4FB4CA2AAA4E}"/>
                </a:ext>
              </a:extLst>
            </p:cNvPr>
            <p:cNvSpPr/>
            <p:nvPr/>
          </p:nvSpPr>
          <p:spPr>
            <a:xfrm>
              <a:off x="4208671" y="2974181"/>
              <a:ext cx="593889" cy="5938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5EAAD65-A7E0-3C40-97DE-2E791A64070C}"/>
                </a:ext>
              </a:extLst>
            </p:cNvPr>
            <p:cNvSpPr/>
            <p:nvPr/>
          </p:nvSpPr>
          <p:spPr>
            <a:xfrm>
              <a:off x="4505615" y="2164950"/>
              <a:ext cx="593889" cy="5938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A46FE09-4326-5109-FE94-D2FD27549AD4}"/>
                </a:ext>
              </a:extLst>
            </p:cNvPr>
            <p:cNvSpPr/>
            <p:nvPr/>
          </p:nvSpPr>
          <p:spPr>
            <a:xfrm>
              <a:off x="5791992" y="2205578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B71C272-8E86-2D3B-151A-4C446DB7FB22}"/>
                </a:ext>
              </a:extLst>
            </p:cNvPr>
            <p:cNvSpPr/>
            <p:nvPr/>
          </p:nvSpPr>
          <p:spPr>
            <a:xfrm>
              <a:off x="5222627" y="2950907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772EF5B-6300-2983-4978-FEB436D9BED7}"/>
                </a:ext>
              </a:extLst>
            </p:cNvPr>
            <p:cNvSpPr/>
            <p:nvPr/>
          </p:nvSpPr>
          <p:spPr>
            <a:xfrm>
              <a:off x="6321448" y="3117739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17B3ECB-1464-BD50-D6D8-D3A191C9D0CE}"/>
                </a:ext>
              </a:extLst>
            </p:cNvPr>
            <p:cNvSpPr/>
            <p:nvPr/>
          </p:nvSpPr>
          <p:spPr>
            <a:xfrm>
              <a:off x="5568250" y="3962631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97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5781-6ECB-D48E-9BB5-F4E900AA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200" y="72908"/>
            <a:ext cx="9449600" cy="733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Joint and conditional relationship: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9E5A2C-3A20-2E51-9063-81889CD4E8DB}"/>
                  </a:ext>
                </a:extLst>
              </p:cNvPr>
              <p:cNvSpPr txBox="1"/>
              <p:nvPr/>
            </p:nvSpPr>
            <p:spPr>
              <a:xfrm>
                <a:off x="838200" y="4665869"/>
                <a:ext cx="78398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10,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𝑅𝑒𝑑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𝑅𝑒𝑑</m:t>
                          </m:r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𝑅𝑒𝑑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sz="2400" dirty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𝑅𝑒𝑑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9E5A2C-3A20-2E51-9063-81889CD4E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65869"/>
                <a:ext cx="7839838" cy="461665"/>
              </a:xfrm>
              <a:prstGeom prst="rect">
                <a:avLst/>
              </a:prstGeom>
              <a:blipFill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0C4B6A0-A8E4-33EE-279C-38A3EFB1A46A}"/>
              </a:ext>
            </a:extLst>
          </p:cNvPr>
          <p:cNvGrpSpPr/>
          <p:nvPr/>
        </p:nvGrpSpPr>
        <p:grpSpPr>
          <a:xfrm>
            <a:off x="3598726" y="1093509"/>
            <a:ext cx="5079312" cy="3396108"/>
            <a:chOff x="2799533" y="1376849"/>
            <a:chExt cx="6592934" cy="44081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EDE8CD-B086-1BDD-CF21-3553EA0998C0}"/>
                </a:ext>
              </a:extLst>
            </p:cNvPr>
            <p:cNvGrpSpPr/>
            <p:nvPr/>
          </p:nvGrpSpPr>
          <p:grpSpPr>
            <a:xfrm>
              <a:off x="2799533" y="1376849"/>
              <a:ext cx="6592934" cy="4408140"/>
              <a:chOff x="1936955" y="1690688"/>
              <a:chExt cx="5279922" cy="3530239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942A5C1-B6A9-9330-D00F-E97799F2699E}"/>
                  </a:ext>
                </a:extLst>
              </p:cNvPr>
              <p:cNvSpPr/>
              <p:nvPr/>
            </p:nvSpPr>
            <p:spPr>
              <a:xfrm>
                <a:off x="3696929" y="1690688"/>
                <a:ext cx="3519948" cy="351994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88208F-F0C9-439C-C284-CDFB98ACBE60}"/>
                  </a:ext>
                </a:extLst>
              </p:cNvPr>
              <p:cNvSpPr/>
              <p:nvPr/>
            </p:nvSpPr>
            <p:spPr>
              <a:xfrm>
                <a:off x="1936955" y="1700979"/>
                <a:ext cx="3519948" cy="3519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537350A-3D2B-6230-47CC-3AA32A26D720}"/>
                  </a:ext>
                </a:extLst>
              </p:cNvPr>
              <p:cNvSpPr/>
              <p:nvPr/>
            </p:nvSpPr>
            <p:spPr>
              <a:xfrm>
                <a:off x="3696929" y="1922919"/>
                <a:ext cx="1759974" cy="3045197"/>
              </a:xfrm>
              <a:custGeom>
                <a:avLst/>
                <a:gdLst>
                  <a:gd name="connsiteX0" fmla="*/ 871518 w 1759974"/>
                  <a:gd name="connsiteY0" fmla="*/ 0 h 3045197"/>
                  <a:gd name="connsiteX1" fmla="*/ 984019 w 1759974"/>
                  <a:gd name="connsiteY1" fmla="*/ 68346 h 3045197"/>
                  <a:gd name="connsiteX2" fmla="*/ 1759974 w 1759974"/>
                  <a:gd name="connsiteY2" fmla="*/ 1527744 h 3045197"/>
                  <a:gd name="connsiteX3" fmla="*/ 984019 w 1759974"/>
                  <a:gd name="connsiteY3" fmla="*/ 2987142 h 3045197"/>
                  <a:gd name="connsiteX4" fmla="*/ 888457 w 1759974"/>
                  <a:gd name="connsiteY4" fmla="*/ 3045197 h 3045197"/>
                  <a:gd name="connsiteX5" fmla="*/ 775956 w 1759974"/>
                  <a:gd name="connsiteY5" fmla="*/ 2976851 h 3045197"/>
                  <a:gd name="connsiteX6" fmla="*/ 0 w 1759974"/>
                  <a:gd name="connsiteY6" fmla="*/ 1517453 h 3045197"/>
                  <a:gd name="connsiteX7" fmla="*/ 775956 w 1759974"/>
                  <a:gd name="connsiteY7" fmla="*/ 58055 h 304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59974" h="3045197">
                    <a:moveTo>
                      <a:pt x="871518" y="0"/>
                    </a:moveTo>
                    <a:lnTo>
                      <a:pt x="984019" y="68346"/>
                    </a:lnTo>
                    <a:cubicBezTo>
                      <a:pt x="1452175" y="384626"/>
                      <a:pt x="1759974" y="920240"/>
                      <a:pt x="1759974" y="1527744"/>
                    </a:cubicBezTo>
                    <a:cubicBezTo>
                      <a:pt x="1759974" y="2135249"/>
                      <a:pt x="1452175" y="2670862"/>
                      <a:pt x="984019" y="2987142"/>
                    </a:cubicBezTo>
                    <a:lnTo>
                      <a:pt x="888457" y="3045197"/>
                    </a:lnTo>
                    <a:lnTo>
                      <a:pt x="775956" y="2976851"/>
                    </a:lnTo>
                    <a:cubicBezTo>
                      <a:pt x="307800" y="2660571"/>
                      <a:pt x="0" y="2124958"/>
                      <a:pt x="0" y="1517453"/>
                    </a:cubicBezTo>
                    <a:cubicBezTo>
                      <a:pt x="0" y="909949"/>
                      <a:pt x="307800" y="374335"/>
                      <a:pt x="775956" y="5805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DAF2931-2113-2EB3-999E-6EA2EF64BF0C}"/>
                </a:ext>
              </a:extLst>
            </p:cNvPr>
            <p:cNvSpPr/>
            <p:nvPr/>
          </p:nvSpPr>
          <p:spPr>
            <a:xfrm>
              <a:off x="3799002" y="1894788"/>
              <a:ext cx="593889" cy="5938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10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FBB816-48AA-9D69-4A59-A32D68C18BB2}"/>
                </a:ext>
              </a:extLst>
            </p:cNvPr>
            <p:cNvSpPr/>
            <p:nvPr/>
          </p:nvSpPr>
          <p:spPr>
            <a:xfrm>
              <a:off x="3194714" y="2418317"/>
              <a:ext cx="593889" cy="5938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10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605B9B7-3ED1-DD16-EED3-B349144E15CB}"/>
                </a:ext>
              </a:extLst>
            </p:cNvPr>
            <p:cNvSpPr/>
            <p:nvPr/>
          </p:nvSpPr>
          <p:spPr>
            <a:xfrm>
              <a:off x="3406794" y="3074414"/>
              <a:ext cx="593889" cy="5938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10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F3B3483-AECC-C5F1-6D26-A9B9CDD1EE79}"/>
                </a:ext>
              </a:extLst>
            </p:cNvPr>
            <p:cNvSpPr/>
            <p:nvPr/>
          </p:nvSpPr>
          <p:spPr>
            <a:xfrm>
              <a:off x="3703738" y="3879473"/>
              <a:ext cx="593889" cy="5938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10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E9DD249-2048-46CE-AB88-08A3E333074A}"/>
                </a:ext>
              </a:extLst>
            </p:cNvPr>
            <p:cNvSpPr/>
            <p:nvPr/>
          </p:nvSpPr>
          <p:spPr>
            <a:xfrm>
              <a:off x="4406035" y="4444524"/>
              <a:ext cx="593889" cy="5938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D201274-347B-512C-4921-EB510D00BACA}"/>
                </a:ext>
              </a:extLst>
            </p:cNvPr>
            <p:cNvSpPr/>
            <p:nvPr/>
          </p:nvSpPr>
          <p:spPr>
            <a:xfrm>
              <a:off x="4208671" y="2974181"/>
              <a:ext cx="593889" cy="5938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10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5EC5F8-696C-5E21-D9B4-593773A17915}"/>
                </a:ext>
              </a:extLst>
            </p:cNvPr>
            <p:cNvSpPr/>
            <p:nvPr/>
          </p:nvSpPr>
          <p:spPr>
            <a:xfrm>
              <a:off x="4505615" y="2164950"/>
              <a:ext cx="593889" cy="5938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5B9D9DC-A758-C29E-59EE-751A2C0218DA}"/>
                </a:ext>
              </a:extLst>
            </p:cNvPr>
            <p:cNvSpPr/>
            <p:nvPr/>
          </p:nvSpPr>
          <p:spPr>
            <a:xfrm>
              <a:off x="5791992" y="2205578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10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FDCFDFA-741C-2E72-CB24-3938A0ECB75E}"/>
                </a:ext>
              </a:extLst>
            </p:cNvPr>
            <p:cNvSpPr/>
            <p:nvPr/>
          </p:nvSpPr>
          <p:spPr>
            <a:xfrm>
              <a:off x="5222627" y="2950907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10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151DA0C-59D0-4F77-35FA-C53E7314142A}"/>
                </a:ext>
              </a:extLst>
            </p:cNvPr>
            <p:cNvSpPr/>
            <p:nvPr/>
          </p:nvSpPr>
          <p:spPr>
            <a:xfrm>
              <a:off x="6321448" y="3117739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10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18A8DDC-71E8-CF0D-0B9D-6E5DCB7586C4}"/>
                </a:ext>
              </a:extLst>
            </p:cNvPr>
            <p:cNvSpPr/>
            <p:nvPr/>
          </p:nvSpPr>
          <p:spPr>
            <a:xfrm>
              <a:off x="5568250" y="3962631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10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8C794FB-7912-96D8-F3CD-DD25A2E29BAD}"/>
                </a:ext>
              </a:extLst>
            </p:cNvPr>
            <p:cNvSpPr/>
            <p:nvPr/>
          </p:nvSpPr>
          <p:spPr>
            <a:xfrm>
              <a:off x="6851228" y="1512190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9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1429EC1-111C-2E7F-EBF8-6176ECEC679F}"/>
                </a:ext>
              </a:extLst>
            </p:cNvPr>
            <p:cNvSpPr/>
            <p:nvPr/>
          </p:nvSpPr>
          <p:spPr>
            <a:xfrm>
              <a:off x="7840950" y="1887297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6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21742C-9473-7F3C-7D0D-BA64F1BD33CB}"/>
                </a:ext>
              </a:extLst>
            </p:cNvPr>
            <p:cNvSpPr/>
            <p:nvPr/>
          </p:nvSpPr>
          <p:spPr>
            <a:xfrm>
              <a:off x="7247061" y="2437810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12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072056-BCD5-1F81-A41D-26FF06387F2D}"/>
                </a:ext>
              </a:extLst>
            </p:cNvPr>
            <p:cNvSpPr/>
            <p:nvPr/>
          </p:nvSpPr>
          <p:spPr>
            <a:xfrm>
              <a:off x="7759864" y="3091619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8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6683D57-4B77-4EF5-1798-2C683F5C3EA7}"/>
                </a:ext>
              </a:extLst>
            </p:cNvPr>
            <p:cNvSpPr/>
            <p:nvPr/>
          </p:nvSpPr>
          <p:spPr>
            <a:xfrm>
              <a:off x="8675030" y="3124483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7AECB2E-8998-1EFD-DB1D-C133F4D77BD2}"/>
                </a:ext>
              </a:extLst>
            </p:cNvPr>
            <p:cNvSpPr/>
            <p:nvPr/>
          </p:nvSpPr>
          <p:spPr>
            <a:xfrm>
              <a:off x="7332688" y="3746478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5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A242BB3-5307-BA72-BEB5-3E905AED7911}"/>
                </a:ext>
              </a:extLst>
            </p:cNvPr>
            <p:cNvSpPr/>
            <p:nvPr/>
          </p:nvSpPr>
          <p:spPr>
            <a:xfrm>
              <a:off x="6897878" y="4658639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14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9035E43-95B6-138F-05A9-E1AF8C6C6470}"/>
                </a:ext>
              </a:extLst>
            </p:cNvPr>
            <p:cNvSpPr/>
            <p:nvPr/>
          </p:nvSpPr>
          <p:spPr>
            <a:xfrm>
              <a:off x="7751178" y="4474414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15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E24EF71-4A02-C74C-FBDB-C2D2C48632BD}"/>
                </a:ext>
              </a:extLst>
            </p:cNvPr>
            <p:cNvSpPr/>
            <p:nvPr/>
          </p:nvSpPr>
          <p:spPr>
            <a:xfrm>
              <a:off x="8272414" y="3777813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9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F0C8CF1-9C38-AA18-2B37-C55902CD2645}"/>
                </a:ext>
              </a:extLst>
            </p:cNvPr>
            <p:cNvSpPr/>
            <p:nvPr/>
          </p:nvSpPr>
          <p:spPr>
            <a:xfrm>
              <a:off x="8217447" y="2555484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5A8762E-002C-48C2-3B0F-B9DFFB76A457}"/>
                  </a:ext>
                </a:extLst>
              </p:cNvPr>
              <p:cNvSpPr txBox="1"/>
              <p:nvPr/>
            </p:nvSpPr>
            <p:spPr>
              <a:xfrm>
                <a:off x="816238" y="5201579"/>
                <a:ext cx="7883761" cy="572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10,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𝑅𝑒𝑑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𝑅𝑒𝑑</m:t>
                          </m:r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sz="2400" dirty="0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type m:val="skw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5A8762E-002C-48C2-3B0F-B9DFFB76A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38" y="5201579"/>
                <a:ext cx="7883761" cy="572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3742AF-B8F9-51A4-11E2-964DBFD071A3}"/>
                  </a:ext>
                </a:extLst>
              </p:cNvPr>
              <p:cNvSpPr txBox="1"/>
              <p:nvPr/>
            </p:nvSpPr>
            <p:spPr>
              <a:xfrm>
                <a:off x="838200" y="5848153"/>
                <a:ext cx="8012130" cy="572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10,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𝑅𝑒𝑑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𝑅𝑒𝑑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sz="2400" dirty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𝑅𝑒𝑑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type m:val="skw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3742AF-B8F9-51A4-11E2-964DBFD07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48153"/>
                <a:ext cx="8012130" cy="572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58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2770-E98A-2D7F-3E95-2EA7F31C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r>
              <a:rPr lang="ar-EG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DE0F3-5F5D-6B33-7A0E-B0D0175830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0371" y="1817736"/>
                <a:ext cx="10431192" cy="3577600"/>
              </a:xfrm>
            </p:spPr>
            <p:txBody>
              <a:bodyPr/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4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4000" dirty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4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4000" dirty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sz="4000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4000" i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000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4000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000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4000" b="0" i="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4000" i="1" dirty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 dirty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4000" i="1" dirty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4000" i="1" dirty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4000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4000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4000" i="1" dirty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 dirty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sz="4000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4000" i="1" dirty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 dirty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r>
                      <a:rPr lang="en-US" sz="4000" b="0" i="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en-US" sz="4000" dirty="0">
                    <a:solidFill>
                      <a:schemeClr val="tx1">
                        <a:lumMod val="75000"/>
                      </a:schemeClr>
                    </a:solidFill>
                  </a:rPr>
                  <a:t>: Bayes' Theorem</a:t>
                </a:r>
                <a:endParaRPr lang="en-US" sz="40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DE0F3-5F5D-6B33-7A0E-B0D0175830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371" y="1817736"/>
                <a:ext cx="10431192" cy="3577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72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7E85-5EEF-44F8-BCDD-B3CF99512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0" i="0" u="none" strike="noStrike" baseline="0" dirty="0">
                <a:solidFill>
                  <a:srgbClr val="000000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Naive Bayes</a:t>
            </a:r>
            <a:endParaRPr lang="en-US" sz="49600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6E6C2-6D28-4B37-92D2-83420269A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naive Bayes classifiers are a family of simple "probabilistic classifiers" based on applying Bayes' theorem with strong (</a:t>
            </a:r>
            <a:r>
              <a:rPr lang="en-US" sz="1800" dirty="0">
                <a:solidFill>
                  <a:srgbClr val="FF0000"/>
                </a:solidFill>
              </a:rPr>
              <a:t>naive</a:t>
            </a:r>
            <a:r>
              <a:rPr lang="en-US" sz="1800" dirty="0"/>
              <a:t>) independence assumptions between the features</a:t>
            </a:r>
          </a:p>
        </p:txBody>
      </p:sp>
    </p:spTree>
    <p:extLst>
      <p:ext uri="{BB962C8B-B14F-4D97-AF65-F5344CB8AC3E}">
        <p14:creationId xmlns:p14="http://schemas.microsoft.com/office/powerpoint/2010/main" val="636368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0624-8D41-D5A4-3576-F8137028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Naive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F1F752-7B7E-83AD-560C-D48705A291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167" y="1770602"/>
                <a:ext cx="9449600" cy="5087397"/>
              </a:xfrm>
            </p:spPr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en-US" dirty="0"/>
                  <a:t>For each class (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𝐶</a:t>
                </a:r>
                <a:r>
                  <a:rPr lang="en-US" dirty="0"/>
                  <a:t>), calculate probability given features (𝑋)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When all features independent of each other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This is the "naïve" assumption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∏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F1F752-7B7E-83AD-560C-D48705A291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167" y="1770602"/>
                <a:ext cx="9449600" cy="5087397"/>
              </a:xfrm>
              <a:blipFill>
                <a:blip r:embed="rId2"/>
                <a:stretch>
                  <a:fillRect l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244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D6CC-54A4-30CC-AE6C-4F627201E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166" y="81423"/>
            <a:ext cx="9449600" cy="733600"/>
          </a:xfrm>
        </p:spPr>
        <p:txBody>
          <a:bodyPr/>
          <a:lstStyle/>
          <a:p>
            <a:r>
              <a:rPr lang="en-US" dirty="0"/>
              <a:t>Example: Predicting Buy Computer With Naïve Bayes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9340159-018D-BDCF-391D-14FD598C1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59736"/>
              </p:ext>
            </p:extLst>
          </p:nvPr>
        </p:nvGraphicFramePr>
        <p:xfrm>
          <a:off x="709902" y="1102534"/>
          <a:ext cx="10772196" cy="56740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5366">
                  <a:extLst>
                    <a:ext uri="{9D8B030D-6E8A-4147-A177-3AD203B41FA5}">
                      <a16:colId xmlns:a16="http://schemas.microsoft.com/office/drawing/2014/main" val="3238301488"/>
                    </a:ext>
                  </a:extLst>
                </a:gridCol>
                <a:gridCol w="1795366">
                  <a:extLst>
                    <a:ext uri="{9D8B030D-6E8A-4147-A177-3AD203B41FA5}">
                      <a16:colId xmlns:a16="http://schemas.microsoft.com/office/drawing/2014/main" val="4261542592"/>
                    </a:ext>
                  </a:extLst>
                </a:gridCol>
                <a:gridCol w="1795366">
                  <a:extLst>
                    <a:ext uri="{9D8B030D-6E8A-4147-A177-3AD203B41FA5}">
                      <a16:colId xmlns:a16="http://schemas.microsoft.com/office/drawing/2014/main" val="2695994864"/>
                    </a:ext>
                  </a:extLst>
                </a:gridCol>
                <a:gridCol w="1795366">
                  <a:extLst>
                    <a:ext uri="{9D8B030D-6E8A-4147-A177-3AD203B41FA5}">
                      <a16:colId xmlns:a16="http://schemas.microsoft.com/office/drawing/2014/main" val="4288751835"/>
                    </a:ext>
                  </a:extLst>
                </a:gridCol>
                <a:gridCol w="1795366">
                  <a:extLst>
                    <a:ext uri="{9D8B030D-6E8A-4147-A177-3AD203B41FA5}">
                      <a16:colId xmlns:a16="http://schemas.microsoft.com/office/drawing/2014/main" val="4197089081"/>
                    </a:ext>
                  </a:extLst>
                </a:gridCol>
                <a:gridCol w="1795366">
                  <a:extLst>
                    <a:ext uri="{9D8B030D-6E8A-4147-A177-3AD203B41FA5}">
                      <a16:colId xmlns:a16="http://schemas.microsoft.com/office/drawing/2014/main" val="315032441"/>
                    </a:ext>
                  </a:extLst>
                </a:gridCol>
              </a:tblGrid>
              <a:tr h="665052">
                <a:tc>
                  <a:txBody>
                    <a:bodyPr/>
                    <a:lstStyle/>
                    <a:p>
                      <a:r>
                        <a:rPr lang="en-US" sz="1700" dirty="0"/>
                        <a:t>RID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Age 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Income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Student 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Credit Rating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Buy computer 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647408"/>
                  </a:ext>
                </a:extLst>
              </a:tr>
              <a:tr h="385307"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Youth 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High 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No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Fair 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No 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701564"/>
                  </a:ext>
                </a:extLst>
              </a:tr>
              <a:tr h="385307">
                <a:tc>
                  <a:txBody>
                    <a:bodyPr/>
                    <a:lstStyle/>
                    <a:p>
                      <a:r>
                        <a:rPr lang="en-US" sz="1700" dirty="0"/>
                        <a:t>2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Youth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High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No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Excellent 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No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732945"/>
                  </a:ext>
                </a:extLst>
              </a:tr>
              <a:tr h="385307">
                <a:tc>
                  <a:txBody>
                    <a:bodyPr/>
                    <a:lstStyle/>
                    <a:p>
                      <a:r>
                        <a:rPr lang="en-US" sz="1700" dirty="0"/>
                        <a:t>3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Middle age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High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No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Fair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 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397544"/>
                  </a:ext>
                </a:extLst>
              </a:tr>
              <a:tr h="385307">
                <a:tc>
                  <a:txBody>
                    <a:bodyPr/>
                    <a:lstStyle/>
                    <a:p>
                      <a:r>
                        <a:rPr lang="en-US" sz="1700" dirty="0"/>
                        <a:t>4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Senior 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Medium 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No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Fair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128920"/>
                  </a:ext>
                </a:extLst>
              </a:tr>
              <a:tr h="385307">
                <a:tc>
                  <a:txBody>
                    <a:bodyPr/>
                    <a:lstStyle/>
                    <a:p>
                      <a:r>
                        <a:rPr lang="en-US" sz="1700" dirty="0"/>
                        <a:t>5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Senior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Low 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  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Fair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891633"/>
                  </a:ext>
                </a:extLst>
              </a:tr>
              <a:tr h="385307">
                <a:tc>
                  <a:txBody>
                    <a:bodyPr/>
                    <a:lstStyle/>
                    <a:p>
                      <a:r>
                        <a:rPr lang="en-US" sz="1700" dirty="0"/>
                        <a:t>6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Senior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Low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Excellent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No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251700"/>
                  </a:ext>
                </a:extLst>
              </a:tr>
              <a:tr h="385307">
                <a:tc>
                  <a:txBody>
                    <a:bodyPr/>
                    <a:lstStyle/>
                    <a:p>
                      <a:r>
                        <a:rPr lang="en-US" sz="1700" dirty="0"/>
                        <a:t>7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Middle age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Low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Excellent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909902"/>
                  </a:ext>
                </a:extLst>
              </a:tr>
              <a:tr h="385307">
                <a:tc>
                  <a:txBody>
                    <a:bodyPr/>
                    <a:lstStyle/>
                    <a:p>
                      <a:r>
                        <a:rPr lang="en-US" sz="1700" dirty="0"/>
                        <a:t>8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Youth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Medium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No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Fair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No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581243"/>
                  </a:ext>
                </a:extLst>
              </a:tr>
              <a:tr h="385307">
                <a:tc>
                  <a:txBody>
                    <a:bodyPr/>
                    <a:lstStyle/>
                    <a:p>
                      <a:r>
                        <a:rPr lang="en-US" sz="1700" dirty="0"/>
                        <a:t>9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Youth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Low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Fair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13025"/>
                  </a:ext>
                </a:extLst>
              </a:tr>
              <a:tr h="385307">
                <a:tc>
                  <a:txBody>
                    <a:bodyPr/>
                    <a:lstStyle/>
                    <a:p>
                      <a:r>
                        <a:rPr lang="en-US" sz="1700" dirty="0"/>
                        <a:t>10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Senior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Medium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Fair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53919"/>
                  </a:ext>
                </a:extLst>
              </a:tr>
              <a:tr h="385307">
                <a:tc>
                  <a:txBody>
                    <a:bodyPr/>
                    <a:lstStyle/>
                    <a:p>
                      <a:r>
                        <a:rPr lang="en-US" sz="1700" dirty="0"/>
                        <a:t>11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Youth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Medium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Excellent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946576"/>
                  </a:ext>
                </a:extLst>
              </a:tr>
              <a:tr h="385307">
                <a:tc>
                  <a:txBody>
                    <a:bodyPr/>
                    <a:lstStyle/>
                    <a:p>
                      <a:r>
                        <a:rPr lang="en-US" sz="1700" dirty="0"/>
                        <a:t>12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Middle age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Medium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No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Excellent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069933"/>
                  </a:ext>
                </a:extLst>
              </a:tr>
              <a:tr h="385307">
                <a:tc>
                  <a:txBody>
                    <a:bodyPr/>
                    <a:lstStyle/>
                    <a:p>
                      <a:r>
                        <a:rPr lang="en-US" sz="1700" dirty="0"/>
                        <a:t>13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Senior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Medium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No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Excellent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No</a:t>
                      </a:r>
                    </a:p>
                  </a:txBody>
                  <a:tcPr marL="80790" marR="80790" marT="40396" marB="40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000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302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FE45-7F53-4541-CE39-07F2B474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Training Naive Bayes Buy Computer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8">
                <a:extLst>
                  <a:ext uri="{FF2B5EF4-FFF2-40B4-BE49-F238E27FC236}">
                    <a16:creationId xmlns:a16="http://schemas.microsoft.com/office/drawing/2014/main" id="{E645C8F4-6D4F-0F99-2966-34A4037A23F5}"/>
                  </a:ext>
                </a:extLst>
              </p:cNvPr>
              <p:cNvSpPr txBox="1"/>
              <p:nvPr/>
            </p:nvSpPr>
            <p:spPr>
              <a:xfrm>
                <a:off x="2531703" y="1849561"/>
                <a:ext cx="7128593" cy="444352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  <a:tabLst>
                    <a:tab pos="2762250" algn="l"/>
                  </a:tabLst>
                </a:pPr>
                <a14:m>
                  <m:oMath xmlns:m="http://schemas.openxmlformats.org/officeDocument/2006/math">
                    <m:r>
                      <a:rPr lang="ar-EG" sz="2800" i="1" spc="-20" dirty="0" smtClean="0">
                        <a:latin typeface="Cambria Math" panose="02040503050406030204" pitchFamily="18" charset="0"/>
                        <a:cs typeface="Tw Cen MT"/>
                      </a:rPr>
                      <m:t>𝑃</m:t>
                    </m:r>
                    <m:r>
                      <a:rPr lang="ar-EG" sz="2800" i="1" spc="-20" dirty="0" smtClean="0">
                        <a:latin typeface="Cambria Math" panose="02040503050406030204" pitchFamily="18" charset="0"/>
                        <a:cs typeface="Tw Cen MT"/>
                      </a:rPr>
                      <m:t>(</m:t>
                    </m:r>
                    <m:r>
                      <a:rPr lang="ar-EG" sz="2800" i="1" spc="-20" dirty="0" smtClean="0">
                        <a:latin typeface="Cambria Math" panose="02040503050406030204" pitchFamily="18" charset="0"/>
                        <a:cs typeface="Tw Cen MT"/>
                      </a:rPr>
                      <m:t>𝐵𝑢𝑦</m:t>
                    </m:r>
                    <m:r>
                      <a:rPr lang="ar-EG" sz="2800" i="1" spc="-20" dirty="0" smtClean="0">
                        <a:latin typeface="Cambria Math" panose="02040503050406030204" pitchFamily="18" charset="0"/>
                        <a:cs typeface="Tw Cen MT"/>
                      </a:rPr>
                      <m:t>=</m:t>
                    </m:r>
                    <m:r>
                      <a:rPr lang="ar-EG" sz="2800" i="1" spc="-20" dirty="0">
                        <a:latin typeface="Cambria Math" panose="02040503050406030204" pitchFamily="18" charset="0"/>
                        <a:cs typeface="Tw Cen MT"/>
                      </a:rPr>
                      <m:t>𝑌𝑒𝑠</m:t>
                    </m:r>
                    <m:r>
                      <a:rPr lang="ar-EG" sz="2800" i="1" spc="-20" dirty="0">
                        <a:latin typeface="Cambria Math" panose="02040503050406030204" pitchFamily="18" charset="0"/>
                        <a:cs typeface="Tw Cen MT"/>
                      </a:rPr>
                      <m:t>) = </m:t>
                    </m:r>
                    <m:f>
                      <m:fPr>
                        <m:type m:val="skw"/>
                        <m:ctrlPr>
                          <a:rPr lang="ar-EG" sz="2800" i="1" spc="1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pc="1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800" b="0" i="1" spc="10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</m:oMath>
                </a14:m>
                <a:r>
                  <a:rPr lang="ar-EG" sz="2800" dirty="0">
                    <a:latin typeface="Tw Cen MT"/>
                    <a:cs typeface="Tw Cen MT"/>
                  </a:rPr>
                  <a:t>	</a:t>
                </a:r>
                <a14:m>
                  <m:oMath xmlns:m="http://schemas.openxmlformats.org/officeDocument/2006/math">
                    <m:r>
                      <a:rPr lang="ar-EG" sz="2800" i="1" dirty="0" smtClean="0">
                        <a:latin typeface="Cambria Math" panose="02040503050406030204" pitchFamily="18" charset="0"/>
                        <a:cs typeface="Tw Cen MT"/>
                      </a:rPr>
                      <m:t>𝑃</m:t>
                    </m:r>
                    <m:r>
                      <a:rPr lang="ar-EG" sz="2800" i="1" dirty="0" smtClean="0">
                        <a:latin typeface="Cambria Math" panose="02040503050406030204" pitchFamily="18" charset="0"/>
                        <a:cs typeface="Tw Cen MT"/>
                      </a:rPr>
                      <m:t>(</m:t>
                    </m:r>
                    <m:r>
                      <a:rPr lang="ar-EG" sz="2800" i="1" dirty="0" smtClean="0">
                        <a:latin typeface="Cambria Math" panose="02040503050406030204" pitchFamily="18" charset="0"/>
                        <a:cs typeface="Tw Cen MT"/>
                      </a:rPr>
                      <m:t>𝐵𝑢𝑦</m:t>
                    </m:r>
                    <m:r>
                      <a:rPr lang="ar-EG" sz="2800" i="1" dirty="0" smtClean="0">
                        <a:latin typeface="Cambria Math" panose="02040503050406030204" pitchFamily="18" charset="0"/>
                        <a:cs typeface="Tw Cen MT"/>
                      </a:rPr>
                      <m:t>=</m:t>
                    </m:r>
                    <m:r>
                      <a:rPr lang="ar-EG" sz="2800" i="1" dirty="0">
                        <a:latin typeface="Cambria Math" panose="02040503050406030204" pitchFamily="18" charset="0"/>
                        <a:cs typeface="Tw Cen MT"/>
                      </a:rPr>
                      <m:t>𝑁𝑜</m:t>
                    </m:r>
                    <m:r>
                      <a:rPr lang="ar-EG" sz="2800" i="1" dirty="0">
                        <a:latin typeface="Cambria Math" panose="02040503050406030204" pitchFamily="18" charset="0"/>
                        <a:cs typeface="Tw Cen MT"/>
                      </a:rPr>
                      <m:t>) = </m:t>
                    </m:r>
                    <m:f>
                      <m:fPr>
                        <m:type m:val="skw"/>
                        <m:ctrlPr>
                          <a:rPr lang="ar-EG" sz="2800" i="1" spc="-1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pc="-1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800" b="0" i="1" spc="-10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</m:oMath>
                </a14:m>
                <a:endParaRPr sz="2800" dirty="0">
                  <a:latin typeface="Tw Cen MT"/>
                  <a:cs typeface="Tw Cen MT"/>
                </a:endParaRPr>
              </a:p>
            </p:txBody>
          </p:sp>
        </mc:Choice>
        <mc:Fallback xmlns="">
          <p:sp>
            <p:nvSpPr>
              <p:cNvPr id="4" name="object 8">
                <a:extLst>
                  <a:ext uri="{FF2B5EF4-FFF2-40B4-BE49-F238E27FC236}">
                    <a16:creationId xmlns:a16="http://schemas.microsoft.com/office/drawing/2014/main" id="{E645C8F4-6D4F-0F99-2966-34A4037A2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703" y="1849561"/>
                <a:ext cx="7128593" cy="4443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object 4">
                <a:extLst>
                  <a:ext uri="{FF2B5EF4-FFF2-40B4-BE49-F238E27FC236}">
                    <a16:creationId xmlns:a16="http://schemas.microsoft.com/office/drawing/2014/main" id="{9FC153F9-FB09-05DD-3482-17432B913A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701781"/>
                  </p:ext>
                </p:extLst>
              </p:nvPr>
            </p:nvGraphicFramePr>
            <p:xfrm>
              <a:off x="1058135" y="2526384"/>
              <a:ext cx="4590758" cy="201654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012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736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58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00700">
                    <a:tc>
                      <a:txBody>
                        <a:bodyPr/>
                        <a:lstStyle/>
                        <a:p>
                          <a:pPr marL="19685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:r>
                            <a:rPr lang="en-US" sz="2400" b="1" spc="-10" dirty="0">
                              <a:solidFill>
                                <a:srgbClr val="FF0000"/>
                              </a:solidFill>
                              <a:latin typeface="Tw Cen MT"/>
                              <a:cs typeface="Tw Cen MT"/>
                            </a:rPr>
                            <a:t>Age</a:t>
                          </a:r>
                          <a:endParaRPr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5854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8890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:r>
                            <a:rPr lang="en-US" sz="2400" b="1" spc="-10" dirty="0">
                              <a:latin typeface="Tw Cen MT"/>
                              <a:cs typeface="Tw Cen MT"/>
                            </a:rPr>
                            <a:t>Buy</a:t>
                          </a:r>
                          <a:r>
                            <a:rPr sz="2400" b="1" spc="-10" dirty="0">
                              <a:latin typeface="Tw Cen MT"/>
                              <a:cs typeface="Tw Cen MT"/>
                            </a:rPr>
                            <a:t>=Yes</a:t>
                          </a:r>
                          <a:endParaRPr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5854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1905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:r>
                            <a:rPr lang="en-US" sz="2400" b="1" spc="-10" dirty="0">
                              <a:latin typeface="Tw Cen MT"/>
                              <a:cs typeface="Tw Cen MT"/>
                            </a:rPr>
                            <a:t>Buy</a:t>
                          </a:r>
                          <a:r>
                            <a:rPr sz="2400" b="1" spc="-10" dirty="0">
                              <a:latin typeface="Tw Cen MT"/>
                              <a:cs typeface="Tw Cen MT"/>
                            </a:rPr>
                            <a:t>=No</a:t>
                          </a:r>
                          <a:endParaRPr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5854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7952">
                    <a:tc>
                      <a:txBody>
                        <a:bodyPr/>
                        <a:lstStyle/>
                        <a:p>
                          <a:pPr marL="19050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:r>
                            <a:rPr lang="en-US" sz="2400" spc="-10" dirty="0">
                              <a:latin typeface="Tw Cen MT"/>
                              <a:cs typeface="Tw Cen MT"/>
                            </a:rPr>
                            <a:t>Youth</a:t>
                          </a:r>
                          <a:endParaRPr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5854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8890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2400" i="1" spc="-2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5854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R="1905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2400" i="1" spc="-2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5854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9786"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</a:pPr>
                          <a:r>
                            <a:rPr lang="en-US" sz="2400" spc="-10" dirty="0">
                              <a:latin typeface="Tw Cen MT"/>
                              <a:cs typeface="Tw Cen MT"/>
                            </a:rPr>
                            <a:t>Middle</a:t>
                          </a:r>
                          <a:endParaRPr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4650" marB="0"/>
                    </a:tc>
                    <a:tc>
                      <a:txBody>
                        <a:bodyPr/>
                        <a:lstStyle/>
                        <a:p>
                          <a:pPr marL="889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ar-EG" sz="2400" i="1" spc="-2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ar-EG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ar-EG"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4650" marB="0"/>
                    </a:tc>
                    <a:tc>
                      <a:txBody>
                        <a:bodyPr/>
                        <a:lstStyle/>
                        <a:p>
                          <a:pPr marL="0" marR="1905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ar-EG" sz="2400" i="1" spc="-2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ar-EG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ar-EG"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465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4684">
                    <a:tc>
                      <a:txBody>
                        <a:bodyPr/>
                        <a:lstStyle/>
                        <a:p>
                          <a:pPr marL="20320" algn="ctr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</a:pPr>
                          <a:r>
                            <a:rPr lang="en-US" sz="2400" spc="-20" dirty="0">
                              <a:latin typeface="Tw Cen MT"/>
                              <a:cs typeface="Tw Cen MT"/>
                            </a:rPr>
                            <a:t>Senior</a:t>
                          </a:r>
                          <a:endParaRPr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465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889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ar-EG" sz="2400" i="1" spc="-2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ar-EG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ar-EG"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465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1905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ar-EG" sz="2400" i="1" spc="-2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ar-EG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ar-EG"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465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object 4">
                <a:extLst>
                  <a:ext uri="{FF2B5EF4-FFF2-40B4-BE49-F238E27FC236}">
                    <a16:creationId xmlns:a16="http://schemas.microsoft.com/office/drawing/2014/main" id="{9FC153F9-FB09-05DD-3482-17432B913A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701781"/>
                  </p:ext>
                </p:extLst>
              </p:nvPr>
            </p:nvGraphicFramePr>
            <p:xfrm>
              <a:off x="1058135" y="2526384"/>
              <a:ext cx="4590758" cy="201654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012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736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58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00700">
                    <a:tc>
                      <a:txBody>
                        <a:bodyPr/>
                        <a:lstStyle/>
                        <a:p>
                          <a:pPr marL="19685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:r>
                            <a:rPr lang="en-US" sz="2400" b="1" spc="-10" dirty="0">
                              <a:solidFill>
                                <a:srgbClr val="FF0000"/>
                              </a:solidFill>
                              <a:latin typeface="Tw Cen MT"/>
                              <a:cs typeface="Tw Cen MT"/>
                            </a:rPr>
                            <a:t>Age</a:t>
                          </a:r>
                          <a:endParaRPr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5854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8890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:r>
                            <a:rPr lang="en-US" sz="2400" b="1" spc="-10" dirty="0">
                              <a:latin typeface="Tw Cen MT"/>
                              <a:cs typeface="Tw Cen MT"/>
                            </a:rPr>
                            <a:t>Buy</a:t>
                          </a:r>
                          <a:r>
                            <a:rPr sz="2400" b="1" spc="-10" dirty="0">
                              <a:latin typeface="Tw Cen MT"/>
                              <a:cs typeface="Tw Cen MT"/>
                            </a:rPr>
                            <a:t>=Yes</a:t>
                          </a:r>
                          <a:endParaRPr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5854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1905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:r>
                            <a:rPr lang="en-US" sz="2400" b="1" spc="-10" dirty="0">
                              <a:latin typeface="Tw Cen MT"/>
                              <a:cs typeface="Tw Cen MT"/>
                            </a:rPr>
                            <a:t>Buy</a:t>
                          </a:r>
                          <a:r>
                            <a:rPr sz="2400" b="1" spc="-10" dirty="0">
                              <a:latin typeface="Tw Cen MT"/>
                              <a:cs typeface="Tw Cen MT"/>
                            </a:rPr>
                            <a:t>=No</a:t>
                          </a:r>
                          <a:endParaRPr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5854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3534">
                    <a:tc>
                      <a:txBody>
                        <a:bodyPr/>
                        <a:lstStyle/>
                        <a:p>
                          <a:pPr marL="19050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:r>
                            <a:rPr lang="en-US" sz="2400" spc="-10" dirty="0">
                              <a:latin typeface="Tw Cen MT"/>
                              <a:cs typeface="Tw Cen MT"/>
                            </a:rPr>
                            <a:t>Youth</a:t>
                          </a:r>
                          <a:endParaRPr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5854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25854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blipFill>
                          <a:blip r:embed="rId4"/>
                          <a:stretch>
                            <a:fillRect l="-95736" t="-109412" r="-96899" b="-2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25854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blipFill>
                          <a:blip r:embed="rId4"/>
                          <a:stretch>
                            <a:fillRect l="-202811" t="-109412" r="-402" b="-2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330">
                    <a:tc>
                      <a:txBody>
                        <a:bodyPr/>
                        <a:lstStyle/>
                        <a:p>
                          <a:pPr marL="18415" algn="ctr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</a:pPr>
                          <a:r>
                            <a:rPr lang="en-US" sz="2400" spc="-10" dirty="0">
                              <a:latin typeface="Tw Cen MT"/>
                              <a:cs typeface="Tw Cen MT"/>
                            </a:rPr>
                            <a:t>Middle</a:t>
                          </a:r>
                          <a:endParaRPr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465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4650" marB="0">
                        <a:blipFill>
                          <a:blip r:embed="rId4"/>
                          <a:stretch>
                            <a:fillRect l="-95736" t="-214458" r="-96899" b="-110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4650" marB="0">
                        <a:blipFill>
                          <a:blip r:embed="rId4"/>
                          <a:stretch>
                            <a:fillRect l="-202811" t="-214458" r="-402" b="-110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9981">
                    <a:tc>
                      <a:txBody>
                        <a:bodyPr/>
                        <a:lstStyle/>
                        <a:p>
                          <a:pPr marL="20320" algn="ctr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</a:pPr>
                          <a:r>
                            <a:rPr lang="en-US" sz="2400" spc="-20" dirty="0">
                              <a:latin typeface="Tw Cen MT"/>
                              <a:cs typeface="Tw Cen MT"/>
                            </a:rPr>
                            <a:t>Senior</a:t>
                          </a:r>
                          <a:endParaRPr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465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465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95736" t="-318293" r="-96899" b="-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465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202811" t="-318293" r="-402" b="-121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object 5">
                <a:extLst>
                  <a:ext uri="{FF2B5EF4-FFF2-40B4-BE49-F238E27FC236}">
                    <a16:creationId xmlns:a16="http://schemas.microsoft.com/office/drawing/2014/main" id="{1D6E1759-E093-F8F1-4DDF-2CEBFC2FC5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505357"/>
                  </p:ext>
                </p:extLst>
              </p:nvPr>
            </p:nvGraphicFramePr>
            <p:xfrm>
              <a:off x="6193469" y="2526384"/>
              <a:ext cx="5097119" cy="196964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19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554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597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8498">
                    <a:tc>
                      <a:txBody>
                        <a:bodyPr/>
                        <a:lstStyle/>
                        <a:p>
                          <a:pPr marL="30480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:r>
                            <a:rPr lang="en-US" sz="2500" b="1" spc="-10" dirty="0">
                              <a:solidFill>
                                <a:srgbClr val="FF0000"/>
                              </a:solidFill>
                              <a:latin typeface="Tw Cen MT"/>
                              <a:cs typeface="Tw Cen MT"/>
                            </a:rPr>
                            <a:t>Income</a:t>
                          </a:r>
                          <a:endParaRPr sz="25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5953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635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:r>
                            <a:rPr lang="en-US" sz="2500" b="1" spc="-10" dirty="0">
                              <a:latin typeface="Tw Cen MT"/>
                              <a:cs typeface="Tw Cen MT"/>
                            </a:rPr>
                            <a:t>Buy</a:t>
                          </a:r>
                          <a:r>
                            <a:rPr sz="2500" b="1" spc="-10" dirty="0">
                              <a:latin typeface="Tw Cen MT"/>
                              <a:cs typeface="Tw Cen MT"/>
                            </a:rPr>
                            <a:t>=Yes</a:t>
                          </a:r>
                          <a:endParaRPr sz="25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5953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29845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:r>
                            <a:rPr lang="en-US" sz="2500" b="1" spc="-10" dirty="0">
                              <a:latin typeface="Tw Cen MT"/>
                              <a:cs typeface="Tw Cen MT"/>
                            </a:rPr>
                            <a:t>Buy</a:t>
                          </a:r>
                          <a:r>
                            <a:rPr sz="2500" b="1" spc="-10" dirty="0">
                              <a:latin typeface="Tw Cen MT"/>
                              <a:cs typeface="Tw Cen MT"/>
                            </a:rPr>
                            <a:t>=No</a:t>
                          </a:r>
                          <a:endParaRPr sz="25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5953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9745">
                    <a:tc>
                      <a:txBody>
                        <a:bodyPr/>
                        <a:lstStyle/>
                        <a:p>
                          <a:pPr marL="31750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:r>
                            <a:rPr lang="en-US" sz="2500" spc="-25" dirty="0">
                              <a:latin typeface="Tw Cen MT"/>
                              <a:cs typeface="Tw Cen MT"/>
                            </a:rPr>
                            <a:t>High</a:t>
                          </a:r>
                          <a:endParaRPr sz="25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5953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8890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2400" i="1" spc="-2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5854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R="1905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2400" i="1" spc="-2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5854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8498">
                    <a:tc>
                      <a:txBody>
                        <a:bodyPr/>
                        <a:lstStyle/>
                        <a:p>
                          <a:pPr marL="32384" algn="ctr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</a:pPr>
                          <a:r>
                            <a:rPr lang="en-US" sz="2500" spc="-20" dirty="0">
                              <a:latin typeface="Tw Cen MT"/>
                              <a:cs typeface="Tw Cen MT"/>
                            </a:rPr>
                            <a:t>Medium</a:t>
                          </a:r>
                          <a:endParaRPr sz="25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4707" marB="0"/>
                    </a:tc>
                    <a:tc>
                      <a:txBody>
                        <a:bodyPr/>
                        <a:lstStyle/>
                        <a:p>
                          <a:pPr marL="889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ar-EG" sz="2400" i="1" spc="-2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ar-EG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ar-EG"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4650" marB="0"/>
                    </a:tc>
                    <a:tc>
                      <a:txBody>
                        <a:bodyPr/>
                        <a:lstStyle/>
                        <a:p>
                          <a:pPr marL="0" marR="1905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ar-EG" sz="2400" i="1" spc="-2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ar-EG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ar-EG"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465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6387">
                    <a:tc>
                      <a:txBody>
                        <a:bodyPr/>
                        <a:lstStyle/>
                        <a:p>
                          <a:pPr marL="30480" algn="ctr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</a:pPr>
                          <a:r>
                            <a:rPr lang="en-US" sz="2500" spc="-20" dirty="0">
                              <a:latin typeface="Tw Cen MT"/>
                              <a:cs typeface="Tw Cen MT"/>
                            </a:rPr>
                            <a:t>Low</a:t>
                          </a:r>
                          <a:endParaRPr sz="25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4707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889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ar-EG" sz="2400" i="1" spc="-2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ar-EG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ar-EG"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465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1905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ar-EG" sz="2400" i="1" spc="-2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ar-EG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ar-EG"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465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object 5">
                <a:extLst>
                  <a:ext uri="{FF2B5EF4-FFF2-40B4-BE49-F238E27FC236}">
                    <a16:creationId xmlns:a16="http://schemas.microsoft.com/office/drawing/2014/main" id="{1D6E1759-E093-F8F1-4DDF-2CEBFC2FC5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505357"/>
                  </p:ext>
                </p:extLst>
              </p:nvPr>
            </p:nvGraphicFramePr>
            <p:xfrm>
              <a:off x="6193469" y="2526384"/>
              <a:ext cx="5097119" cy="196964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19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554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597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8498">
                    <a:tc>
                      <a:txBody>
                        <a:bodyPr/>
                        <a:lstStyle/>
                        <a:p>
                          <a:pPr marL="30480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:r>
                            <a:rPr lang="en-US" sz="2500" b="1" spc="-10" dirty="0">
                              <a:solidFill>
                                <a:srgbClr val="FF0000"/>
                              </a:solidFill>
                              <a:latin typeface="Tw Cen MT"/>
                              <a:cs typeface="Tw Cen MT"/>
                            </a:rPr>
                            <a:t>Income</a:t>
                          </a:r>
                          <a:endParaRPr sz="25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5953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635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:r>
                            <a:rPr lang="en-US" sz="2500" b="1" spc="-10" dirty="0">
                              <a:latin typeface="Tw Cen MT"/>
                              <a:cs typeface="Tw Cen MT"/>
                            </a:rPr>
                            <a:t>Buy</a:t>
                          </a:r>
                          <a:r>
                            <a:rPr sz="2500" b="1" spc="-10" dirty="0">
                              <a:latin typeface="Tw Cen MT"/>
                              <a:cs typeface="Tw Cen MT"/>
                            </a:rPr>
                            <a:t>=Yes</a:t>
                          </a:r>
                          <a:endParaRPr sz="25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5953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29845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:r>
                            <a:rPr lang="en-US" sz="2500" b="1" spc="-10" dirty="0">
                              <a:latin typeface="Tw Cen MT"/>
                              <a:cs typeface="Tw Cen MT"/>
                            </a:rPr>
                            <a:t>Buy</a:t>
                          </a:r>
                          <a:r>
                            <a:rPr sz="2500" b="1" spc="-10" dirty="0">
                              <a:latin typeface="Tw Cen MT"/>
                              <a:cs typeface="Tw Cen MT"/>
                            </a:rPr>
                            <a:t>=No</a:t>
                          </a:r>
                          <a:endParaRPr sz="25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5953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1185">
                    <a:tc>
                      <a:txBody>
                        <a:bodyPr/>
                        <a:lstStyle/>
                        <a:p>
                          <a:pPr marL="31750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:r>
                            <a:rPr lang="en-US" sz="2500" spc="-25" dirty="0">
                              <a:latin typeface="Tw Cen MT"/>
                              <a:cs typeface="Tw Cen MT"/>
                            </a:rPr>
                            <a:t>High</a:t>
                          </a:r>
                          <a:endParaRPr sz="25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5953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25854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blipFill>
                          <a:blip r:embed="rId5"/>
                          <a:stretch>
                            <a:fillRect l="-127344" t="-101176" r="-100391" b="-20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25854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blipFill>
                          <a:blip r:embed="rId5"/>
                          <a:stretch>
                            <a:fillRect l="-227344" t="-101176" r="-391" b="-208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9981">
                    <a:tc>
                      <a:txBody>
                        <a:bodyPr/>
                        <a:lstStyle/>
                        <a:p>
                          <a:pPr marL="32384" algn="ctr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</a:pPr>
                          <a:r>
                            <a:rPr lang="en-US" sz="2500" spc="-20" dirty="0">
                              <a:latin typeface="Tw Cen MT"/>
                              <a:cs typeface="Tw Cen MT"/>
                            </a:rPr>
                            <a:t>Medium</a:t>
                          </a:r>
                          <a:endParaRPr sz="25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4707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4650" marB="0">
                        <a:blipFill>
                          <a:blip r:embed="rId5"/>
                          <a:stretch>
                            <a:fillRect l="-127344" t="-208537" r="-100391" b="-115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4650" marB="0">
                        <a:blipFill>
                          <a:blip r:embed="rId5"/>
                          <a:stretch>
                            <a:fillRect l="-227344" t="-208537" r="-391" b="-1158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9981">
                    <a:tc>
                      <a:txBody>
                        <a:bodyPr/>
                        <a:lstStyle/>
                        <a:p>
                          <a:pPr marL="30480" algn="ctr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</a:pPr>
                          <a:r>
                            <a:rPr lang="en-US" sz="2500" spc="-20" dirty="0">
                              <a:latin typeface="Tw Cen MT"/>
                              <a:cs typeface="Tw Cen MT"/>
                            </a:rPr>
                            <a:t>Low</a:t>
                          </a:r>
                          <a:endParaRPr sz="25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4707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465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127344" t="-308537" r="-100391" b="-15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465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227344" t="-308537" r="-391" b="-158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object 6">
                <a:extLst>
                  <a:ext uri="{FF2B5EF4-FFF2-40B4-BE49-F238E27FC236}">
                    <a16:creationId xmlns:a16="http://schemas.microsoft.com/office/drawing/2014/main" id="{DD58CACD-6C26-661E-7B67-E296B93193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236715"/>
                  </p:ext>
                </p:extLst>
              </p:nvPr>
            </p:nvGraphicFramePr>
            <p:xfrm>
              <a:off x="1000495" y="4677139"/>
              <a:ext cx="4661099" cy="14733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499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7956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316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61141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155"/>
                            </a:spcBef>
                          </a:pPr>
                          <a:r>
                            <a:rPr lang="en-US" sz="2500" b="1" spc="-10" dirty="0">
                              <a:solidFill>
                                <a:srgbClr val="FF0000"/>
                              </a:solidFill>
                              <a:latin typeface="Tw Cen MT"/>
                              <a:cs typeface="Tw Cen MT"/>
                            </a:rPr>
                            <a:t>Student</a:t>
                          </a:r>
                          <a:endParaRPr sz="25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7023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155"/>
                            </a:spcBef>
                          </a:pPr>
                          <a:r>
                            <a:rPr lang="en-US" sz="2500" b="1" spc="-10" dirty="0">
                              <a:latin typeface="Tw Cen MT"/>
                              <a:cs typeface="Tw Cen MT"/>
                            </a:rPr>
                            <a:t>Buy</a:t>
                          </a:r>
                          <a:r>
                            <a:rPr sz="2500" b="1" spc="-10" dirty="0">
                              <a:latin typeface="Tw Cen MT"/>
                              <a:cs typeface="Tw Cen MT"/>
                            </a:rPr>
                            <a:t>=Yes</a:t>
                          </a:r>
                          <a:endParaRPr sz="25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7023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155"/>
                            </a:spcBef>
                          </a:pPr>
                          <a:r>
                            <a:rPr lang="en-US" sz="2500" b="1" spc="-10" dirty="0">
                              <a:latin typeface="Tw Cen MT"/>
                              <a:cs typeface="Tw Cen MT"/>
                            </a:rPr>
                            <a:t>Buy</a:t>
                          </a:r>
                          <a:r>
                            <a:rPr sz="2500" b="1" spc="-10" dirty="0">
                              <a:latin typeface="Tw Cen MT"/>
                              <a:cs typeface="Tw Cen MT"/>
                            </a:rPr>
                            <a:t>=No</a:t>
                          </a:r>
                          <a:endParaRPr sz="25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7023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4217"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ct val="100000"/>
                            </a:lnSpc>
                            <a:spcBef>
                              <a:spcPts val="155"/>
                            </a:spcBef>
                          </a:pPr>
                          <a:r>
                            <a:rPr lang="en-US" sz="2500" spc="-20" dirty="0">
                              <a:latin typeface="Tw Cen MT"/>
                              <a:cs typeface="Tw Cen MT"/>
                            </a:rPr>
                            <a:t>Yes</a:t>
                          </a:r>
                          <a:endParaRPr sz="25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7023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8890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2400" i="1" spc="-2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5854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R="1905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2400" i="1" spc="-2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5854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37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</a:pPr>
                          <a:r>
                            <a:rPr sz="2500" spc="-10" dirty="0">
                              <a:latin typeface="Tw Cen MT"/>
                              <a:cs typeface="Tw Cen MT"/>
                            </a:rPr>
                            <a:t>No</a:t>
                          </a:r>
                          <a:endParaRPr sz="25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4819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889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ar-EG" sz="2400" i="1" spc="-2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ar-EG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ar-EG"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465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1905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ar-EG" sz="2400" i="1" spc="-2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ar-EG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ar-EG"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465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object 6">
                <a:extLst>
                  <a:ext uri="{FF2B5EF4-FFF2-40B4-BE49-F238E27FC236}">
                    <a16:creationId xmlns:a16="http://schemas.microsoft.com/office/drawing/2014/main" id="{DD58CACD-6C26-661E-7B67-E296B93193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236715"/>
                  </p:ext>
                </p:extLst>
              </p:nvPr>
            </p:nvGraphicFramePr>
            <p:xfrm>
              <a:off x="1000495" y="4677139"/>
              <a:ext cx="4661099" cy="14733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499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7956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316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61141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155"/>
                            </a:spcBef>
                          </a:pPr>
                          <a:r>
                            <a:rPr lang="en-US" sz="2500" b="1" spc="-10" dirty="0">
                              <a:solidFill>
                                <a:srgbClr val="FF0000"/>
                              </a:solidFill>
                              <a:latin typeface="Tw Cen MT"/>
                              <a:cs typeface="Tw Cen MT"/>
                            </a:rPr>
                            <a:t>Student</a:t>
                          </a:r>
                          <a:endParaRPr sz="25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7023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155"/>
                            </a:spcBef>
                          </a:pPr>
                          <a:r>
                            <a:rPr lang="en-US" sz="2500" b="1" spc="-10" dirty="0">
                              <a:latin typeface="Tw Cen MT"/>
                              <a:cs typeface="Tw Cen MT"/>
                            </a:rPr>
                            <a:t>Buy</a:t>
                          </a:r>
                          <a:r>
                            <a:rPr sz="2500" b="1" spc="-10" dirty="0">
                              <a:latin typeface="Tw Cen MT"/>
                              <a:cs typeface="Tw Cen MT"/>
                            </a:rPr>
                            <a:t>=Yes</a:t>
                          </a:r>
                          <a:endParaRPr sz="25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7023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155"/>
                            </a:spcBef>
                          </a:pPr>
                          <a:r>
                            <a:rPr lang="en-US" sz="2500" b="1" spc="-10" dirty="0">
                              <a:latin typeface="Tw Cen MT"/>
                              <a:cs typeface="Tw Cen MT"/>
                            </a:rPr>
                            <a:t>Buy</a:t>
                          </a:r>
                          <a:r>
                            <a:rPr sz="2500" b="1" spc="-10" dirty="0">
                              <a:latin typeface="Tw Cen MT"/>
                              <a:cs typeface="Tw Cen MT"/>
                            </a:rPr>
                            <a:t>=No</a:t>
                          </a:r>
                          <a:endParaRPr sz="25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7023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3534"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ct val="100000"/>
                            </a:lnSpc>
                            <a:spcBef>
                              <a:spcPts val="155"/>
                            </a:spcBef>
                          </a:pPr>
                          <a:r>
                            <a:rPr lang="en-US" sz="2500" spc="-20" dirty="0">
                              <a:latin typeface="Tw Cen MT"/>
                              <a:cs typeface="Tw Cen MT"/>
                            </a:rPr>
                            <a:t>Yes</a:t>
                          </a:r>
                          <a:endParaRPr sz="25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7023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25854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blipFill>
                          <a:blip r:embed="rId6"/>
                          <a:stretch>
                            <a:fillRect l="-97692" t="-103571" r="-96923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25854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blipFill>
                          <a:blip r:embed="rId6"/>
                          <a:stretch>
                            <a:fillRect l="-204781" t="-103571" r="-398" b="-1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8647">
                    <a:tc>
                      <a:txBody>
                        <a:bodyPr/>
                        <a:lstStyle/>
                        <a:p>
                          <a:pPr marL="7620" algn="ctr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</a:pPr>
                          <a:r>
                            <a:rPr sz="2500" spc="-10" dirty="0">
                              <a:latin typeface="Tw Cen MT"/>
                              <a:cs typeface="Tw Cen MT"/>
                            </a:rPr>
                            <a:t>No</a:t>
                          </a:r>
                          <a:endParaRPr sz="25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4819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465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blipFill>
                          <a:blip r:embed="rId6"/>
                          <a:stretch>
                            <a:fillRect l="-97692" t="-208537" r="-96923" b="-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465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blipFill>
                          <a:blip r:embed="rId6"/>
                          <a:stretch>
                            <a:fillRect l="-204781" t="-208537" r="-398" b="-170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object 7">
                <a:extLst>
                  <a:ext uri="{FF2B5EF4-FFF2-40B4-BE49-F238E27FC236}">
                    <a16:creationId xmlns:a16="http://schemas.microsoft.com/office/drawing/2014/main" id="{9FE08CC3-0CFB-CD46-237E-EFED604239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3073452"/>
                  </p:ext>
                </p:extLst>
              </p:nvPr>
            </p:nvGraphicFramePr>
            <p:xfrm>
              <a:off x="6193470" y="4694284"/>
              <a:ext cx="5132083" cy="14775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676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172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72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61722">
                    <a:tc>
                      <a:txBody>
                        <a:bodyPr/>
                        <a:lstStyle/>
                        <a:p>
                          <a:pPr marR="328295" algn="ctr">
                            <a:lnSpc>
                              <a:spcPct val="100000"/>
                            </a:lnSpc>
                            <a:spcBef>
                              <a:spcPts val="155"/>
                            </a:spcBef>
                          </a:pPr>
                          <a:r>
                            <a:rPr lang="en-US" sz="2500" b="1" spc="-20" dirty="0">
                              <a:solidFill>
                                <a:srgbClr val="FF0000"/>
                              </a:solidFill>
                              <a:latin typeface="Tw Cen MT"/>
                              <a:cs typeface="Tw Cen MT"/>
                            </a:rPr>
                            <a:t>Credit</a:t>
                          </a:r>
                        </a:p>
                      </a:txBody>
                      <a:tcPr marL="0" marR="0" marT="27006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40335" algn="ctr">
                            <a:lnSpc>
                              <a:spcPct val="100000"/>
                            </a:lnSpc>
                            <a:spcBef>
                              <a:spcPts val="155"/>
                            </a:spcBef>
                          </a:pPr>
                          <a:r>
                            <a:rPr lang="en-US" sz="2500" b="1" spc="-10" dirty="0">
                              <a:latin typeface="Tw Cen MT"/>
                              <a:cs typeface="Tw Cen MT"/>
                            </a:rPr>
                            <a:t>Buy</a:t>
                          </a:r>
                          <a:r>
                            <a:rPr sz="2500" b="1" spc="-10" dirty="0">
                              <a:latin typeface="Tw Cen MT"/>
                              <a:cs typeface="Tw Cen MT"/>
                            </a:rPr>
                            <a:t>=Yes</a:t>
                          </a:r>
                          <a:endParaRPr sz="25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7006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2700" algn="ctr">
                            <a:lnSpc>
                              <a:spcPct val="100000"/>
                            </a:lnSpc>
                            <a:spcBef>
                              <a:spcPts val="155"/>
                            </a:spcBef>
                          </a:pPr>
                          <a:r>
                            <a:rPr lang="en-US" sz="2500" b="1" spc="-10" dirty="0">
                              <a:latin typeface="Tw Cen MT"/>
                              <a:cs typeface="Tw Cen MT"/>
                            </a:rPr>
                            <a:t>Buy</a:t>
                          </a:r>
                          <a:r>
                            <a:rPr sz="2500" b="1" spc="-10" dirty="0">
                              <a:latin typeface="Tw Cen MT"/>
                              <a:cs typeface="Tw Cen MT"/>
                            </a:rPr>
                            <a:t>=No</a:t>
                          </a:r>
                          <a:endParaRPr sz="25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7006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3918">
                    <a:tc>
                      <a:txBody>
                        <a:bodyPr/>
                        <a:lstStyle/>
                        <a:p>
                          <a:pPr marR="276225" algn="ctr">
                            <a:lnSpc>
                              <a:spcPct val="100000"/>
                            </a:lnSpc>
                            <a:spcBef>
                              <a:spcPts val="155"/>
                            </a:spcBef>
                          </a:pPr>
                          <a:r>
                            <a:rPr lang="en-US" sz="2500" spc="-10" dirty="0">
                              <a:latin typeface="Tw Cen MT"/>
                              <a:cs typeface="Tw Cen MT"/>
                            </a:rPr>
                            <a:t>Fair</a:t>
                          </a:r>
                          <a:endParaRPr sz="25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7006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8890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2400" i="1" spc="-2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5854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R="1905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2400" i="1" spc="-2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5854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654">
                    <a:tc>
                      <a:txBody>
                        <a:bodyPr/>
                        <a:lstStyle/>
                        <a:p>
                          <a:pPr marR="295910" algn="ctr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</a:pPr>
                          <a:r>
                            <a:rPr lang="en-US" sz="2500" spc="-20" dirty="0">
                              <a:latin typeface="Tw Cen MT"/>
                              <a:cs typeface="Tw Cen MT"/>
                            </a:rPr>
                            <a:t>Excellent</a:t>
                          </a:r>
                          <a:endParaRPr sz="25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481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889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ar-EG" sz="2400" i="1" spc="-2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ar-EG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ar-EG"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465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1905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ar-EG" sz="2400" i="1" spc="-2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ar-EG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ar-EG"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465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object 7">
                <a:extLst>
                  <a:ext uri="{FF2B5EF4-FFF2-40B4-BE49-F238E27FC236}">
                    <a16:creationId xmlns:a16="http://schemas.microsoft.com/office/drawing/2014/main" id="{9FE08CC3-0CFB-CD46-237E-EFED604239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3073452"/>
                  </p:ext>
                </p:extLst>
              </p:nvPr>
            </p:nvGraphicFramePr>
            <p:xfrm>
              <a:off x="6193470" y="4694284"/>
              <a:ext cx="5132083" cy="14775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676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172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72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61722">
                    <a:tc>
                      <a:txBody>
                        <a:bodyPr/>
                        <a:lstStyle/>
                        <a:p>
                          <a:pPr marR="328295" algn="ctr">
                            <a:lnSpc>
                              <a:spcPct val="100000"/>
                            </a:lnSpc>
                            <a:spcBef>
                              <a:spcPts val="155"/>
                            </a:spcBef>
                          </a:pPr>
                          <a:r>
                            <a:rPr lang="en-US" sz="2500" b="1" spc="-20" dirty="0">
                              <a:solidFill>
                                <a:srgbClr val="FF0000"/>
                              </a:solidFill>
                              <a:latin typeface="Tw Cen MT"/>
                              <a:cs typeface="Tw Cen MT"/>
                            </a:rPr>
                            <a:t>Credit</a:t>
                          </a:r>
                        </a:p>
                      </a:txBody>
                      <a:tcPr marL="0" marR="0" marT="27006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40335" algn="ctr">
                            <a:lnSpc>
                              <a:spcPct val="100000"/>
                            </a:lnSpc>
                            <a:spcBef>
                              <a:spcPts val="155"/>
                            </a:spcBef>
                          </a:pPr>
                          <a:r>
                            <a:rPr lang="en-US" sz="2500" b="1" spc="-10" dirty="0">
                              <a:latin typeface="Tw Cen MT"/>
                              <a:cs typeface="Tw Cen MT"/>
                            </a:rPr>
                            <a:t>Buy</a:t>
                          </a:r>
                          <a:r>
                            <a:rPr sz="2500" b="1" spc="-10" dirty="0">
                              <a:latin typeface="Tw Cen MT"/>
                              <a:cs typeface="Tw Cen MT"/>
                            </a:rPr>
                            <a:t>=Yes</a:t>
                          </a:r>
                          <a:endParaRPr sz="25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7006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2700" algn="ctr">
                            <a:lnSpc>
                              <a:spcPct val="100000"/>
                            </a:lnSpc>
                            <a:spcBef>
                              <a:spcPts val="155"/>
                            </a:spcBef>
                          </a:pPr>
                          <a:r>
                            <a:rPr lang="en-US" sz="2500" b="1" spc="-10" dirty="0">
                              <a:latin typeface="Tw Cen MT"/>
                              <a:cs typeface="Tw Cen MT"/>
                            </a:rPr>
                            <a:t>Buy</a:t>
                          </a:r>
                          <a:r>
                            <a:rPr sz="2500" b="1" spc="-10" dirty="0">
                              <a:latin typeface="Tw Cen MT"/>
                              <a:cs typeface="Tw Cen MT"/>
                            </a:rPr>
                            <a:t>=No</a:t>
                          </a:r>
                          <a:endParaRPr sz="25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7006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3534">
                    <a:tc>
                      <a:txBody>
                        <a:bodyPr/>
                        <a:lstStyle/>
                        <a:p>
                          <a:pPr marR="276225" algn="ctr">
                            <a:lnSpc>
                              <a:spcPct val="100000"/>
                            </a:lnSpc>
                            <a:spcBef>
                              <a:spcPts val="155"/>
                            </a:spcBef>
                          </a:pPr>
                          <a:r>
                            <a:rPr lang="en-US" sz="2500" spc="-10" dirty="0">
                              <a:latin typeface="Tw Cen MT"/>
                              <a:cs typeface="Tw Cen MT"/>
                            </a:rPr>
                            <a:t>Fair</a:t>
                          </a:r>
                          <a:endParaRPr sz="25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7006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25854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blipFill>
                          <a:blip r:embed="rId7"/>
                          <a:stretch>
                            <a:fillRect l="-96990" t="-104762" r="-85284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25854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blipFill>
                          <a:blip r:embed="rId7"/>
                          <a:stretch>
                            <a:fillRect l="-231890" t="-104762" r="-394" b="-1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330">
                    <a:tc>
                      <a:txBody>
                        <a:bodyPr/>
                        <a:lstStyle/>
                        <a:p>
                          <a:pPr marR="295910" algn="ctr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</a:pPr>
                          <a:r>
                            <a:rPr lang="en-US" sz="2500" spc="-20" dirty="0">
                              <a:latin typeface="Tw Cen MT"/>
                              <a:cs typeface="Tw Cen MT"/>
                            </a:rPr>
                            <a:t>Excellent</a:t>
                          </a:r>
                          <a:endParaRPr sz="25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481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465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blipFill>
                          <a:blip r:embed="rId7"/>
                          <a:stretch>
                            <a:fillRect l="-96990" t="-207229" r="-85284" b="-15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4650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blipFill>
                          <a:blip r:embed="rId7"/>
                          <a:stretch>
                            <a:fillRect l="-231890" t="-207229" r="-394" b="-156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32851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474E5-22AF-0461-D540-4AFC26C4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Predicting Buy Computer With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96256E-7DC0-2776-E5B7-D6B7DFD439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167" y="1770602"/>
                <a:ext cx="9449600" cy="4017455"/>
              </a:xfrm>
            </p:spPr>
            <p:txBody>
              <a:bodyPr/>
              <a:lstStyle/>
              <a:p>
                <a:pPr marL="12700">
                  <a:lnSpc>
                    <a:spcPct val="150000"/>
                  </a:lnSpc>
                  <a:spcBef>
                    <a:spcPts val="1300"/>
                  </a:spcBef>
                </a:pPr>
                <a:r>
                  <a:rPr lang="en-US" sz="2400" spc="-10" dirty="0">
                    <a:solidFill>
                      <a:srgbClr val="0F0F0F"/>
                    </a:solidFill>
                    <a:latin typeface="Tw Cen MT"/>
                    <a:cs typeface="Tw Cen MT"/>
                  </a:rPr>
                  <a:t>Predict</a:t>
                </a:r>
                <a:r>
                  <a:rPr lang="en-US" sz="2400" spc="-100" dirty="0">
                    <a:solidFill>
                      <a:srgbClr val="0F0F0F"/>
                    </a:solidFill>
                    <a:latin typeface="Tw Cen MT"/>
                    <a:cs typeface="Tw Cen MT"/>
                  </a:rPr>
                  <a:t> </a:t>
                </a:r>
                <a:r>
                  <a:rPr lang="en-US" sz="2400" spc="-10" dirty="0">
                    <a:solidFill>
                      <a:srgbClr val="0F0F0F"/>
                    </a:solidFill>
                    <a:latin typeface="Tw Cen MT"/>
                    <a:cs typeface="Tw Cen MT"/>
                  </a:rPr>
                  <a:t>outcome</a:t>
                </a:r>
                <a:r>
                  <a:rPr lang="en-US" sz="2400" spc="-80" dirty="0">
                    <a:solidFill>
                      <a:srgbClr val="0F0F0F"/>
                    </a:solidFill>
                    <a:latin typeface="Tw Cen MT"/>
                    <a:cs typeface="Tw Cen MT"/>
                  </a:rPr>
                  <a:t> </a:t>
                </a:r>
                <a:r>
                  <a:rPr lang="en-US" sz="2400" dirty="0">
                    <a:solidFill>
                      <a:srgbClr val="0F0F0F"/>
                    </a:solidFill>
                    <a:latin typeface="Tw Cen MT"/>
                    <a:cs typeface="Tw Cen MT"/>
                  </a:rPr>
                  <a:t>for</a:t>
                </a:r>
                <a:r>
                  <a:rPr lang="en-US" sz="2400" spc="-100" dirty="0">
                    <a:solidFill>
                      <a:srgbClr val="0F0F0F"/>
                    </a:solidFill>
                    <a:latin typeface="Tw Cen MT"/>
                    <a:cs typeface="Tw Cen MT"/>
                  </a:rPr>
                  <a:t> </a:t>
                </a:r>
                <a:r>
                  <a:rPr lang="en-US" sz="2400" dirty="0">
                    <a:solidFill>
                      <a:srgbClr val="0F0F0F"/>
                    </a:solidFill>
                    <a:latin typeface="Tw Cen MT"/>
                    <a:cs typeface="Tw Cen MT"/>
                  </a:rPr>
                  <a:t>the</a:t>
                </a:r>
                <a:r>
                  <a:rPr lang="en-US" sz="2400" spc="-70" dirty="0">
                    <a:solidFill>
                      <a:srgbClr val="0F0F0F"/>
                    </a:solidFill>
                    <a:latin typeface="Tw Cen MT"/>
                    <a:cs typeface="Tw Cen MT"/>
                  </a:rPr>
                  <a:t> </a:t>
                </a:r>
                <a:r>
                  <a:rPr lang="en-US" sz="2400" spc="-10" dirty="0">
                    <a:solidFill>
                      <a:srgbClr val="0F0F0F"/>
                    </a:solidFill>
                    <a:latin typeface="Tw Cen MT"/>
                    <a:cs typeface="Tw Cen MT"/>
                  </a:rPr>
                  <a:t>following:</a:t>
                </a:r>
                <a:br>
                  <a:rPr lang="en-US" sz="2400" spc="-10" dirty="0">
                    <a:solidFill>
                      <a:srgbClr val="0F0F0F"/>
                    </a:solidFill>
                    <a:latin typeface="Tw Cen MT"/>
                    <a:cs typeface="Tw Cen MT"/>
                  </a:rPr>
                </a:br>
                <a:r>
                  <a:rPr lang="en-US" sz="2400" spc="-10" dirty="0">
                    <a:solidFill>
                      <a:srgbClr val="0F0F0F"/>
                    </a:solidFill>
                    <a:latin typeface="Tw Cen MT"/>
                    <a:cs typeface="Tw Cen MT"/>
                  </a:rPr>
                  <a:t>	</a:t>
                </a:r>
                <a:r>
                  <a:rPr lang="en-US" sz="2400" spc="-30" dirty="0">
                    <a:solidFill>
                      <a:srgbClr val="0F0F0F"/>
                    </a:solidFill>
                    <a:latin typeface="Tw Cen MT"/>
                    <a:cs typeface="Tw Cen MT"/>
                  </a:rPr>
                  <a:t>x’ = ( Age=Middle, Income=High,</a:t>
                </a:r>
                <a:r>
                  <a:rPr lang="en-US" sz="2400" spc="-20" dirty="0">
                    <a:solidFill>
                      <a:srgbClr val="0F0F0F"/>
                    </a:solidFill>
                    <a:latin typeface="Tw Cen MT"/>
                    <a:cs typeface="Tw Cen MT"/>
                  </a:rPr>
                  <a:t> Student =Yes,</a:t>
                </a:r>
                <a:r>
                  <a:rPr lang="en-US" sz="2400" spc="-15" dirty="0">
                    <a:solidFill>
                      <a:srgbClr val="0F0F0F"/>
                    </a:solidFill>
                    <a:latin typeface="Tw Cen MT"/>
                    <a:cs typeface="Tw Cen MT"/>
                  </a:rPr>
                  <a:t> </a:t>
                </a:r>
                <a:r>
                  <a:rPr lang="en-US" sz="2400" spc="-10" dirty="0">
                    <a:solidFill>
                      <a:srgbClr val="0F0F0F"/>
                    </a:solidFill>
                    <a:latin typeface="Tw Cen MT"/>
                    <a:cs typeface="Tw Cen MT"/>
                  </a:rPr>
                  <a:t>Credit=Fair )</a:t>
                </a:r>
              </a:p>
              <a:p>
                <a:pPr marL="12700">
                  <a:lnSpc>
                    <a:spcPct val="150000"/>
                  </a:lnSpc>
                  <a:spcBef>
                    <a:spcPts val="1300"/>
                  </a:spcBef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w Cen MT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w Cen MT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w Cen MT"/>
                          </a:rPr>
                          <m:t>𝑦𝑒𝑠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w Cen MT"/>
                          </a:rPr>
                          <m:t>𝑚𝑖𝑑𝑑𝑙𝑒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w Cen MT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w Cen MT"/>
                          </a:rPr>
                          <m:t>h𝑖𝑔h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w Cen MT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w Cen MT"/>
                          </a:rPr>
                          <m:t>𝑦𝑒𝑠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w Cen MT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w Cen MT"/>
                          </a:rPr>
                          <m:t>𝑓𝑎𝑖𝑟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Tw Cen MT"/>
                      </a:rPr>
                      <m:t>=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  <a:cs typeface="Tw Cen MT"/>
                  </a:rPr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w Cen MT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w Cen MT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w Cen MT"/>
                          </a:rPr>
                          <m:t>𝑚𝑖𝑑𝑑𝑙𝑒</m:t>
                        </m:r>
                      </m:e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w Cen MT"/>
                          </a:rPr>
                          <m:t>𝑦𝑒𝑠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Tw Cen MT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w Cen MT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w Cen MT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w Cen MT"/>
                          </a:rPr>
                          <m:t>h𝑖𝑔h</m:t>
                        </m:r>
                      </m:e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w Cen MT"/>
                          </a:rPr>
                          <m:t>𝑦𝑒𝑠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Tw Cen MT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w Cen MT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w Cen MT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w Cen MT"/>
                          </a:rPr>
                          <m:t>𝑦𝑒𝑠</m:t>
                        </m:r>
                      </m:e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w Cen MT"/>
                          </a:rPr>
                          <m:t>𝑦𝑒𝑠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Tw Cen MT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w Cen MT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w Cen MT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w Cen MT"/>
                      </a:rPr>
                      <m:t>𝑓𝑎𝑖𝑟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w Cen MT"/>
                      </a:rPr>
                      <m:t>|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w Cen MT"/>
                      </a:rPr>
                      <m:t>𝑦𝑒𝑠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w Cen MT"/>
                      </a:rPr>
                      <m:t>)</m:t>
                    </m:r>
                  </m:oMath>
                </a14:m>
                <a:endParaRPr lang="en-US" sz="2400" dirty="0">
                  <a:latin typeface="Tw Cen MT"/>
                  <a:cs typeface="Tw Cen MT"/>
                </a:endParaRPr>
              </a:p>
              <a:p>
                <a:pPr marL="12700">
                  <a:lnSpc>
                    <a:spcPct val="150000"/>
                  </a:lnSpc>
                  <a:spcBef>
                    <a:spcPts val="1300"/>
                  </a:spcBef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w Cen MT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w Cen MT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w Cen MT"/>
                          </a:rPr>
                          <m:t>𝑛𝑜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w Cen MT"/>
                          </a:rPr>
                          <m:t>𝑚𝑖𝑑𝑑𝑙𝑒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w Cen MT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w Cen MT"/>
                          </a:rPr>
                          <m:t>h𝑖𝑔h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w Cen MT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w Cen MT"/>
                          </a:rPr>
                          <m:t>𝑦𝑒𝑠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w Cen MT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w Cen MT"/>
                          </a:rPr>
                          <m:t>𝑓𝑎𝑖𝑟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Tw Cen MT"/>
                      </a:rPr>
                      <m:t>=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  <a:cs typeface="Tw Cen MT"/>
                  </a:rPr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w Cen MT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w Cen MT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w Cen MT"/>
                          </a:rPr>
                          <m:t>𝑚𝑖𝑑𝑑𝑙𝑒</m:t>
                        </m:r>
                      </m:e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w Cen MT"/>
                          </a:rPr>
                          <m:t>𝑛𝑜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Tw Cen MT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w Cen MT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w Cen MT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w Cen MT"/>
                          </a:rPr>
                          <m:t>h𝑖𝑔h</m:t>
                        </m:r>
                      </m:e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w Cen MT"/>
                          </a:rPr>
                          <m:t>𝑛𝑜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Tw Cen MT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w Cen MT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w Cen MT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w Cen MT"/>
                          </a:rPr>
                          <m:t>𝑦𝑒𝑠</m:t>
                        </m:r>
                      </m:e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w Cen MT"/>
                          </a:rPr>
                          <m:t>𝑛𝑜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Tw Cen MT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w Cen MT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w Cen MT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w Cen MT"/>
                      </a:rPr>
                      <m:t>𝑓𝑎𝑖𝑟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w Cen MT"/>
                      </a:rPr>
                      <m:t>|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w Cen MT"/>
                      </a:rPr>
                      <m:t>𝑛𝑜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w Cen MT"/>
                      </a:rPr>
                      <m:t>)</m:t>
                    </m:r>
                  </m:oMath>
                </a14:m>
                <a:endParaRPr lang="en-US" sz="2400" dirty="0">
                  <a:latin typeface="Tw Cen MT"/>
                  <a:cs typeface="Tw Cen M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96256E-7DC0-2776-E5B7-D6B7DFD439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167" y="1770602"/>
                <a:ext cx="9449600" cy="4017455"/>
              </a:xfrm>
              <a:blipFill>
                <a:blip r:embed="rId2"/>
                <a:stretch>
                  <a:fillRect l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098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480034-B207-AF14-79D9-60B43EE3F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167" y="882701"/>
            <a:ext cx="9449600" cy="733600"/>
          </a:xfrm>
        </p:spPr>
        <p:txBody>
          <a:bodyPr/>
          <a:lstStyle/>
          <a:p>
            <a:r>
              <a:rPr lang="en-US" dirty="0"/>
              <a:t>Example: Predicting Buy Computer With Naïve Bayes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DDDFA6-DE8F-CAAE-C299-16319DE2A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167" y="1770602"/>
            <a:ext cx="9449600" cy="1445619"/>
          </a:xfrm>
        </p:spPr>
        <p:txBody>
          <a:bodyPr/>
          <a:lstStyle/>
          <a:p>
            <a:pPr marL="12700">
              <a:lnSpc>
                <a:spcPct val="150000"/>
              </a:lnSpc>
              <a:spcBef>
                <a:spcPts val="1300"/>
              </a:spcBef>
            </a:pPr>
            <a:r>
              <a:rPr lang="en-US" sz="2400" spc="-10" dirty="0">
                <a:solidFill>
                  <a:srgbClr val="0F0F0F"/>
                </a:solidFill>
                <a:latin typeface="Tw Cen MT"/>
                <a:cs typeface="Tw Cen MT"/>
              </a:rPr>
              <a:t>Predict</a:t>
            </a:r>
            <a:r>
              <a:rPr lang="en-US" sz="2400" spc="-100" dirty="0">
                <a:solidFill>
                  <a:srgbClr val="0F0F0F"/>
                </a:solidFill>
                <a:latin typeface="Tw Cen MT"/>
                <a:cs typeface="Tw Cen MT"/>
              </a:rPr>
              <a:t> </a:t>
            </a:r>
            <a:r>
              <a:rPr lang="en-US" sz="2400" spc="-10" dirty="0">
                <a:solidFill>
                  <a:srgbClr val="0F0F0F"/>
                </a:solidFill>
                <a:latin typeface="Tw Cen MT"/>
                <a:cs typeface="Tw Cen MT"/>
              </a:rPr>
              <a:t>outcome</a:t>
            </a:r>
            <a:r>
              <a:rPr lang="en-US" sz="2400" spc="-80" dirty="0">
                <a:solidFill>
                  <a:srgbClr val="0F0F0F"/>
                </a:solidFill>
                <a:latin typeface="Tw Cen MT"/>
                <a:cs typeface="Tw Cen MT"/>
              </a:rPr>
              <a:t> </a:t>
            </a:r>
            <a:r>
              <a:rPr lang="en-US" sz="2400" dirty="0">
                <a:solidFill>
                  <a:srgbClr val="0F0F0F"/>
                </a:solidFill>
                <a:latin typeface="Tw Cen MT"/>
                <a:cs typeface="Tw Cen MT"/>
              </a:rPr>
              <a:t>for</a:t>
            </a:r>
            <a:r>
              <a:rPr lang="en-US" sz="2400" spc="-100" dirty="0">
                <a:solidFill>
                  <a:srgbClr val="0F0F0F"/>
                </a:solidFill>
                <a:latin typeface="Tw Cen MT"/>
                <a:cs typeface="Tw Cen MT"/>
              </a:rPr>
              <a:t> </a:t>
            </a:r>
            <a:r>
              <a:rPr lang="en-US" sz="2400" dirty="0">
                <a:solidFill>
                  <a:srgbClr val="0F0F0F"/>
                </a:solidFill>
                <a:latin typeface="Tw Cen MT"/>
                <a:cs typeface="Tw Cen MT"/>
              </a:rPr>
              <a:t>the</a:t>
            </a:r>
            <a:r>
              <a:rPr lang="en-US" sz="2400" spc="-70" dirty="0">
                <a:solidFill>
                  <a:srgbClr val="0F0F0F"/>
                </a:solidFill>
                <a:latin typeface="Tw Cen MT"/>
                <a:cs typeface="Tw Cen MT"/>
              </a:rPr>
              <a:t> </a:t>
            </a:r>
            <a:r>
              <a:rPr lang="en-US" sz="2400" spc="-10" dirty="0">
                <a:solidFill>
                  <a:srgbClr val="0F0F0F"/>
                </a:solidFill>
                <a:latin typeface="Tw Cen MT"/>
                <a:cs typeface="Tw Cen MT"/>
              </a:rPr>
              <a:t>following:</a:t>
            </a:r>
            <a:br>
              <a:rPr lang="en-US" sz="2400" spc="-10" dirty="0">
                <a:solidFill>
                  <a:srgbClr val="0F0F0F"/>
                </a:solidFill>
                <a:latin typeface="Tw Cen MT"/>
                <a:cs typeface="Tw Cen MT"/>
              </a:rPr>
            </a:br>
            <a:r>
              <a:rPr lang="en-US" sz="2400" spc="-10" dirty="0">
                <a:solidFill>
                  <a:srgbClr val="0F0F0F"/>
                </a:solidFill>
                <a:latin typeface="Tw Cen MT"/>
                <a:cs typeface="Tw Cen MT"/>
              </a:rPr>
              <a:t>	</a:t>
            </a:r>
            <a:r>
              <a:rPr lang="en-US" sz="2400" spc="-30" dirty="0">
                <a:solidFill>
                  <a:srgbClr val="0F0F0F"/>
                </a:solidFill>
                <a:latin typeface="Tw Cen MT"/>
                <a:cs typeface="Tw Cen MT"/>
              </a:rPr>
              <a:t>x’ = ( Age=Middle, Income=High,</a:t>
            </a:r>
            <a:r>
              <a:rPr lang="en-US" sz="2400" spc="-20" dirty="0">
                <a:solidFill>
                  <a:srgbClr val="0F0F0F"/>
                </a:solidFill>
                <a:latin typeface="Tw Cen MT"/>
                <a:cs typeface="Tw Cen MT"/>
              </a:rPr>
              <a:t> Student =Yes,</a:t>
            </a:r>
            <a:r>
              <a:rPr lang="en-US" sz="2400" spc="-15" dirty="0">
                <a:solidFill>
                  <a:srgbClr val="0F0F0F"/>
                </a:solidFill>
                <a:latin typeface="Tw Cen MT"/>
                <a:cs typeface="Tw Cen MT"/>
              </a:rPr>
              <a:t> </a:t>
            </a:r>
            <a:r>
              <a:rPr lang="en-US" sz="2400" spc="-10" dirty="0">
                <a:solidFill>
                  <a:srgbClr val="0F0F0F"/>
                </a:solidFill>
                <a:latin typeface="Tw Cen MT"/>
                <a:cs typeface="Tw Cen MT"/>
              </a:rPr>
              <a:t>Credit=Fair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object 4">
                <a:extLst>
                  <a:ext uri="{FF2B5EF4-FFF2-40B4-BE49-F238E27FC236}">
                    <a16:creationId xmlns:a16="http://schemas.microsoft.com/office/drawing/2014/main" id="{A2BF078A-DB6C-0D10-45E1-1F26CD2BDB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6855527"/>
                  </p:ext>
                </p:extLst>
              </p:nvPr>
            </p:nvGraphicFramePr>
            <p:xfrm>
              <a:off x="2806081" y="3206389"/>
              <a:ext cx="6579837" cy="355647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11328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906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59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65797">
                    <a:tc>
                      <a:txBody>
                        <a:bodyPr/>
                        <a:lstStyle/>
                        <a:p>
                          <a:pPr marL="43815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:r>
                            <a:rPr sz="2600" b="1" spc="-10" dirty="0">
                              <a:latin typeface="Tw Cen MT"/>
                              <a:cs typeface="Tw Cen MT"/>
                            </a:rPr>
                            <a:t>Feature</a:t>
                          </a:r>
                          <a:endParaRPr sz="26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7964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9370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:r>
                            <a:rPr lang="en-US" sz="2600" b="1" spc="-10" dirty="0">
                              <a:latin typeface="Tw Cen MT"/>
                              <a:cs typeface="Tw Cen MT"/>
                            </a:rPr>
                            <a:t>Buy</a:t>
                          </a:r>
                          <a:r>
                            <a:rPr sz="2600" b="1" spc="-10" dirty="0">
                              <a:latin typeface="Tw Cen MT"/>
                              <a:cs typeface="Tw Cen MT"/>
                            </a:rPr>
                            <a:t>=Yes</a:t>
                          </a:r>
                          <a:endParaRPr sz="26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7964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:r>
                            <a:rPr lang="en-US" sz="2600" b="1" spc="-10" dirty="0">
                              <a:latin typeface="Tw Cen MT"/>
                              <a:cs typeface="Tw Cen MT"/>
                            </a:rPr>
                            <a:t>Buy</a:t>
                          </a:r>
                          <a:r>
                            <a:rPr sz="2600" b="1" spc="-10" dirty="0">
                              <a:latin typeface="Tw Cen MT"/>
                              <a:cs typeface="Tw Cen MT"/>
                            </a:rPr>
                            <a:t>=No</a:t>
                          </a:r>
                          <a:endParaRPr sz="26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7964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6141">
                    <a:tc>
                      <a:txBody>
                        <a:bodyPr/>
                        <a:lstStyle/>
                        <a:p>
                          <a:pPr marL="45085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:r>
                            <a:rPr lang="en-US" sz="2600" spc="-10" dirty="0">
                              <a:latin typeface="Tw Cen MT"/>
                              <a:cs typeface="Tw Cen MT"/>
                            </a:rPr>
                            <a:t>Age=Middle</a:t>
                          </a:r>
                          <a:endParaRPr sz="26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7964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889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ar-EG" sz="2400" i="1" spc="-2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ar-EG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ar-EG"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4650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1905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ar-EG" sz="2400" i="1" spc="-2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ar-EG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ar-EG"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4650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4024">
                    <a:tc>
                      <a:txBody>
                        <a:bodyPr/>
                        <a:lstStyle/>
                        <a:p>
                          <a:pPr marL="44450" algn="ctr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</a:pPr>
                          <a:r>
                            <a:rPr lang="en-US" sz="2600" spc="-10" dirty="0">
                              <a:latin typeface="Tw Cen MT"/>
                              <a:cs typeface="Tw Cen MT"/>
                            </a:rPr>
                            <a:t>Income=High</a:t>
                          </a:r>
                          <a:endParaRPr sz="26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5846" marB="0"/>
                    </a:tc>
                    <a:tc>
                      <a:txBody>
                        <a:bodyPr/>
                        <a:lstStyle/>
                        <a:p>
                          <a:pPr marL="8890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2400" i="1" spc="-2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5854" marB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R="1905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2400" i="1" spc="-2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5854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4024">
                    <a:tc>
                      <a:txBody>
                        <a:bodyPr/>
                        <a:lstStyle/>
                        <a:p>
                          <a:pPr marL="43180" algn="ctr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</a:pPr>
                          <a:r>
                            <a:rPr lang="en-US" sz="2600" spc="-10" dirty="0">
                              <a:latin typeface="Tw Cen MT"/>
                              <a:cs typeface="Tw Cen MT"/>
                            </a:rPr>
                            <a:t>Student =Yes</a:t>
                          </a:r>
                          <a:endParaRPr sz="26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5846" marB="0"/>
                    </a:tc>
                    <a:tc>
                      <a:txBody>
                        <a:bodyPr/>
                        <a:lstStyle/>
                        <a:p>
                          <a:pPr marL="8890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2400" i="1" spc="-2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5854" marB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R="1905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2400" i="1" spc="-2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5854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4024">
                    <a:tc>
                      <a:txBody>
                        <a:bodyPr/>
                        <a:lstStyle/>
                        <a:p>
                          <a:pPr marL="43180" algn="ctr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</a:pPr>
                          <a:r>
                            <a:rPr lang="en-US" sz="2600" spc="-10" dirty="0">
                              <a:latin typeface="Tw Cen MT"/>
                              <a:cs typeface="Tw Cen MT"/>
                            </a:rPr>
                            <a:t>Credit=Fair </a:t>
                          </a:r>
                          <a:endParaRPr sz="26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5846" marB="0"/>
                    </a:tc>
                    <a:tc>
                      <a:txBody>
                        <a:bodyPr/>
                        <a:lstStyle/>
                        <a:p>
                          <a:pPr marL="8890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2400" i="1" spc="-2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5854" marB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R="1905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2400" i="1" spc="-2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b="0" i="1" spc="-25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sz="24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5854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80042">
                    <a:tc>
                      <a:txBody>
                        <a:bodyPr/>
                        <a:lstStyle/>
                        <a:p>
                          <a:pPr marL="44450" algn="ctr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</a:pPr>
                          <a:r>
                            <a:rPr sz="2600" b="1" dirty="0">
                              <a:latin typeface="Tw Cen MT"/>
                              <a:cs typeface="Tw Cen MT"/>
                            </a:rPr>
                            <a:t>Overall</a:t>
                          </a:r>
                          <a:r>
                            <a:rPr sz="2600" b="1" spc="-30" dirty="0">
                              <a:latin typeface="Tw Cen MT"/>
                              <a:cs typeface="Tw Cen MT"/>
                            </a:rPr>
                            <a:t> </a:t>
                          </a:r>
                          <a:r>
                            <a:rPr sz="2600" b="1" spc="-10" dirty="0">
                              <a:latin typeface="Tw Cen MT"/>
                              <a:cs typeface="Tw Cen MT"/>
                            </a:rPr>
                            <a:t>Label</a:t>
                          </a:r>
                          <a:endParaRPr sz="26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5846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8735" algn="ctr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ar-EG" sz="2400" i="1" spc="1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pc="10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en-US" sz="2400" b="0" i="1" spc="10" dirty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sz="26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5846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ar-EG" sz="2400" i="1" spc="-1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pc="-10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400" b="0" i="1" spc="-10" dirty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sz="26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5846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2757">
                    <a:tc>
                      <a:txBody>
                        <a:bodyPr/>
                        <a:lstStyle/>
                        <a:p>
                          <a:pPr marL="45720" algn="ctr">
                            <a:lnSpc>
                              <a:spcPct val="100000"/>
                            </a:lnSpc>
                            <a:spcBef>
                              <a:spcPts val="155"/>
                            </a:spcBef>
                          </a:pPr>
                          <a:r>
                            <a:rPr sz="2600" b="1" spc="-10" dirty="0">
                              <a:latin typeface="Tw Cen MT"/>
                              <a:cs typeface="Tw Cen MT"/>
                            </a:rPr>
                            <a:t>Probability</a:t>
                          </a:r>
                          <a:endParaRPr sz="26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8896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40640" algn="ctr">
                            <a:lnSpc>
                              <a:spcPct val="100000"/>
                            </a:lnSpc>
                            <a:spcBef>
                              <a:spcPts val="155"/>
                            </a:spcBef>
                          </a:pPr>
                          <a:r>
                            <a:rPr lang="en-US" sz="2600" dirty="0">
                              <a:latin typeface="Tw Cen MT"/>
                              <a:cs typeface="Tw Cen MT"/>
                            </a:rPr>
                            <a:t>0.0112</a:t>
                          </a:r>
                          <a:endParaRPr sz="26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8896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155"/>
                            </a:spcBef>
                          </a:pPr>
                          <a:r>
                            <a:rPr lang="en-US" sz="2600" dirty="0">
                              <a:latin typeface="Tw Cen MT"/>
                              <a:cs typeface="Tw Cen MT"/>
                            </a:rPr>
                            <a:t>0</a:t>
                          </a:r>
                          <a:endParaRPr sz="26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8896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object 4">
                <a:extLst>
                  <a:ext uri="{FF2B5EF4-FFF2-40B4-BE49-F238E27FC236}">
                    <a16:creationId xmlns:a16="http://schemas.microsoft.com/office/drawing/2014/main" id="{A2BF078A-DB6C-0D10-45E1-1F26CD2BDB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6855527"/>
                  </p:ext>
                </p:extLst>
              </p:nvPr>
            </p:nvGraphicFramePr>
            <p:xfrm>
              <a:off x="2806081" y="3206389"/>
              <a:ext cx="6579837" cy="355647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11328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906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59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65797">
                    <a:tc>
                      <a:txBody>
                        <a:bodyPr/>
                        <a:lstStyle/>
                        <a:p>
                          <a:pPr marL="43815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:r>
                            <a:rPr sz="2600" b="1" spc="-10" dirty="0">
                              <a:latin typeface="Tw Cen MT"/>
                              <a:cs typeface="Tw Cen MT"/>
                            </a:rPr>
                            <a:t>Feature</a:t>
                          </a:r>
                          <a:endParaRPr sz="26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7964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9370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:r>
                            <a:rPr lang="en-US" sz="2600" b="1" spc="-10" dirty="0">
                              <a:latin typeface="Tw Cen MT"/>
                              <a:cs typeface="Tw Cen MT"/>
                            </a:rPr>
                            <a:t>Buy</a:t>
                          </a:r>
                          <a:r>
                            <a:rPr sz="2600" b="1" spc="-10" dirty="0">
                              <a:latin typeface="Tw Cen MT"/>
                              <a:cs typeface="Tw Cen MT"/>
                            </a:rPr>
                            <a:t>=Yes</a:t>
                          </a:r>
                          <a:endParaRPr sz="26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7964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:r>
                            <a:rPr lang="en-US" sz="2600" b="1" spc="-10" dirty="0">
                              <a:latin typeface="Tw Cen MT"/>
                              <a:cs typeface="Tw Cen MT"/>
                            </a:rPr>
                            <a:t>Buy</a:t>
                          </a:r>
                          <a:r>
                            <a:rPr sz="2600" b="1" spc="-10" dirty="0">
                              <a:latin typeface="Tw Cen MT"/>
                              <a:cs typeface="Tw Cen MT"/>
                            </a:rPr>
                            <a:t>=No</a:t>
                          </a:r>
                          <a:endParaRPr sz="26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7964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6141">
                    <a:tc>
                      <a:txBody>
                        <a:bodyPr/>
                        <a:lstStyle/>
                        <a:p>
                          <a:pPr marL="45085" algn="ctr">
                            <a:lnSpc>
                              <a:spcPct val="100000"/>
                            </a:lnSpc>
                            <a:spcBef>
                              <a:spcPts val="150"/>
                            </a:spcBef>
                          </a:pPr>
                          <a:r>
                            <a:rPr lang="en-US" sz="2600" spc="-10" dirty="0">
                              <a:latin typeface="Tw Cen MT"/>
                              <a:cs typeface="Tw Cen MT"/>
                            </a:rPr>
                            <a:t>Age=Middle</a:t>
                          </a:r>
                          <a:endParaRPr sz="26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7964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4650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blipFill>
                          <a:blip r:embed="rId2"/>
                          <a:stretch>
                            <a:fillRect l="-173810" t="-125301" r="-93878" b="-5289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4650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blipFill>
                          <a:blip r:embed="rId2"/>
                          <a:stretch>
                            <a:fillRect l="-292727" t="-125301" r="-364" b="-5289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1185">
                    <a:tc>
                      <a:txBody>
                        <a:bodyPr/>
                        <a:lstStyle/>
                        <a:p>
                          <a:pPr marL="44450" algn="ctr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</a:pPr>
                          <a:r>
                            <a:rPr lang="en-US" sz="2600" spc="-10" dirty="0">
                              <a:latin typeface="Tw Cen MT"/>
                              <a:cs typeface="Tw Cen MT"/>
                            </a:rPr>
                            <a:t>Income=High</a:t>
                          </a:r>
                          <a:endParaRPr sz="26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5846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25854" marB="0">
                        <a:blipFill>
                          <a:blip r:embed="rId2"/>
                          <a:stretch>
                            <a:fillRect l="-173810" t="-222619" r="-93878" b="-422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25854" marB="0">
                        <a:blipFill>
                          <a:blip r:embed="rId2"/>
                          <a:stretch>
                            <a:fillRect l="-292727" t="-222619" r="-364" b="-422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3534">
                    <a:tc>
                      <a:txBody>
                        <a:bodyPr/>
                        <a:lstStyle/>
                        <a:p>
                          <a:pPr marL="43180" algn="ctr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</a:pPr>
                          <a:r>
                            <a:rPr lang="en-US" sz="2600" spc="-10" dirty="0">
                              <a:latin typeface="Tw Cen MT"/>
                              <a:cs typeface="Tw Cen MT"/>
                            </a:rPr>
                            <a:t>Student =Yes</a:t>
                          </a:r>
                          <a:endParaRPr sz="26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5846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25854" marB="0">
                        <a:blipFill>
                          <a:blip r:embed="rId2"/>
                          <a:stretch>
                            <a:fillRect l="-173810" t="-318824" r="-93878" b="-3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25854" marB="0">
                        <a:blipFill>
                          <a:blip r:embed="rId2"/>
                          <a:stretch>
                            <a:fillRect l="-292727" t="-318824" r="-364" b="-3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3534">
                    <a:tc>
                      <a:txBody>
                        <a:bodyPr/>
                        <a:lstStyle/>
                        <a:p>
                          <a:pPr marL="43180" algn="ctr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</a:pPr>
                          <a:r>
                            <a:rPr lang="en-US" sz="2600" spc="-10" dirty="0">
                              <a:latin typeface="Tw Cen MT"/>
                              <a:cs typeface="Tw Cen MT"/>
                            </a:rPr>
                            <a:t>Credit=Fair </a:t>
                          </a:r>
                          <a:endParaRPr sz="26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5846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25854" marB="0">
                        <a:blipFill>
                          <a:blip r:embed="rId2"/>
                          <a:stretch>
                            <a:fillRect l="-173810" t="-423810" r="-93878" b="-2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25854" marB="0">
                        <a:blipFill>
                          <a:blip r:embed="rId2"/>
                          <a:stretch>
                            <a:fillRect l="-292727" t="-423810" r="-364" b="-2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03526">
                    <a:tc>
                      <a:txBody>
                        <a:bodyPr/>
                        <a:lstStyle/>
                        <a:p>
                          <a:pPr marL="44450" algn="ctr">
                            <a:lnSpc>
                              <a:spcPct val="100000"/>
                            </a:lnSpc>
                            <a:spcBef>
                              <a:spcPts val="85"/>
                            </a:spcBef>
                          </a:pPr>
                          <a:r>
                            <a:rPr sz="2600" b="1" dirty="0">
                              <a:latin typeface="Tw Cen MT"/>
                              <a:cs typeface="Tw Cen MT"/>
                            </a:rPr>
                            <a:t>Overall</a:t>
                          </a:r>
                          <a:r>
                            <a:rPr sz="2600" b="1" spc="-30" dirty="0">
                              <a:latin typeface="Tw Cen MT"/>
                              <a:cs typeface="Tw Cen MT"/>
                            </a:rPr>
                            <a:t> </a:t>
                          </a:r>
                          <a:r>
                            <a:rPr sz="2600" b="1" spc="-10" dirty="0">
                              <a:latin typeface="Tw Cen MT"/>
                              <a:cs typeface="Tw Cen MT"/>
                            </a:rPr>
                            <a:t>Label</a:t>
                          </a:r>
                          <a:endParaRPr sz="26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15846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5846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173810" t="-530120" r="-93878" b="-1240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5846" marB="0">
                        <a:lnB w="12700">
                          <a:solidFill>
                            <a:srgbClr val="000000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292727" t="-530120" r="-364" b="-1240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2757">
                    <a:tc>
                      <a:txBody>
                        <a:bodyPr/>
                        <a:lstStyle/>
                        <a:p>
                          <a:pPr marL="45720" algn="ctr">
                            <a:lnSpc>
                              <a:spcPct val="100000"/>
                            </a:lnSpc>
                            <a:spcBef>
                              <a:spcPts val="155"/>
                            </a:spcBef>
                          </a:pPr>
                          <a:r>
                            <a:rPr sz="2600" b="1" spc="-10" dirty="0">
                              <a:latin typeface="Tw Cen MT"/>
                              <a:cs typeface="Tw Cen MT"/>
                            </a:rPr>
                            <a:t>Probability</a:t>
                          </a:r>
                          <a:endParaRPr sz="26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8896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40640" algn="ctr">
                            <a:lnSpc>
                              <a:spcPct val="100000"/>
                            </a:lnSpc>
                            <a:spcBef>
                              <a:spcPts val="155"/>
                            </a:spcBef>
                          </a:pPr>
                          <a:r>
                            <a:rPr lang="en-US" sz="2600" dirty="0">
                              <a:latin typeface="Tw Cen MT"/>
                              <a:cs typeface="Tw Cen MT"/>
                            </a:rPr>
                            <a:t>0.0112</a:t>
                          </a:r>
                          <a:endParaRPr sz="26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8896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155"/>
                            </a:spcBef>
                          </a:pPr>
                          <a:r>
                            <a:rPr lang="en-US" sz="2600" dirty="0">
                              <a:latin typeface="Tw Cen MT"/>
                              <a:cs typeface="Tw Cen MT"/>
                            </a:rPr>
                            <a:t>0</a:t>
                          </a:r>
                          <a:endParaRPr sz="2600" dirty="0">
                            <a:latin typeface="Tw Cen MT"/>
                            <a:cs typeface="Tw Cen MT"/>
                          </a:endParaRPr>
                        </a:p>
                      </a:txBody>
                      <a:tcPr marL="0" marR="0" marT="28896" marB="0">
                        <a:lnT w="12700">
                          <a:solidFill>
                            <a:srgbClr val="000000"/>
                          </a:solidFill>
                          <a:prstDash val="soli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75884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35E9-1AE3-8965-648F-F085EF52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Naïve Bayes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FBF904B-FC22-51AB-944B-BFFA09630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688851"/>
              </p:ext>
            </p:extLst>
          </p:nvPr>
        </p:nvGraphicFramePr>
        <p:xfrm>
          <a:off x="1371599" y="1770063"/>
          <a:ext cx="9449168" cy="4205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4584">
                  <a:extLst>
                    <a:ext uri="{9D8B030D-6E8A-4147-A177-3AD203B41FA5}">
                      <a16:colId xmlns:a16="http://schemas.microsoft.com/office/drawing/2014/main" val="2423340409"/>
                    </a:ext>
                  </a:extLst>
                </a:gridCol>
                <a:gridCol w="4724584">
                  <a:extLst>
                    <a:ext uri="{9D8B030D-6E8A-4147-A177-3AD203B41FA5}">
                      <a16:colId xmlns:a16="http://schemas.microsoft.com/office/drawing/2014/main" val="2550795372"/>
                    </a:ext>
                  </a:extLst>
                </a:gridCol>
              </a:tblGrid>
              <a:tr h="10513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w Cen MT"/>
                          <a:cs typeface="Tw Cen MT"/>
                        </a:rPr>
                        <a:t>Naïve</a:t>
                      </a:r>
                      <a:r>
                        <a:rPr lang="en-US" sz="2000" spc="-50" dirty="0">
                          <a:latin typeface="Tw Cen MT"/>
                          <a:cs typeface="Tw Cen MT"/>
                        </a:rPr>
                        <a:t> </a:t>
                      </a:r>
                      <a:r>
                        <a:rPr lang="en-US" sz="2000" dirty="0">
                          <a:latin typeface="Tw Cen MT"/>
                          <a:cs typeface="Tw Cen MT"/>
                        </a:rPr>
                        <a:t>Bayes</a:t>
                      </a:r>
                      <a:r>
                        <a:rPr lang="en-US" sz="2000" spc="-50" dirty="0">
                          <a:latin typeface="Tw Cen MT"/>
                          <a:cs typeface="Tw Cen MT"/>
                        </a:rPr>
                        <a:t> </a:t>
                      </a:r>
                      <a:r>
                        <a:rPr lang="en-US" sz="2000" spc="-10" dirty="0">
                          <a:latin typeface="Tw Cen MT"/>
                          <a:cs typeface="Tw Cen MT"/>
                        </a:rPr>
                        <a:t>Model</a:t>
                      </a:r>
                      <a:endParaRPr lang="en-US" sz="2000" dirty="0"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w Cen MT"/>
                          <a:cs typeface="Tw Cen MT"/>
                        </a:rPr>
                        <a:t>Data</a:t>
                      </a:r>
                      <a:r>
                        <a:rPr lang="en-US" sz="2000" spc="-45" dirty="0">
                          <a:latin typeface="Tw Cen MT"/>
                          <a:cs typeface="Tw Cen MT"/>
                        </a:rPr>
                        <a:t> </a:t>
                      </a:r>
                      <a:r>
                        <a:rPr lang="en-US" sz="2000" spc="-20" dirty="0">
                          <a:latin typeface="Tw Cen MT"/>
                          <a:cs typeface="Tw Cen MT"/>
                        </a:rPr>
                        <a:t>Type</a:t>
                      </a:r>
                      <a:endParaRPr lang="en-US" sz="2000" dirty="0"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685472"/>
                  </a:ext>
                </a:extLst>
              </a:tr>
              <a:tr h="105130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spc="-10" dirty="0">
                          <a:latin typeface="Tw Cen MT"/>
                          <a:cs typeface="Tw Cen MT"/>
                        </a:rPr>
                        <a:t>Bernoulli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w Cen MT"/>
                          <a:cs typeface="Tw Cen MT"/>
                        </a:rPr>
                        <a:t>Binary</a:t>
                      </a:r>
                      <a:r>
                        <a:rPr lang="en-US" sz="2000" spc="-5" dirty="0">
                          <a:latin typeface="Tw Cen MT"/>
                          <a:cs typeface="Tw Cen MT"/>
                        </a:rPr>
                        <a:t> </a:t>
                      </a:r>
                      <a:r>
                        <a:rPr lang="en-US" sz="2000" spc="-10" dirty="0">
                          <a:latin typeface="Tw Cen MT"/>
                          <a:cs typeface="Tw Cen MT"/>
                        </a:rPr>
                        <a:t>(T/F)</a:t>
                      </a:r>
                      <a:endParaRPr lang="en-US" sz="2000" dirty="0"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804836"/>
                  </a:ext>
                </a:extLst>
              </a:tr>
              <a:tr h="105130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spc="-10" dirty="0">
                          <a:latin typeface="Tw Cen MT"/>
                          <a:cs typeface="Tw Cen MT"/>
                        </a:rPr>
                        <a:t>Multinomial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w Cen MT"/>
                          <a:cs typeface="Tw Cen MT"/>
                        </a:rPr>
                        <a:t>Discrete</a:t>
                      </a:r>
                      <a:r>
                        <a:rPr lang="en-US" sz="2000" spc="-55" dirty="0">
                          <a:latin typeface="Tw Cen MT"/>
                          <a:cs typeface="Tw Cen MT"/>
                        </a:rPr>
                        <a:t> </a:t>
                      </a:r>
                      <a:r>
                        <a:rPr lang="en-US" sz="2000" dirty="0">
                          <a:latin typeface="Tw Cen MT"/>
                          <a:cs typeface="Tw Cen MT"/>
                        </a:rPr>
                        <a:t>(e.g.</a:t>
                      </a:r>
                      <a:r>
                        <a:rPr lang="en-US" sz="2000" spc="-35" dirty="0">
                          <a:latin typeface="Tw Cen MT"/>
                          <a:cs typeface="Tw Cen MT"/>
                        </a:rPr>
                        <a:t> </a:t>
                      </a:r>
                      <a:r>
                        <a:rPr lang="en-US" sz="2000" spc="-10" dirty="0">
                          <a:latin typeface="Tw Cen MT"/>
                          <a:cs typeface="Tw Cen MT"/>
                        </a:rPr>
                        <a:t>count)</a:t>
                      </a:r>
                      <a:endParaRPr lang="en-US" sz="2000" dirty="0">
                        <a:latin typeface="Tw Cen MT"/>
                        <a:cs typeface="Tw Cen M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820356"/>
                  </a:ext>
                </a:extLst>
              </a:tr>
              <a:tr h="105130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spc="-10" dirty="0">
                          <a:latin typeface="Tw Cen MT"/>
                          <a:cs typeface="Tw Cen MT"/>
                        </a:rPr>
                        <a:t>Gaussian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spc="-10" dirty="0">
                          <a:latin typeface="Tw Cen MT"/>
                          <a:cs typeface="Tw Cen MT"/>
                        </a:rPr>
                        <a:t>Continuous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1309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27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7E85-5EEF-44F8-BCDD-B3CF99512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0" i="0" u="none" strike="noStrike" baseline="0" dirty="0">
                <a:solidFill>
                  <a:srgbClr val="000000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Probability Basics</a:t>
            </a:r>
            <a:endParaRPr lang="en-US" sz="49600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6E6C2-6D28-4B37-92D2-83420269A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Probability is the branch of mathematics concerning numerical descriptions of how likely an event is to occur, or how likely it is that a proposition is true. The probability of an event is a number between 0 and 1, where, roughly speaking, 0 indicates impossibility of the event and 1 indicates certainty.</a:t>
            </a:r>
          </a:p>
        </p:txBody>
      </p:sp>
    </p:spTree>
    <p:extLst>
      <p:ext uri="{BB962C8B-B14F-4D97-AF65-F5344CB8AC3E}">
        <p14:creationId xmlns:p14="http://schemas.microsoft.com/office/powerpoint/2010/main" val="642926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6405-92FF-5ACC-F3A6-CADEB4E3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Feature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EDF66-7C9E-D0FE-4BF2-ECE0E3DCE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Problem : Model features contain different data types (continuous and categorical)</a:t>
            </a:r>
          </a:p>
          <a:p>
            <a:pPr>
              <a:lnSpc>
                <a:spcPct val="200000"/>
              </a:lnSpc>
            </a:pPr>
            <a:r>
              <a:rPr lang="en-US" dirty="0"/>
              <a:t>Solutions : Bin continuous features to create categorical ones and fit multinomial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09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F9B6-8563-9544-771C-46A37D77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Naive Bayes algorithm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F1866A-3D77-9C16-606B-01C0B3331D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609513"/>
              </p:ext>
            </p:extLst>
          </p:nvPr>
        </p:nvGraphicFramePr>
        <p:xfrm>
          <a:off x="1158090" y="1732357"/>
          <a:ext cx="9875754" cy="399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877">
                  <a:extLst>
                    <a:ext uri="{9D8B030D-6E8A-4147-A177-3AD203B41FA5}">
                      <a16:colId xmlns:a16="http://schemas.microsoft.com/office/drawing/2014/main" val="1371938155"/>
                    </a:ext>
                  </a:extLst>
                </a:gridCol>
                <a:gridCol w="4937877">
                  <a:extLst>
                    <a:ext uri="{9D8B030D-6E8A-4147-A177-3AD203B41FA5}">
                      <a16:colId xmlns:a16="http://schemas.microsoft.com/office/drawing/2014/main" val="3316197795"/>
                    </a:ext>
                  </a:extLst>
                </a:gridCol>
              </a:tblGrid>
              <a:tr h="59211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Quicksand"/>
                        </a:rPr>
                        <a:t>Strengths</a:t>
                      </a:r>
                    </a:p>
                  </a:txBody>
                  <a:tcPr marL="95572" marR="95572"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Quicksand"/>
                        </a:rPr>
                        <a:t>Weaknesses</a:t>
                      </a:r>
                    </a:p>
                  </a:txBody>
                  <a:tcPr marL="95572" marR="95572"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909911"/>
                  </a:ext>
                </a:extLst>
              </a:tr>
              <a:tr h="3361804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latin typeface="Quicksand"/>
                        </a:rPr>
                        <a:t>Simple, fast, and very effective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latin typeface="Quicksand"/>
                        </a:rPr>
                        <a:t>Does well with noisy and missing data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latin typeface="Quicksand"/>
                        </a:rPr>
                        <a:t>Requires relatively few examples for training, but also works well with very large numbers of examples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latin typeface="Quicksand"/>
                        </a:rPr>
                        <a:t>Easy to obtain the estimated probability for a prediction</a:t>
                      </a:r>
                    </a:p>
                  </a:txBody>
                  <a:tcPr marL="95572" marR="95572"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latin typeface="Quicksand"/>
                        </a:rPr>
                        <a:t>Relies on an often faulty assumption of equally important and independent features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latin typeface="Quicksand"/>
                        </a:rPr>
                        <a:t>Not ideal for datasets with many numeric features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latin typeface="Quicksand"/>
                        </a:rPr>
                        <a:t>Estimated probabilities are less reliable than the predicted classes</a:t>
                      </a:r>
                    </a:p>
                  </a:txBody>
                  <a:tcPr marL="95572" marR="95572" marT="47786" marB="477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0772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DCF02F-E4C3-9024-B0FA-3974E3E17BBB}"/>
              </a:ext>
            </a:extLst>
          </p:cNvPr>
          <p:cNvSpPr txBox="1"/>
          <p:nvPr/>
        </p:nvSpPr>
        <p:spPr>
          <a:xfrm>
            <a:off x="1158090" y="5846926"/>
            <a:ext cx="10487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Quicksand"/>
              </a:rPr>
              <a:t>popular examples </a:t>
            </a:r>
            <a:r>
              <a:rPr lang="en-US" sz="2000" dirty="0">
                <a:latin typeface="Quicksand"/>
              </a:rPr>
              <a:t>: of Naïve Bayes Algorithm are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Quicksand"/>
              </a:rPr>
              <a:t>spam filtration</a:t>
            </a:r>
            <a:r>
              <a:rPr lang="en-US" sz="2000" dirty="0">
                <a:latin typeface="Quicksand"/>
              </a:rPr>
              <a:t>,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Quicksand"/>
              </a:rPr>
              <a:t>Sentimental analysis</a:t>
            </a:r>
            <a:r>
              <a:rPr lang="en-US" sz="2000" dirty="0">
                <a:latin typeface="Quicksand"/>
              </a:rPr>
              <a:t>, and 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Quicksand"/>
              </a:rPr>
              <a:t>classifying articles</a:t>
            </a:r>
            <a:r>
              <a:rPr lang="en-US" sz="2000" dirty="0">
                <a:latin typeface="Quicksan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1773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1A32-7EA7-83F0-509C-C784543E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</a:t>
            </a:r>
            <a:r>
              <a:rPr lang="en-US" spc="-175" dirty="0"/>
              <a:t> </a:t>
            </a:r>
            <a:r>
              <a:rPr lang="en-US" dirty="0"/>
              <a:t>Bayes:</a:t>
            </a:r>
            <a:r>
              <a:rPr lang="en-US" spc="-160" dirty="0"/>
              <a:t> </a:t>
            </a:r>
            <a:r>
              <a:rPr lang="en-US" dirty="0"/>
              <a:t>The</a:t>
            </a:r>
            <a:r>
              <a:rPr lang="en-US" spc="-145" dirty="0"/>
              <a:t> </a:t>
            </a:r>
            <a:r>
              <a:rPr lang="en-US" spc="-10" dirty="0"/>
              <a:t>Syntax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EEBD166-55D6-3AA9-2938-51231A36ADF3}"/>
              </a:ext>
            </a:extLst>
          </p:cNvPr>
          <p:cNvSpPr txBox="1"/>
          <p:nvPr/>
        </p:nvSpPr>
        <p:spPr>
          <a:xfrm>
            <a:off x="1371167" y="1893542"/>
            <a:ext cx="9102012" cy="4449936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b="1" dirty="0">
                <a:latin typeface="Tw Cen MT"/>
                <a:cs typeface="Tw Cen MT"/>
              </a:rPr>
              <a:t>Import</a:t>
            </a:r>
            <a:r>
              <a:rPr sz="2000" b="1" spc="-50" dirty="0">
                <a:latin typeface="Tw Cen MT"/>
                <a:cs typeface="Tw Cen MT"/>
              </a:rPr>
              <a:t> </a:t>
            </a:r>
            <a:r>
              <a:rPr sz="2000" b="1" dirty="0">
                <a:latin typeface="Tw Cen MT"/>
                <a:cs typeface="Tw Cen MT"/>
              </a:rPr>
              <a:t>the</a:t>
            </a:r>
            <a:r>
              <a:rPr sz="2000" b="1" spc="-55" dirty="0">
                <a:latin typeface="Tw Cen MT"/>
                <a:cs typeface="Tw Cen MT"/>
              </a:rPr>
              <a:t> </a:t>
            </a:r>
            <a:r>
              <a:rPr sz="2000" b="1" dirty="0">
                <a:latin typeface="Tw Cen MT"/>
                <a:cs typeface="Tw Cen MT"/>
              </a:rPr>
              <a:t>class</a:t>
            </a:r>
            <a:r>
              <a:rPr sz="2000" b="1" spc="-35" dirty="0">
                <a:latin typeface="Tw Cen MT"/>
                <a:cs typeface="Tw Cen MT"/>
              </a:rPr>
              <a:t> </a:t>
            </a:r>
            <a:r>
              <a:rPr sz="2000" b="1" dirty="0">
                <a:latin typeface="Tw Cen MT"/>
                <a:cs typeface="Tw Cen MT"/>
              </a:rPr>
              <a:t>containing</a:t>
            </a:r>
            <a:r>
              <a:rPr sz="2000" b="1" spc="-45" dirty="0">
                <a:latin typeface="Tw Cen MT"/>
                <a:cs typeface="Tw Cen MT"/>
              </a:rPr>
              <a:t> </a:t>
            </a:r>
            <a:r>
              <a:rPr sz="2000" b="1" dirty="0">
                <a:latin typeface="Tw Cen MT"/>
                <a:cs typeface="Tw Cen MT"/>
              </a:rPr>
              <a:t>the</a:t>
            </a:r>
            <a:r>
              <a:rPr sz="2000" b="1" spc="-55" dirty="0">
                <a:latin typeface="Tw Cen MT"/>
                <a:cs typeface="Tw Cen MT"/>
              </a:rPr>
              <a:t> </a:t>
            </a:r>
            <a:r>
              <a:rPr sz="2000" b="1" dirty="0">
                <a:latin typeface="Tw Cen MT"/>
                <a:cs typeface="Tw Cen MT"/>
              </a:rPr>
              <a:t>classification</a:t>
            </a:r>
            <a:r>
              <a:rPr sz="2000" b="1" spc="-50" dirty="0">
                <a:latin typeface="Tw Cen MT"/>
                <a:cs typeface="Tw Cen MT"/>
              </a:rPr>
              <a:t> </a:t>
            </a:r>
            <a:r>
              <a:rPr sz="2000" b="1" spc="-10" dirty="0">
                <a:latin typeface="Tw Cen MT"/>
                <a:cs typeface="Tw Cen MT"/>
              </a:rPr>
              <a:t>method</a:t>
            </a:r>
            <a:endParaRPr sz="2000" dirty="0">
              <a:latin typeface="Tw Cen MT"/>
              <a:cs typeface="Tw Cen MT"/>
            </a:endParaRPr>
          </a:p>
          <a:p>
            <a:pPr marL="234950">
              <a:lnSpc>
                <a:spcPct val="100000"/>
              </a:lnSpc>
              <a:spcBef>
                <a:spcPts val="965"/>
              </a:spcBef>
            </a:pP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from</a:t>
            </a:r>
            <a:r>
              <a:rPr sz="2000" b="1" spc="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sklearn.naive_bayes</a:t>
            </a:r>
            <a:r>
              <a:rPr sz="2000" b="1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import</a:t>
            </a: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BernoulliNB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w Cen MT"/>
                <a:cs typeface="Tw Cen MT"/>
              </a:rPr>
              <a:t>Create</a:t>
            </a:r>
            <a:r>
              <a:rPr sz="2000" b="1" spc="-45" dirty="0">
                <a:latin typeface="Tw Cen MT"/>
                <a:cs typeface="Tw Cen MT"/>
              </a:rPr>
              <a:t> </a:t>
            </a:r>
            <a:r>
              <a:rPr sz="2000" b="1" dirty="0">
                <a:latin typeface="Tw Cen MT"/>
                <a:cs typeface="Tw Cen MT"/>
              </a:rPr>
              <a:t>an</a:t>
            </a:r>
            <a:r>
              <a:rPr sz="2000" b="1" spc="-15" dirty="0">
                <a:latin typeface="Tw Cen MT"/>
                <a:cs typeface="Tw Cen MT"/>
              </a:rPr>
              <a:t> </a:t>
            </a:r>
            <a:r>
              <a:rPr sz="2000" b="1" dirty="0">
                <a:latin typeface="Tw Cen MT"/>
                <a:cs typeface="Tw Cen MT"/>
              </a:rPr>
              <a:t>instance</a:t>
            </a:r>
            <a:r>
              <a:rPr sz="2000" b="1" spc="-40" dirty="0">
                <a:latin typeface="Tw Cen MT"/>
                <a:cs typeface="Tw Cen MT"/>
              </a:rPr>
              <a:t> </a:t>
            </a:r>
            <a:r>
              <a:rPr sz="2000" b="1" dirty="0">
                <a:latin typeface="Tw Cen MT"/>
                <a:cs typeface="Tw Cen MT"/>
              </a:rPr>
              <a:t>of</a:t>
            </a:r>
            <a:r>
              <a:rPr sz="2000" b="1" spc="-25" dirty="0">
                <a:latin typeface="Tw Cen MT"/>
                <a:cs typeface="Tw Cen MT"/>
              </a:rPr>
              <a:t> </a:t>
            </a:r>
            <a:r>
              <a:rPr sz="2000" b="1" dirty="0">
                <a:latin typeface="Tw Cen MT"/>
                <a:cs typeface="Tw Cen MT"/>
              </a:rPr>
              <a:t>the</a:t>
            </a:r>
            <a:r>
              <a:rPr sz="2000" b="1" spc="-40" dirty="0">
                <a:latin typeface="Tw Cen MT"/>
                <a:cs typeface="Tw Cen MT"/>
              </a:rPr>
              <a:t> </a:t>
            </a:r>
            <a:r>
              <a:rPr sz="2000" b="1" spc="-20" dirty="0">
                <a:latin typeface="Tw Cen MT"/>
                <a:cs typeface="Tw Cen MT"/>
              </a:rPr>
              <a:t>class</a:t>
            </a:r>
            <a:endParaRPr sz="2000" dirty="0">
              <a:latin typeface="Tw Cen MT"/>
              <a:cs typeface="Tw Cen MT"/>
            </a:endParaRPr>
          </a:p>
          <a:p>
            <a:pPr marL="234950">
              <a:lnSpc>
                <a:spcPct val="100000"/>
              </a:lnSpc>
              <a:spcBef>
                <a:spcPts val="960"/>
              </a:spcBef>
            </a:pP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BNB</a:t>
            </a:r>
            <a:r>
              <a:rPr sz="2000" b="1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=</a:t>
            </a:r>
            <a:r>
              <a:rPr sz="2000" b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BernoulliNB</a:t>
            </a:r>
            <a:r>
              <a:rPr sz="2000" b="1" spc="-10" dirty="0">
                <a:latin typeface="Calibri"/>
                <a:cs typeface="Calibri"/>
              </a:rPr>
              <a:t>(alpha=1.0)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w Cen MT"/>
                <a:cs typeface="Tw Cen MT"/>
              </a:rPr>
              <a:t>Fit</a:t>
            </a:r>
            <a:r>
              <a:rPr sz="2000" b="1" spc="-45" dirty="0">
                <a:latin typeface="Tw Cen MT"/>
                <a:cs typeface="Tw Cen MT"/>
              </a:rPr>
              <a:t> </a:t>
            </a:r>
            <a:r>
              <a:rPr sz="2000" b="1" dirty="0">
                <a:latin typeface="Tw Cen MT"/>
                <a:cs typeface="Tw Cen MT"/>
              </a:rPr>
              <a:t>the</a:t>
            </a:r>
            <a:r>
              <a:rPr sz="2000" b="1" spc="-40" dirty="0">
                <a:latin typeface="Tw Cen MT"/>
                <a:cs typeface="Tw Cen MT"/>
              </a:rPr>
              <a:t> </a:t>
            </a:r>
            <a:r>
              <a:rPr sz="2000" b="1" dirty="0">
                <a:latin typeface="Tw Cen MT"/>
                <a:cs typeface="Tw Cen MT"/>
              </a:rPr>
              <a:t>instance</a:t>
            </a:r>
            <a:r>
              <a:rPr sz="2000" b="1" spc="-30" dirty="0">
                <a:latin typeface="Tw Cen MT"/>
                <a:cs typeface="Tw Cen MT"/>
              </a:rPr>
              <a:t> </a:t>
            </a:r>
            <a:r>
              <a:rPr sz="2000" b="1" dirty="0">
                <a:latin typeface="Tw Cen MT"/>
                <a:cs typeface="Tw Cen MT"/>
              </a:rPr>
              <a:t>on</a:t>
            </a:r>
            <a:r>
              <a:rPr sz="2000" b="1" spc="-20" dirty="0">
                <a:latin typeface="Tw Cen MT"/>
                <a:cs typeface="Tw Cen MT"/>
              </a:rPr>
              <a:t> </a:t>
            </a:r>
            <a:r>
              <a:rPr sz="2000" b="1" dirty="0">
                <a:latin typeface="Tw Cen MT"/>
                <a:cs typeface="Tw Cen MT"/>
              </a:rPr>
              <a:t>the</a:t>
            </a:r>
            <a:r>
              <a:rPr sz="2000" b="1" spc="-45" dirty="0">
                <a:latin typeface="Tw Cen MT"/>
                <a:cs typeface="Tw Cen MT"/>
              </a:rPr>
              <a:t> </a:t>
            </a:r>
            <a:r>
              <a:rPr sz="2000" b="1" dirty="0">
                <a:latin typeface="Tw Cen MT"/>
                <a:cs typeface="Tw Cen MT"/>
              </a:rPr>
              <a:t>data</a:t>
            </a:r>
            <a:r>
              <a:rPr sz="2000" b="1" spc="-30" dirty="0">
                <a:latin typeface="Tw Cen MT"/>
                <a:cs typeface="Tw Cen MT"/>
              </a:rPr>
              <a:t> </a:t>
            </a:r>
            <a:r>
              <a:rPr sz="2000" b="1" dirty="0">
                <a:latin typeface="Tw Cen MT"/>
                <a:cs typeface="Tw Cen MT"/>
              </a:rPr>
              <a:t>and</a:t>
            </a:r>
            <a:r>
              <a:rPr sz="2000" b="1" spc="-15" dirty="0">
                <a:latin typeface="Tw Cen MT"/>
                <a:cs typeface="Tw Cen MT"/>
              </a:rPr>
              <a:t> </a:t>
            </a:r>
            <a:r>
              <a:rPr sz="2000" b="1" dirty="0">
                <a:latin typeface="Tw Cen MT"/>
                <a:cs typeface="Tw Cen MT"/>
              </a:rPr>
              <a:t>then</a:t>
            </a:r>
            <a:r>
              <a:rPr sz="2000" b="1" spc="-40" dirty="0">
                <a:latin typeface="Tw Cen MT"/>
                <a:cs typeface="Tw Cen MT"/>
              </a:rPr>
              <a:t> </a:t>
            </a:r>
            <a:r>
              <a:rPr sz="2000" b="1" dirty="0">
                <a:latin typeface="Tw Cen MT"/>
                <a:cs typeface="Tw Cen MT"/>
              </a:rPr>
              <a:t>predict</a:t>
            </a:r>
            <a:r>
              <a:rPr sz="2000" b="1" spc="-50" dirty="0">
                <a:latin typeface="Tw Cen MT"/>
                <a:cs typeface="Tw Cen MT"/>
              </a:rPr>
              <a:t> </a:t>
            </a:r>
            <a:r>
              <a:rPr sz="2000" b="1" dirty="0">
                <a:latin typeface="Tw Cen MT"/>
                <a:cs typeface="Tw Cen MT"/>
              </a:rPr>
              <a:t>the</a:t>
            </a:r>
            <a:r>
              <a:rPr sz="2000" b="1" spc="-45" dirty="0">
                <a:latin typeface="Tw Cen MT"/>
                <a:cs typeface="Tw Cen MT"/>
              </a:rPr>
              <a:t> </a:t>
            </a:r>
            <a:r>
              <a:rPr sz="2000" b="1" dirty="0">
                <a:latin typeface="Tw Cen MT"/>
                <a:cs typeface="Tw Cen MT"/>
              </a:rPr>
              <a:t>expected</a:t>
            </a:r>
            <a:r>
              <a:rPr sz="2000" b="1" spc="-50" dirty="0">
                <a:latin typeface="Tw Cen MT"/>
                <a:cs typeface="Tw Cen MT"/>
              </a:rPr>
              <a:t> </a:t>
            </a:r>
            <a:r>
              <a:rPr sz="2000" b="1" spc="-10" dirty="0">
                <a:latin typeface="Tw Cen MT"/>
                <a:cs typeface="Tw Cen MT"/>
              </a:rPr>
              <a:t>value</a:t>
            </a:r>
            <a:endParaRPr sz="2000" dirty="0">
              <a:latin typeface="Tw Cen MT"/>
              <a:cs typeface="Tw Cen MT"/>
            </a:endParaRPr>
          </a:p>
          <a:p>
            <a:pPr marL="234950">
              <a:lnSpc>
                <a:spcPct val="100000"/>
              </a:lnSpc>
              <a:spcBef>
                <a:spcPts val="960"/>
              </a:spcBef>
            </a:pP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BNB</a:t>
            </a:r>
            <a:r>
              <a:rPr sz="2000" b="1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= </a:t>
            </a:r>
            <a:r>
              <a:rPr sz="2000" b="1" spc="-10" dirty="0">
                <a:solidFill>
                  <a:srgbClr val="6F2F9F"/>
                </a:solidFill>
                <a:latin typeface="Calibri"/>
                <a:cs typeface="Calibri"/>
              </a:rPr>
              <a:t>BNB</a:t>
            </a: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.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fit</a:t>
            </a: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(X_train,</a:t>
            </a:r>
            <a:r>
              <a:rPr sz="2000" b="1" spc="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y_train)</a:t>
            </a:r>
            <a:endParaRPr sz="2000" dirty="0">
              <a:latin typeface="Calibri"/>
              <a:cs typeface="Calibri"/>
            </a:endParaRPr>
          </a:p>
          <a:p>
            <a:pPr marL="234950">
              <a:lnSpc>
                <a:spcPct val="100000"/>
              </a:lnSpc>
              <a:spcBef>
                <a:spcPts val="305"/>
              </a:spcBef>
            </a:pP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y_predict</a:t>
            </a:r>
            <a:r>
              <a:rPr sz="2000" b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alibri"/>
                <a:cs typeface="Calibri"/>
              </a:rPr>
              <a:t>=</a:t>
            </a:r>
            <a:r>
              <a:rPr sz="2000" b="1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6F2F9F"/>
                </a:solidFill>
                <a:latin typeface="Calibri"/>
                <a:cs typeface="Calibri"/>
              </a:rPr>
              <a:t>BNB</a:t>
            </a: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.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predict</a:t>
            </a:r>
            <a:r>
              <a:rPr sz="2000" b="1" spc="-10" dirty="0">
                <a:solidFill>
                  <a:srgbClr val="7E7E7E"/>
                </a:solidFill>
                <a:latin typeface="Calibri"/>
                <a:cs typeface="Calibri"/>
              </a:rPr>
              <a:t>(X_test)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w Cen MT"/>
                <a:cs typeface="Tw Cen MT"/>
              </a:rPr>
              <a:t>Other</a:t>
            </a:r>
            <a:r>
              <a:rPr sz="2000" b="1" spc="-35" dirty="0">
                <a:latin typeface="Tw Cen MT"/>
                <a:cs typeface="Tw Cen MT"/>
              </a:rPr>
              <a:t> </a:t>
            </a:r>
            <a:r>
              <a:rPr sz="2000" b="1" dirty="0">
                <a:latin typeface="Tw Cen MT"/>
                <a:cs typeface="Tw Cen MT"/>
              </a:rPr>
              <a:t>naïve</a:t>
            </a:r>
            <a:r>
              <a:rPr sz="2000" b="1" spc="-25" dirty="0">
                <a:latin typeface="Tw Cen MT"/>
                <a:cs typeface="Tw Cen MT"/>
              </a:rPr>
              <a:t> </a:t>
            </a:r>
            <a:r>
              <a:rPr sz="2000" b="1" dirty="0">
                <a:latin typeface="Tw Cen MT"/>
                <a:cs typeface="Tw Cen MT"/>
              </a:rPr>
              <a:t>Bayes</a:t>
            </a:r>
            <a:r>
              <a:rPr sz="2000" b="1" spc="-25" dirty="0">
                <a:latin typeface="Tw Cen MT"/>
                <a:cs typeface="Tw Cen MT"/>
              </a:rPr>
              <a:t> </a:t>
            </a:r>
            <a:r>
              <a:rPr sz="2000" b="1" dirty="0">
                <a:latin typeface="Tw Cen MT"/>
                <a:cs typeface="Tw Cen MT"/>
              </a:rPr>
              <a:t>models:</a:t>
            </a:r>
            <a:r>
              <a:rPr sz="2000" b="1" spc="-25" dirty="0">
                <a:latin typeface="Tw Cen MT"/>
                <a:cs typeface="Tw Cen MT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MultinomialNB</a:t>
            </a:r>
            <a:r>
              <a:rPr sz="2000" b="1" spc="-10" dirty="0">
                <a:latin typeface="Tw Cen MT"/>
                <a:cs typeface="Tw Cen MT"/>
              </a:rPr>
              <a:t>,</a:t>
            </a:r>
            <a:r>
              <a:rPr sz="2000" b="1" spc="-45" dirty="0">
                <a:latin typeface="Tw Cen MT"/>
                <a:cs typeface="Tw Cen MT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GaussianNB</a:t>
            </a:r>
            <a:r>
              <a:rPr sz="2000" b="1" spc="-10" dirty="0">
                <a:latin typeface="Tw Cen MT"/>
                <a:cs typeface="Tw Cen MT"/>
              </a:rPr>
              <a:t>.</a:t>
            </a:r>
            <a:endParaRPr sz="2000" dirty="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323147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3C51-A7D8-B31D-D430-43423F5A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92A2A6-1DCB-697C-C4E4-33867FB74095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49288" y="1846263"/>
          <a:ext cx="10893425" cy="444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428531" imgH="3442972" progId="Excel.Sheet.12">
                  <p:embed/>
                </p:oleObj>
              </mc:Choice>
              <mc:Fallback>
                <p:oleObj name="Worksheet" r:id="rId2" imgW="8428531" imgH="3442972" progId="Excel.Sheet.12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6892A2A6-1DCB-697C-C4E4-33867FB740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9288" y="1846263"/>
                        <a:ext cx="10893425" cy="444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4712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DC8D0E8-6544-4672-8672-D639241A1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216" y="657225"/>
            <a:ext cx="8800178" cy="603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636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48B2E9-19C1-ED2F-1AA8-AD8B3ED2F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74" y="1331718"/>
            <a:ext cx="10858652" cy="419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71E1-6753-44BF-84DC-AF8CB1D4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>
                <a:solidFill>
                  <a:srgbClr val="002060"/>
                </a:solidFill>
              </a:rPr>
              <a:t>Single event probability: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483993-5508-EFB2-FCF0-767C224D0601}"/>
              </a:ext>
            </a:extLst>
          </p:cNvPr>
          <p:cNvSpPr/>
          <p:nvPr/>
        </p:nvSpPr>
        <p:spPr>
          <a:xfrm>
            <a:off x="1936955" y="1700979"/>
            <a:ext cx="3519948" cy="35199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62A1BC-029F-A7D4-8A0A-03EC61FDDDD9}"/>
              </a:ext>
            </a:extLst>
          </p:cNvPr>
          <p:cNvSpPr/>
          <p:nvPr/>
        </p:nvSpPr>
        <p:spPr>
          <a:xfrm>
            <a:off x="6735097" y="1700979"/>
            <a:ext cx="3519948" cy="35199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D30576-86C3-8650-439F-70B30C5CA9DC}"/>
                  </a:ext>
                </a:extLst>
              </p:cNvPr>
              <p:cNvSpPr txBox="1"/>
              <p:nvPr/>
            </p:nvSpPr>
            <p:spPr>
              <a:xfrm>
                <a:off x="2997378" y="5402222"/>
                <a:ext cx="139910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D30576-86C3-8650-439F-70B30C5CA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378" y="5402222"/>
                <a:ext cx="1399101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DE7166-DC69-9B01-657B-8F3730B2B172}"/>
                  </a:ext>
                </a:extLst>
              </p:cNvPr>
              <p:cNvSpPr txBox="1"/>
              <p:nvPr/>
            </p:nvSpPr>
            <p:spPr>
              <a:xfrm>
                <a:off x="7795523" y="5402222"/>
                <a:ext cx="137826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DE7166-DC69-9B01-657B-8F3730B2B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523" y="5402222"/>
                <a:ext cx="137826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73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F4DC-6457-B71C-F822-38C95AA2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Joint event probability: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A634-4854-9DC0-C473-41D3D0521F0E}"/>
                  </a:ext>
                </a:extLst>
              </p:cNvPr>
              <p:cNvSpPr txBox="1"/>
              <p:nvPr/>
            </p:nvSpPr>
            <p:spPr>
              <a:xfrm>
                <a:off x="3806976" y="5590759"/>
                <a:ext cx="457804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A634-4854-9DC0-C473-41D3D0521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976" y="5590759"/>
                <a:ext cx="457804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D76400C-F4D7-2C79-157E-93D3159B1443}"/>
              </a:ext>
            </a:extLst>
          </p:cNvPr>
          <p:cNvGrpSpPr/>
          <p:nvPr/>
        </p:nvGrpSpPr>
        <p:grpSpPr>
          <a:xfrm>
            <a:off x="3456039" y="1663880"/>
            <a:ext cx="5279922" cy="3530239"/>
            <a:chOff x="1936955" y="1690688"/>
            <a:chExt cx="5279922" cy="353023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96430F1-D9CF-2DF1-ABC1-57273034B8D9}"/>
                </a:ext>
              </a:extLst>
            </p:cNvPr>
            <p:cNvSpPr/>
            <p:nvPr/>
          </p:nvSpPr>
          <p:spPr>
            <a:xfrm>
              <a:off x="3696929" y="1690688"/>
              <a:ext cx="3519948" cy="351994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8E71860-07B5-7A03-09EA-F9778B9676FF}"/>
                </a:ext>
              </a:extLst>
            </p:cNvPr>
            <p:cNvSpPr/>
            <p:nvPr/>
          </p:nvSpPr>
          <p:spPr>
            <a:xfrm>
              <a:off x="1936955" y="1700979"/>
              <a:ext cx="3519948" cy="3519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DFA4D3E-A767-0C38-D598-CC1F413349F6}"/>
                </a:ext>
              </a:extLst>
            </p:cNvPr>
            <p:cNvSpPr/>
            <p:nvPr/>
          </p:nvSpPr>
          <p:spPr>
            <a:xfrm>
              <a:off x="3696929" y="1922919"/>
              <a:ext cx="1759974" cy="3045197"/>
            </a:xfrm>
            <a:custGeom>
              <a:avLst/>
              <a:gdLst>
                <a:gd name="connsiteX0" fmla="*/ 871518 w 1759974"/>
                <a:gd name="connsiteY0" fmla="*/ 0 h 3045197"/>
                <a:gd name="connsiteX1" fmla="*/ 984019 w 1759974"/>
                <a:gd name="connsiteY1" fmla="*/ 68346 h 3045197"/>
                <a:gd name="connsiteX2" fmla="*/ 1759974 w 1759974"/>
                <a:gd name="connsiteY2" fmla="*/ 1527744 h 3045197"/>
                <a:gd name="connsiteX3" fmla="*/ 984019 w 1759974"/>
                <a:gd name="connsiteY3" fmla="*/ 2987142 h 3045197"/>
                <a:gd name="connsiteX4" fmla="*/ 888457 w 1759974"/>
                <a:gd name="connsiteY4" fmla="*/ 3045197 h 3045197"/>
                <a:gd name="connsiteX5" fmla="*/ 775956 w 1759974"/>
                <a:gd name="connsiteY5" fmla="*/ 2976851 h 3045197"/>
                <a:gd name="connsiteX6" fmla="*/ 0 w 1759974"/>
                <a:gd name="connsiteY6" fmla="*/ 1517453 h 3045197"/>
                <a:gd name="connsiteX7" fmla="*/ 775956 w 1759974"/>
                <a:gd name="connsiteY7" fmla="*/ 58055 h 3045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9974" h="3045197">
                  <a:moveTo>
                    <a:pt x="871518" y="0"/>
                  </a:moveTo>
                  <a:lnTo>
                    <a:pt x="984019" y="68346"/>
                  </a:lnTo>
                  <a:cubicBezTo>
                    <a:pt x="1452175" y="384626"/>
                    <a:pt x="1759974" y="920240"/>
                    <a:pt x="1759974" y="1527744"/>
                  </a:cubicBezTo>
                  <a:cubicBezTo>
                    <a:pt x="1759974" y="2135249"/>
                    <a:pt x="1452175" y="2670862"/>
                    <a:pt x="984019" y="2987142"/>
                  </a:cubicBezTo>
                  <a:lnTo>
                    <a:pt x="888457" y="3045197"/>
                  </a:lnTo>
                  <a:lnTo>
                    <a:pt x="775956" y="2976851"/>
                  </a:lnTo>
                  <a:cubicBezTo>
                    <a:pt x="307800" y="2660571"/>
                    <a:pt x="0" y="2124958"/>
                    <a:pt x="0" y="1517453"/>
                  </a:cubicBezTo>
                  <a:cubicBezTo>
                    <a:pt x="0" y="909949"/>
                    <a:pt x="307800" y="374335"/>
                    <a:pt x="775956" y="5805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057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49E1-06C4-7645-E4B9-0F2CF6BB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Conditional probability: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289064-9695-6FDD-570F-322DE62B8776}"/>
              </a:ext>
            </a:extLst>
          </p:cNvPr>
          <p:cNvGrpSpPr/>
          <p:nvPr/>
        </p:nvGrpSpPr>
        <p:grpSpPr>
          <a:xfrm>
            <a:off x="1458314" y="1780419"/>
            <a:ext cx="3519948" cy="3519948"/>
            <a:chOff x="2297302" y="2152345"/>
            <a:chExt cx="3519948" cy="351994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A004A16-19DB-E215-48E3-E05F97824DBD}"/>
                </a:ext>
              </a:extLst>
            </p:cNvPr>
            <p:cNvSpPr/>
            <p:nvPr/>
          </p:nvSpPr>
          <p:spPr>
            <a:xfrm>
              <a:off x="2297302" y="2152345"/>
              <a:ext cx="3519948" cy="351994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DDB6339-DEFD-F1AC-0982-A0BCEA80848E}"/>
                </a:ext>
              </a:extLst>
            </p:cNvPr>
            <p:cNvSpPr/>
            <p:nvPr/>
          </p:nvSpPr>
          <p:spPr>
            <a:xfrm>
              <a:off x="2297302" y="2384576"/>
              <a:ext cx="1759974" cy="3045197"/>
            </a:xfrm>
            <a:custGeom>
              <a:avLst/>
              <a:gdLst>
                <a:gd name="connsiteX0" fmla="*/ 871518 w 1759974"/>
                <a:gd name="connsiteY0" fmla="*/ 0 h 3045197"/>
                <a:gd name="connsiteX1" fmla="*/ 984019 w 1759974"/>
                <a:gd name="connsiteY1" fmla="*/ 68346 h 3045197"/>
                <a:gd name="connsiteX2" fmla="*/ 1759974 w 1759974"/>
                <a:gd name="connsiteY2" fmla="*/ 1527744 h 3045197"/>
                <a:gd name="connsiteX3" fmla="*/ 984019 w 1759974"/>
                <a:gd name="connsiteY3" fmla="*/ 2987142 h 3045197"/>
                <a:gd name="connsiteX4" fmla="*/ 888457 w 1759974"/>
                <a:gd name="connsiteY4" fmla="*/ 3045197 h 3045197"/>
                <a:gd name="connsiteX5" fmla="*/ 775956 w 1759974"/>
                <a:gd name="connsiteY5" fmla="*/ 2976851 h 3045197"/>
                <a:gd name="connsiteX6" fmla="*/ 0 w 1759974"/>
                <a:gd name="connsiteY6" fmla="*/ 1517453 h 3045197"/>
                <a:gd name="connsiteX7" fmla="*/ 775956 w 1759974"/>
                <a:gd name="connsiteY7" fmla="*/ 58055 h 3045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9974" h="3045197">
                  <a:moveTo>
                    <a:pt x="871518" y="0"/>
                  </a:moveTo>
                  <a:lnTo>
                    <a:pt x="984019" y="68346"/>
                  </a:lnTo>
                  <a:cubicBezTo>
                    <a:pt x="1452175" y="384626"/>
                    <a:pt x="1759974" y="920240"/>
                    <a:pt x="1759974" y="1527744"/>
                  </a:cubicBezTo>
                  <a:cubicBezTo>
                    <a:pt x="1759974" y="2135249"/>
                    <a:pt x="1452175" y="2670862"/>
                    <a:pt x="984019" y="2987142"/>
                  </a:cubicBezTo>
                  <a:lnTo>
                    <a:pt x="888457" y="3045197"/>
                  </a:lnTo>
                  <a:lnTo>
                    <a:pt x="775956" y="2976851"/>
                  </a:lnTo>
                  <a:cubicBezTo>
                    <a:pt x="307800" y="2660571"/>
                    <a:pt x="0" y="2124958"/>
                    <a:pt x="0" y="1517453"/>
                  </a:cubicBezTo>
                  <a:cubicBezTo>
                    <a:pt x="0" y="909949"/>
                    <a:pt x="307800" y="374335"/>
                    <a:pt x="775956" y="5805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2315B3-DCF0-5895-7C0B-A86A8A036AE8}"/>
              </a:ext>
            </a:extLst>
          </p:cNvPr>
          <p:cNvGrpSpPr/>
          <p:nvPr/>
        </p:nvGrpSpPr>
        <p:grpSpPr>
          <a:xfrm>
            <a:off x="7213738" y="1775274"/>
            <a:ext cx="3519948" cy="3519948"/>
            <a:chOff x="6264771" y="2172927"/>
            <a:chExt cx="3519948" cy="351994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FFA693D-A42A-5784-6416-A864D6816C2E}"/>
                </a:ext>
              </a:extLst>
            </p:cNvPr>
            <p:cNvSpPr/>
            <p:nvPr/>
          </p:nvSpPr>
          <p:spPr>
            <a:xfrm>
              <a:off x="6264771" y="2172927"/>
              <a:ext cx="3519948" cy="3519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7D68A43-60D6-5F0A-8CC9-20EAD9CC2657}"/>
                </a:ext>
              </a:extLst>
            </p:cNvPr>
            <p:cNvSpPr/>
            <p:nvPr/>
          </p:nvSpPr>
          <p:spPr>
            <a:xfrm>
              <a:off x="8024745" y="2394867"/>
              <a:ext cx="1759974" cy="3045197"/>
            </a:xfrm>
            <a:custGeom>
              <a:avLst/>
              <a:gdLst>
                <a:gd name="connsiteX0" fmla="*/ 871518 w 1759974"/>
                <a:gd name="connsiteY0" fmla="*/ 0 h 3045197"/>
                <a:gd name="connsiteX1" fmla="*/ 984019 w 1759974"/>
                <a:gd name="connsiteY1" fmla="*/ 68346 h 3045197"/>
                <a:gd name="connsiteX2" fmla="*/ 1759974 w 1759974"/>
                <a:gd name="connsiteY2" fmla="*/ 1527744 h 3045197"/>
                <a:gd name="connsiteX3" fmla="*/ 984019 w 1759974"/>
                <a:gd name="connsiteY3" fmla="*/ 2987142 h 3045197"/>
                <a:gd name="connsiteX4" fmla="*/ 888457 w 1759974"/>
                <a:gd name="connsiteY4" fmla="*/ 3045197 h 3045197"/>
                <a:gd name="connsiteX5" fmla="*/ 775956 w 1759974"/>
                <a:gd name="connsiteY5" fmla="*/ 2976851 h 3045197"/>
                <a:gd name="connsiteX6" fmla="*/ 0 w 1759974"/>
                <a:gd name="connsiteY6" fmla="*/ 1517453 h 3045197"/>
                <a:gd name="connsiteX7" fmla="*/ 775956 w 1759974"/>
                <a:gd name="connsiteY7" fmla="*/ 58055 h 3045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9974" h="3045197">
                  <a:moveTo>
                    <a:pt x="871518" y="0"/>
                  </a:moveTo>
                  <a:lnTo>
                    <a:pt x="984019" y="68346"/>
                  </a:lnTo>
                  <a:cubicBezTo>
                    <a:pt x="1452175" y="384626"/>
                    <a:pt x="1759974" y="920240"/>
                    <a:pt x="1759974" y="1527744"/>
                  </a:cubicBezTo>
                  <a:cubicBezTo>
                    <a:pt x="1759974" y="2135249"/>
                    <a:pt x="1452175" y="2670862"/>
                    <a:pt x="984019" y="2987142"/>
                  </a:cubicBezTo>
                  <a:lnTo>
                    <a:pt x="888457" y="3045197"/>
                  </a:lnTo>
                  <a:lnTo>
                    <a:pt x="775956" y="2976851"/>
                  </a:lnTo>
                  <a:cubicBezTo>
                    <a:pt x="307800" y="2660571"/>
                    <a:pt x="0" y="2124958"/>
                    <a:pt x="0" y="1517453"/>
                  </a:cubicBezTo>
                  <a:cubicBezTo>
                    <a:pt x="0" y="909949"/>
                    <a:pt x="307800" y="374335"/>
                    <a:pt x="775956" y="5805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D5650A-EEFF-4012-BBDD-4684248910B0}"/>
                  </a:ext>
                </a:extLst>
              </p:cNvPr>
              <p:cNvSpPr txBox="1"/>
              <p:nvPr/>
            </p:nvSpPr>
            <p:spPr>
              <a:xfrm>
                <a:off x="2262481" y="5655147"/>
                <a:ext cx="19116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D5650A-EEFF-4012-BBDD-46842489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481" y="5655147"/>
                <a:ext cx="1911613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BDB44-06FF-E838-7260-1CFB22237104}"/>
                  </a:ext>
                </a:extLst>
              </p:cNvPr>
              <p:cNvSpPr txBox="1"/>
              <p:nvPr/>
            </p:nvSpPr>
            <p:spPr>
              <a:xfrm>
                <a:off x="8017904" y="5655147"/>
                <a:ext cx="19116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BDB44-06FF-E838-7260-1CFB22237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904" y="5655147"/>
                <a:ext cx="191161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26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5781-6ECB-D48E-9BB5-F4E900AA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Joint and conditional relationship: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9E5A2C-3A20-2E51-9063-81889CD4E8DB}"/>
                  </a:ext>
                </a:extLst>
              </p:cNvPr>
              <p:cNvSpPr txBox="1"/>
              <p:nvPr/>
            </p:nvSpPr>
            <p:spPr>
              <a:xfrm>
                <a:off x="1213317" y="5647319"/>
                <a:ext cx="976536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000" b="0" i="0" dirty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000" dirty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9E5A2C-3A20-2E51-9063-81889CD4E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317" y="5647319"/>
                <a:ext cx="976536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4A603E8-BACF-D54E-A6DB-FD06D6428D62}"/>
              </a:ext>
            </a:extLst>
          </p:cNvPr>
          <p:cNvGrpSpPr/>
          <p:nvPr/>
        </p:nvGrpSpPr>
        <p:grpSpPr>
          <a:xfrm>
            <a:off x="3456039" y="1663880"/>
            <a:ext cx="5279922" cy="3530239"/>
            <a:chOff x="1936955" y="1690688"/>
            <a:chExt cx="5279922" cy="353023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E9171C0-0A4F-4B21-B54D-350D1EC7327D}"/>
                </a:ext>
              </a:extLst>
            </p:cNvPr>
            <p:cNvSpPr/>
            <p:nvPr/>
          </p:nvSpPr>
          <p:spPr>
            <a:xfrm>
              <a:off x="3696929" y="1690688"/>
              <a:ext cx="3519948" cy="351994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A3D840-8B42-2C51-D7B4-0431ADE3373B}"/>
                </a:ext>
              </a:extLst>
            </p:cNvPr>
            <p:cNvSpPr/>
            <p:nvPr/>
          </p:nvSpPr>
          <p:spPr>
            <a:xfrm>
              <a:off x="1936955" y="1700979"/>
              <a:ext cx="3519948" cy="3519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9861776-94C7-C2DD-91FB-F873BEE78690}"/>
                </a:ext>
              </a:extLst>
            </p:cNvPr>
            <p:cNvSpPr/>
            <p:nvPr/>
          </p:nvSpPr>
          <p:spPr>
            <a:xfrm>
              <a:off x="3696929" y="1922919"/>
              <a:ext cx="1759974" cy="3045197"/>
            </a:xfrm>
            <a:custGeom>
              <a:avLst/>
              <a:gdLst>
                <a:gd name="connsiteX0" fmla="*/ 871518 w 1759974"/>
                <a:gd name="connsiteY0" fmla="*/ 0 h 3045197"/>
                <a:gd name="connsiteX1" fmla="*/ 984019 w 1759974"/>
                <a:gd name="connsiteY1" fmla="*/ 68346 h 3045197"/>
                <a:gd name="connsiteX2" fmla="*/ 1759974 w 1759974"/>
                <a:gd name="connsiteY2" fmla="*/ 1527744 h 3045197"/>
                <a:gd name="connsiteX3" fmla="*/ 984019 w 1759974"/>
                <a:gd name="connsiteY3" fmla="*/ 2987142 h 3045197"/>
                <a:gd name="connsiteX4" fmla="*/ 888457 w 1759974"/>
                <a:gd name="connsiteY4" fmla="*/ 3045197 h 3045197"/>
                <a:gd name="connsiteX5" fmla="*/ 775956 w 1759974"/>
                <a:gd name="connsiteY5" fmla="*/ 2976851 h 3045197"/>
                <a:gd name="connsiteX6" fmla="*/ 0 w 1759974"/>
                <a:gd name="connsiteY6" fmla="*/ 1517453 h 3045197"/>
                <a:gd name="connsiteX7" fmla="*/ 775956 w 1759974"/>
                <a:gd name="connsiteY7" fmla="*/ 58055 h 3045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9974" h="3045197">
                  <a:moveTo>
                    <a:pt x="871518" y="0"/>
                  </a:moveTo>
                  <a:lnTo>
                    <a:pt x="984019" y="68346"/>
                  </a:lnTo>
                  <a:cubicBezTo>
                    <a:pt x="1452175" y="384626"/>
                    <a:pt x="1759974" y="920240"/>
                    <a:pt x="1759974" y="1527744"/>
                  </a:cubicBezTo>
                  <a:cubicBezTo>
                    <a:pt x="1759974" y="2135249"/>
                    <a:pt x="1452175" y="2670862"/>
                    <a:pt x="984019" y="2987142"/>
                  </a:cubicBezTo>
                  <a:lnTo>
                    <a:pt x="888457" y="3045197"/>
                  </a:lnTo>
                  <a:lnTo>
                    <a:pt x="775956" y="2976851"/>
                  </a:lnTo>
                  <a:cubicBezTo>
                    <a:pt x="307800" y="2660571"/>
                    <a:pt x="0" y="2124958"/>
                    <a:pt x="0" y="1517453"/>
                  </a:cubicBezTo>
                  <a:cubicBezTo>
                    <a:pt x="0" y="909949"/>
                    <a:pt x="307800" y="374335"/>
                    <a:pt x="775956" y="5805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457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7E85-5EEF-44F8-BCDD-B3CF99512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718"/>
            <a:ext cx="9144000" cy="1304565"/>
          </a:xfrm>
        </p:spPr>
        <p:txBody>
          <a:bodyPr>
            <a:normAutofit/>
          </a:bodyPr>
          <a:lstStyle/>
          <a:p>
            <a:r>
              <a:rPr lang="en-US" sz="8800" b="0" i="0" u="none" strike="noStrike" baseline="0" dirty="0">
                <a:solidFill>
                  <a:srgbClr val="000000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Example</a:t>
            </a:r>
            <a:endParaRPr lang="en-US" sz="49600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0106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71E1-6753-44BF-84DC-AF8CB1D4E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136" y="81119"/>
            <a:ext cx="9449600" cy="733600"/>
          </a:xfrm>
        </p:spPr>
        <p:txBody>
          <a:bodyPr/>
          <a:lstStyle/>
          <a:p>
            <a:r>
              <a:rPr lang="en-US" spc="-20" dirty="0">
                <a:solidFill>
                  <a:srgbClr val="002060"/>
                </a:solidFill>
              </a:rPr>
              <a:t>Single event probability: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D30576-86C3-8650-439F-70B30C5CA9DC}"/>
                  </a:ext>
                </a:extLst>
              </p:cNvPr>
              <p:cNvSpPr txBox="1"/>
              <p:nvPr/>
            </p:nvSpPr>
            <p:spPr>
              <a:xfrm>
                <a:off x="1385903" y="5705512"/>
                <a:ext cx="3626570" cy="892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D30576-86C3-8650-439F-70B30C5CA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03" y="5705512"/>
                <a:ext cx="3626570" cy="8926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DE7166-DC69-9B01-657B-8F3730B2B172}"/>
                  </a:ext>
                </a:extLst>
              </p:cNvPr>
              <p:cNvSpPr txBox="1"/>
              <p:nvPr/>
            </p:nvSpPr>
            <p:spPr>
              <a:xfrm>
                <a:off x="7946054" y="5705512"/>
                <a:ext cx="3953839" cy="892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𝑅𝑒𝑑</m:t>
                          </m:r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DE7166-DC69-9B01-657B-8F3730B2B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054" y="5705512"/>
                <a:ext cx="3953839" cy="892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8DBA0786-E718-1D29-7A5C-27B4F18EE542}"/>
              </a:ext>
            </a:extLst>
          </p:cNvPr>
          <p:cNvGrpSpPr/>
          <p:nvPr/>
        </p:nvGrpSpPr>
        <p:grpSpPr>
          <a:xfrm>
            <a:off x="2799533" y="1329715"/>
            <a:ext cx="6592934" cy="4408140"/>
            <a:chOff x="2799533" y="1376849"/>
            <a:chExt cx="6592934" cy="440814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2192374-71C2-F30F-FA3F-3732852536E0}"/>
                </a:ext>
              </a:extLst>
            </p:cNvPr>
            <p:cNvGrpSpPr/>
            <p:nvPr/>
          </p:nvGrpSpPr>
          <p:grpSpPr>
            <a:xfrm>
              <a:off x="2799533" y="1376849"/>
              <a:ext cx="6592934" cy="4408140"/>
              <a:chOff x="1936955" y="1690688"/>
              <a:chExt cx="5279922" cy="3530239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5B33061D-4A07-FB0D-CF99-A6AD47620F68}"/>
                  </a:ext>
                </a:extLst>
              </p:cNvPr>
              <p:cNvSpPr/>
              <p:nvPr/>
            </p:nvSpPr>
            <p:spPr>
              <a:xfrm>
                <a:off x="3696929" y="1690688"/>
                <a:ext cx="3519948" cy="351994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6FD90DF1-B02A-9004-643C-1FDA6A06C4F4}"/>
                  </a:ext>
                </a:extLst>
              </p:cNvPr>
              <p:cNvSpPr/>
              <p:nvPr/>
            </p:nvSpPr>
            <p:spPr>
              <a:xfrm>
                <a:off x="1936955" y="1700979"/>
                <a:ext cx="3519948" cy="3519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C747875E-E112-52B1-A5C4-0BBC59439535}"/>
                  </a:ext>
                </a:extLst>
              </p:cNvPr>
              <p:cNvSpPr/>
              <p:nvPr/>
            </p:nvSpPr>
            <p:spPr>
              <a:xfrm>
                <a:off x="3696929" y="1922919"/>
                <a:ext cx="1759974" cy="3045197"/>
              </a:xfrm>
              <a:custGeom>
                <a:avLst/>
                <a:gdLst>
                  <a:gd name="connsiteX0" fmla="*/ 871518 w 1759974"/>
                  <a:gd name="connsiteY0" fmla="*/ 0 h 3045197"/>
                  <a:gd name="connsiteX1" fmla="*/ 984019 w 1759974"/>
                  <a:gd name="connsiteY1" fmla="*/ 68346 h 3045197"/>
                  <a:gd name="connsiteX2" fmla="*/ 1759974 w 1759974"/>
                  <a:gd name="connsiteY2" fmla="*/ 1527744 h 3045197"/>
                  <a:gd name="connsiteX3" fmla="*/ 984019 w 1759974"/>
                  <a:gd name="connsiteY3" fmla="*/ 2987142 h 3045197"/>
                  <a:gd name="connsiteX4" fmla="*/ 888457 w 1759974"/>
                  <a:gd name="connsiteY4" fmla="*/ 3045197 h 3045197"/>
                  <a:gd name="connsiteX5" fmla="*/ 775956 w 1759974"/>
                  <a:gd name="connsiteY5" fmla="*/ 2976851 h 3045197"/>
                  <a:gd name="connsiteX6" fmla="*/ 0 w 1759974"/>
                  <a:gd name="connsiteY6" fmla="*/ 1517453 h 3045197"/>
                  <a:gd name="connsiteX7" fmla="*/ 775956 w 1759974"/>
                  <a:gd name="connsiteY7" fmla="*/ 58055 h 304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59974" h="3045197">
                    <a:moveTo>
                      <a:pt x="871518" y="0"/>
                    </a:moveTo>
                    <a:lnTo>
                      <a:pt x="984019" y="68346"/>
                    </a:lnTo>
                    <a:cubicBezTo>
                      <a:pt x="1452175" y="384626"/>
                      <a:pt x="1759974" y="920240"/>
                      <a:pt x="1759974" y="1527744"/>
                    </a:cubicBezTo>
                    <a:cubicBezTo>
                      <a:pt x="1759974" y="2135249"/>
                      <a:pt x="1452175" y="2670862"/>
                      <a:pt x="984019" y="2987142"/>
                    </a:cubicBezTo>
                    <a:lnTo>
                      <a:pt x="888457" y="3045197"/>
                    </a:lnTo>
                    <a:lnTo>
                      <a:pt x="775956" y="2976851"/>
                    </a:lnTo>
                    <a:cubicBezTo>
                      <a:pt x="307800" y="2660571"/>
                      <a:pt x="0" y="2124958"/>
                      <a:pt x="0" y="1517453"/>
                    </a:cubicBezTo>
                    <a:cubicBezTo>
                      <a:pt x="0" y="909949"/>
                      <a:pt x="307800" y="374335"/>
                      <a:pt x="775956" y="5805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6B97AF3-5706-1417-874D-6FFFBEE6E71B}"/>
                </a:ext>
              </a:extLst>
            </p:cNvPr>
            <p:cNvSpPr/>
            <p:nvPr/>
          </p:nvSpPr>
          <p:spPr>
            <a:xfrm>
              <a:off x="3799002" y="1894788"/>
              <a:ext cx="593889" cy="5938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77C5485-9CBF-1B7D-FC24-15C44C272692}"/>
                </a:ext>
              </a:extLst>
            </p:cNvPr>
            <p:cNvSpPr/>
            <p:nvPr/>
          </p:nvSpPr>
          <p:spPr>
            <a:xfrm>
              <a:off x="3194715" y="2418317"/>
              <a:ext cx="593889" cy="5938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A44F64F-106A-AC66-68BE-28B4746386B0}"/>
                </a:ext>
              </a:extLst>
            </p:cNvPr>
            <p:cNvSpPr/>
            <p:nvPr/>
          </p:nvSpPr>
          <p:spPr>
            <a:xfrm>
              <a:off x="3406794" y="3074414"/>
              <a:ext cx="593889" cy="5938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F132957-924B-BE60-CD81-2F0C134DB5D4}"/>
                </a:ext>
              </a:extLst>
            </p:cNvPr>
            <p:cNvSpPr/>
            <p:nvPr/>
          </p:nvSpPr>
          <p:spPr>
            <a:xfrm>
              <a:off x="3703738" y="3879473"/>
              <a:ext cx="593889" cy="5938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4185ECE-88C6-A840-2BFF-167E2E340242}"/>
                </a:ext>
              </a:extLst>
            </p:cNvPr>
            <p:cNvSpPr/>
            <p:nvPr/>
          </p:nvSpPr>
          <p:spPr>
            <a:xfrm>
              <a:off x="4406035" y="4444524"/>
              <a:ext cx="593889" cy="5938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1ABBC0B-C450-65F7-C34D-8F7806893102}"/>
                </a:ext>
              </a:extLst>
            </p:cNvPr>
            <p:cNvSpPr/>
            <p:nvPr/>
          </p:nvSpPr>
          <p:spPr>
            <a:xfrm>
              <a:off x="4208671" y="2974181"/>
              <a:ext cx="593889" cy="5938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C82E29D-A465-D0F3-9A08-75A14FF6B52C}"/>
                </a:ext>
              </a:extLst>
            </p:cNvPr>
            <p:cNvSpPr/>
            <p:nvPr/>
          </p:nvSpPr>
          <p:spPr>
            <a:xfrm>
              <a:off x="4505615" y="2164950"/>
              <a:ext cx="593889" cy="5938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7A68C3D-7CB3-43E5-30DB-8B2FD22EE3F5}"/>
                </a:ext>
              </a:extLst>
            </p:cNvPr>
            <p:cNvSpPr/>
            <p:nvPr/>
          </p:nvSpPr>
          <p:spPr>
            <a:xfrm>
              <a:off x="5791992" y="2205578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BD44A20-AFEB-3B96-278C-0CEC8877C374}"/>
                </a:ext>
              </a:extLst>
            </p:cNvPr>
            <p:cNvSpPr/>
            <p:nvPr/>
          </p:nvSpPr>
          <p:spPr>
            <a:xfrm>
              <a:off x="5222627" y="2950907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C19E33A-F858-1185-2913-FAB48F908CD8}"/>
                </a:ext>
              </a:extLst>
            </p:cNvPr>
            <p:cNvSpPr/>
            <p:nvPr/>
          </p:nvSpPr>
          <p:spPr>
            <a:xfrm>
              <a:off x="6321448" y="3117739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93DFDD0-B9D2-407A-516D-77FB5E20E0EB}"/>
                </a:ext>
              </a:extLst>
            </p:cNvPr>
            <p:cNvSpPr/>
            <p:nvPr/>
          </p:nvSpPr>
          <p:spPr>
            <a:xfrm>
              <a:off x="5568250" y="3962631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38CC31-3E54-67B4-1122-B0FCB2880030}"/>
                </a:ext>
              </a:extLst>
            </p:cNvPr>
            <p:cNvSpPr/>
            <p:nvPr/>
          </p:nvSpPr>
          <p:spPr>
            <a:xfrm>
              <a:off x="6851228" y="1512190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E3C07BA-0729-F2FA-4EC7-33ED67E05990}"/>
                </a:ext>
              </a:extLst>
            </p:cNvPr>
            <p:cNvSpPr/>
            <p:nvPr/>
          </p:nvSpPr>
          <p:spPr>
            <a:xfrm>
              <a:off x="7840950" y="1887297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FE07A86-C93C-243D-3A48-D912127BF36D}"/>
                </a:ext>
              </a:extLst>
            </p:cNvPr>
            <p:cNvSpPr/>
            <p:nvPr/>
          </p:nvSpPr>
          <p:spPr>
            <a:xfrm>
              <a:off x="7247061" y="2437810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062159D-EDDC-4500-AD2F-129FF4C32945}"/>
                </a:ext>
              </a:extLst>
            </p:cNvPr>
            <p:cNvSpPr/>
            <p:nvPr/>
          </p:nvSpPr>
          <p:spPr>
            <a:xfrm>
              <a:off x="7759864" y="3091619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29FE957-4CBF-4FB8-9C43-F68A5FB0696D}"/>
                </a:ext>
              </a:extLst>
            </p:cNvPr>
            <p:cNvSpPr/>
            <p:nvPr/>
          </p:nvSpPr>
          <p:spPr>
            <a:xfrm>
              <a:off x="8675030" y="3124483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C97E62E-9544-1125-0935-597AFD6B1C42}"/>
                </a:ext>
              </a:extLst>
            </p:cNvPr>
            <p:cNvSpPr/>
            <p:nvPr/>
          </p:nvSpPr>
          <p:spPr>
            <a:xfrm>
              <a:off x="7332688" y="3746478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A803F7D-C282-831A-C88B-C55DCDA3B2C6}"/>
                </a:ext>
              </a:extLst>
            </p:cNvPr>
            <p:cNvSpPr/>
            <p:nvPr/>
          </p:nvSpPr>
          <p:spPr>
            <a:xfrm>
              <a:off x="6897878" y="4658639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E8B91AE-FEA6-4C0A-DB96-791EE4C59777}"/>
                </a:ext>
              </a:extLst>
            </p:cNvPr>
            <p:cNvSpPr/>
            <p:nvPr/>
          </p:nvSpPr>
          <p:spPr>
            <a:xfrm>
              <a:off x="7751178" y="4474414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7887B39-7BCF-73B1-CF3F-27A6CDC7B4FE}"/>
                </a:ext>
              </a:extLst>
            </p:cNvPr>
            <p:cNvSpPr/>
            <p:nvPr/>
          </p:nvSpPr>
          <p:spPr>
            <a:xfrm>
              <a:off x="8272414" y="3777813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0C8DB96-861B-E049-AD84-BAAB81EEA0A1}"/>
                </a:ext>
              </a:extLst>
            </p:cNvPr>
            <p:cNvSpPr/>
            <p:nvPr/>
          </p:nvSpPr>
          <p:spPr>
            <a:xfrm>
              <a:off x="8217447" y="2555484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75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F4DC-6457-B71C-F822-38C95AA2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136" y="41758"/>
            <a:ext cx="9449600" cy="733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Joint event probability: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A634-4854-9DC0-C473-41D3D0521F0E}"/>
                  </a:ext>
                </a:extLst>
              </p:cNvPr>
              <p:cNvSpPr txBox="1"/>
              <p:nvPr/>
            </p:nvSpPr>
            <p:spPr>
              <a:xfrm>
                <a:off x="4080213" y="5791759"/>
                <a:ext cx="4017446" cy="890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3A634-4854-9DC0-C473-41D3D0521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213" y="5791759"/>
                <a:ext cx="4017446" cy="8903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AC079DB-A878-5C78-E148-38B877658F52}"/>
              </a:ext>
            </a:extLst>
          </p:cNvPr>
          <p:cNvGrpSpPr/>
          <p:nvPr/>
        </p:nvGrpSpPr>
        <p:grpSpPr>
          <a:xfrm>
            <a:off x="2799533" y="1329715"/>
            <a:ext cx="6592934" cy="4408140"/>
            <a:chOff x="2799533" y="1376849"/>
            <a:chExt cx="6592934" cy="440814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F68BEA7-04F9-955A-CB37-60030E42B287}"/>
                </a:ext>
              </a:extLst>
            </p:cNvPr>
            <p:cNvGrpSpPr/>
            <p:nvPr/>
          </p:nvGrpSpPr>
          <p:grpSpPr>
            <a:xfrm>
              <a:off x="2799533" y="1376849"/>
              <a:ext cx="6592934" cy="4408140"/>
              <a:chOff x="1936955" y="1690688"/>
              <a:chExt cx="5279922" cy="3530239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7DF66B89-C3E3-9853-9291-651AFC7F30B9}"/>
                  </a:ext>
                </a:extLst>
              </p:cNvPr>
              <p:cNvSpPr/>
              <p:nvPr/>
            </p:nvSpPr>
            <p:spPr>
              <a:xfrm>
                <a:off x="3696929" y="1690688"/>
                <a:ext cx="3519948" cy="351994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5B2464C-97A6-B7DB-6A58-D794D70630C6}"/>
                  </a:ext>
                </a:extLst>
              </p:cNvPr>
              <p:cNvSpPr/>
              <p:nvPr/>
            </p:nvSpPr>
            <p:spPr>
              <a:xfrm>
                <a:off x="1936955" y="1700979"/>
                <a:ext cx="3519948" cy="3519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A74A0ED-0BE9-D021-7F04-240F1289A330}"/>
                  </a:ext>
                </a:extLst>
              </p:cNvPr>
              <p:cNvSpPr/>
              <p:nvPr/>
            </p:nvSpPr>
            <p:spPr>
              <a:xfrm>
                <a:off x="3696929" y="1922919"/>
                <a:ext cx="1759974" cy="3045197"/>
              </a:xfrm>
              <a:custGeom>
                <a:avLst/>
                <a:gdLst>
                  <a:gd name="connsiteX0" fmla="*/ 871518 w 1759974"/>
                  <a:gd name="connsiteY0" fmla="*/ 0 h 3045197"/>
                  <a:gd name="connsiteX1" fmla="*/ 984019 w 1759974"/>
                  <a:gd name="connsiteY1" fmla="*/ 68346 h 3045197"/>
                  <a:gd name="connsiteX2" fmla="*/ 1759974 w 1759974"/>
                  <a:gd name="connsiteY2" fmla="*/ 1527744 h 3045197"/>
                  <a:gd name="connsiteX3" fmla="*/ 984019 w 1759974"/>
                  <a:gd name="connsiteY3" fmla="*/ 2987142 h 3045197"/>
                  <a:gd name="connsiteX4" fmla="*/ 888457 w 1759974"/>
                  <a:gd name="connsiteY4" fmla="*/ 3045197 h 3045197"/>
                  <a:gd name="connsiteX5" fmla="*/ 775956 w 1759974"/>
                  <a:gd name="connsiteY5" fmla="*/ 2976851 h 3045197"/>
                  <a:gd name="connsiteX6" fmla="*/ 0 w 1759974"/>
                  <a:gd name="connsiteY6" fmla="*/ 1517453 h 3045197"/>
                  <a:gd name="connsiteX7" fmla="*/ 775956 w 1759974"/>
                  <a:gd name="connsiteY7" fmla="*/ 58055 h 304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59974" h="3045197">
                    <a:moveTo>
                      <a:pt x="871518" y="0"/>
                    </a:moveTo>
                    <a:lnTo>
                      <a:pt x="984019" y="68346"/>
                    </a:lnTo>
                    <a:cubicBezTo>
                      <a:pt x="1452175" y="384626"/>
                      <a:pt x="1759974" y="920240"/>
                      <a:pt x="1759974" y="1527744"/>
                    </a:cubicBezTo>
                    <a:cubicBezTo>
                      <a:pt x="1759974" y="2135249"/>
                      <a:pt x="1452175" y="2670862"/>
                      <a:pt x="984019" y="2987142"/>
                    </a:cubicBezTo>
                    <a:lnTo>
                      <a:pt x="888457" y="3045197"/>
                    </a:lnTo>
                    <a:lnTo>
                      <a:pt x="775956" y="2976851"/>
                    </a:lnTo>
                    <a:cubicBezTo>
                      <a:pt x="307800" y="2660571"/>
                      <a:pt x="0" y="2124958"/>
                      <a:pt x="0" y="1517453"/>
                    </a:cubicBezTo>
                    <a:cubicBezTo>
                      <a:pt x="0" y="909949"/>
                      <a:pt x="307800" y="374335"/>
                      <a:pt x="775956" y="5805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0E52DB7-218B-6A86-81B9-217BC0DCECC4}"/>
                </a:ext>
              </a:extLst>
            </p:cNvPr>
            <p:cNvSpPr/>
            <p:nvPr/>
          </p:nvSpPr>
          <p:spPr>
            <a:xfrm>
              <a:off x="3799002" y="1894788"/>
              <a:ext cx="593889" cy="5938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648866D-F41D-5B39-2E88-E59501DAC517}"/>
                </a:ext>
              </a:extLst>
            </p:cNvPr>
            <p:cNvSpPr/>
            <p:nvPr/>
          </p:nvSpPr>
          <p:spPr>
            <a:xfrm>
              <a:off x="3194715" y="2418317"/>
              <a:ext cx="593889" cy="5938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22CBF99-F8B6-7568-B88C-0809544C847D}"/>
                </a:ext>
              </a:extLst>
            </p:cNvPr>
            <p:cNvSpPr/>
            <p:nvPr/>
          </p:nvSpPr>
          <p:spPr>
            <a:xfrm>
              <a:off x="3406794" y="3074414"/>
              <a:ext cx="593889" cy="5938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FA04C34-0EFD-6880-9B6D-3C65E8DA847C}"/>
                </a:ext>
              </a:extLst>
            </p:cNvPr>
            <p:cNvSpPr/>
            <p:nvPr/>
          </p:nvSpPr>
          <p:spPr>
            <a:xfrm>
              <a:off x="3703738" y="3879473"/>
              <a:ext cx="593889" cy="5938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F4B29A3-51AC-C22E-13C8-3100844D9A6D}"/>
                </a:ext>
              </a:extLst>
            </p:cNvPr>
            <p:cNvSpPr/>
            <p:nvPr/>
          </p:nvSpPr>
          <p:spPr>
            <a:xfrm>
              <a:off x="4406035" y="4444524"/>
              <a:ext cx="593889" cy="5938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FB7FC6E-9B8E-62B7-837A-6A566D886145}"/>
                </a:ext>
              </a:extLst>
            </p:cNvPr>
            <p:cNvSpPr/>
            <p:nvPr/>
          </p:nvSpPr>
          <p:spPr>
            <a:xfrm>
              <a:off x="4208671" y="2974181"/>
              <a:ext cx="593889" cy="5938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3720D4C-5B6B-1125-F417-ED001DC58AA6}"/>
                </a:ext>
              </a:extLst>
            </p:cNvPr>
            <p:cNvSpPr/>
            <p:nvPr/>
          </p:nvSpPr>
          <p:spPr>
            <a:xfrm>
              <a:off x="4505615" y="2164950"/>
              <a:ext cx="593889" cy="5938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7AEBA0-2BE5-8DEF-989C-CD0FA1F06E50}"/>
                </a:ext>
              </a:extLst>
            </p:cNvPr>
            <p:cNvSpPr/>
            <p:nvPr/>
          </p:nvSpPr>
          <p:spPr>
            <a:xfrm>
              <a:off x="5791992" y="2205578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F457F4C-964B-3C3F-2BE5-8DC4972CADEF}"/>
                </a:ext>
              </a:extLst>
            </p:cNvPr>
            <p:cNvSpPr/>
            <p:nvPr/>
          </p:nvSpPr>
          <p:spPr>
            <a:xfrm>
              <a:off x="5222627" y="2950907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7AB039A-ACDD-B696-2CA3-04B3066E59A8}"/>
                </a:ext>
              </a:extLst>
            </p:cNvPr>
            <p:cNvSpPr/>
            <p:nvPr/>
          </p:nvSpPr>
          <p:spPr>
            <a:xfrm>
              <a:off x="6321448" y="3117739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192A310-0345-58C6-3C40-BDDE6BFDFF1A}"/>
                </a:ext>
              </a:extLst>
            </p:cNvPr>
            <p:cNvSpPr/>
            <p:nvPr/>
          </p:nvSpPr>
          <p:spPr>
            <a:xfrm>
              <a:off x="5568250" y="3962631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4E5E468-ECC3-DD88-D2DA-6B43FBEED7AD}"/>
                </a:ext>
              </a:extLst>
            </p:cNvPr>
            <p:cNvSpPr/>
            <p:nvPr/>
          </p:nvSpPr>
          <p:spPr>
            <a:xfrm>
              <a:off x="6851228" y="1512190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3EB535C-1EC7-5DF4-E5FD-86B7243FBEA7}"/>
                </a:ext>
              </a:extLst>
            </p:cNvPr>
            <p:cNvSpPr/>
            <p:nvPr/>
          </p:nvSpPr>
          <p:spPr>
            <a:xfrm>
              <a:off x="7840950" y="1887297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4F60B53-40A8-C8B5-94E9-E7F80AE35C28}"/>
                </a:ext>
              </a:extLst>
            </p:cNvPr>
            <p:cNvSpPr/>
            <p:nvPr/>
          </p:nvSpPr>
          <p:spPr>
            <a:xfrm>
              <a:off x="7247061" y="2437810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E548C17-19DB-F5EC-D9CF-F15F7BE159D2}"/>
                </a:ext>
              </a:extLst>
            </p:cNvPr>
            <p:cNvSpPr/>
            <p:nvPr/>
          </p:nvSpPr>
          <p:spPr>
            <a:xfrm>
              <a:off x="7759864" y="3091619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DD60FD9-407B-5386-C5E2-1DDB6E9C4A0E}"/>
                </a:ext>
              </a:extLst>
            </p:cNvPr>
            <p:cNvSpPr/>
            <p:nvPr/>
          </p:nvSpPr>
          <p:spPr>
            <a:xfrm>
              <a:off x="8675030" y="3124483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63E67E5-86CC-D753-0F29-DA792CE45A82}"/>
                </a:ext>
              </a:extLst>
            </p:cNvPr>
            <p:cNvSpPr/>
            <p:nvPr/>
          </p:nvSpPr>
          <p:spPr>
            <a:xfrm>
              <a:off x="7332688" y="3746478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BEC33A-4299-CB73-7AC0-CC8137270ADA}"/>
                </a:ext>
              </a:extLst>
            </p:cNvPr>
            <p:cNvSpPr/>
            <p:nvPr/>
          </p:nvSpPr>
          <p:spPr>
            <a:xfrm>
              <a:off x="6897878" y="4658639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3CD49EB-3A5D-053F-C584-B7E21A82A8D7}"/>
                </a:ext>
              </a:extLst>
            </p:cNvPr>
            <p:cNvSpPr/>
            <p:nvPr/>
          </p:nvSpPr>
          <p:spPr>
            <a:xfrm>
              <a:off x="7751178" y="4474414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B1753A8-FD0F-E5D5-6ED9-07AA12E15453}"/>
                </a:ext>
              </a:extLst>
            </p:cNvPr>
            <p:cNvSpPr/>
            <p:nvPr/>
          </p:nvSpPr>
          <p:spPr>
            <a:xfrm>
              <a:off x="8272414" y="3777813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391316B-EFBA-99E4-3B19-9CCCB14173EA}"/>
                </a:ext>
              </a:extLst>
            </p:cNvPr>
            <p:cNvSpPr/>
            <p:nvPr/>
          </p:nvSpPr>
          <p:spPr>
            <a:xfrm>
              <a:off x="8217447" y="2555484"/>
              <a:ext cx="593889" cy="5938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926390"/>
      </p:ext>
    </p:extLst>
  </p:cSld>
  <p:clrMapOvr>
    <a:masterClrMapping/>
  </p:clrMapOvr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Knight · SlidesCarnival</Template>
  <TotalTime>2400</TotalTime>
  <Words>960</Words>
  <Application>Microsoft Office PowerPoint</Application>
  <PresentationFormat>Widescreen</PresentationFormat>
  <Paragraphs>319</Paragraphs>
  <Slides>25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Amatic SC</vt:lpstr>
      <vt:lpstr>Arial</vt:lpstr>
      <vt:lpstr>Calibri</vt:lpstr>
      <vt:lpstr>Cambria Math</vt:lpstr>
      <vt:lpstr>Quicksand</vt:lpstr>
      <vt:lpstr>Short Stack</vt:lpstr>
      <vt:lpstr>Tw Cen MT</vt:lpstr>
      <vt:lpstr>Knight template</vt:lpstr>
      <vt:lpstr>Worksheet</vt:lpstr>
      <vt:lpstr>Naive Bayes</vt:lpstr>
      <vt:lpstr>Probability Basics</vt:lpstr>
      <vt:lpstr>Single event probability:</vt:lpstr>
      <vt:lpstr>Joint event probability:</vt:lpstr>
      <vt:lpstr>Conditional probability:</vt:lpstr>
      <vt:lpstr>Joint and conditional relationship:</vt:lpstr>
      <vt:lpstr>Example</vt:lpstr>
      <vt:lpstr>Single event probability:</vt:lpstr>
      <vt:lpstr>Joint event probability:</vt:lpstr>
      <vt:lpstr>Conditional probability:</vt:lpstr>
      <vt:lpstr>Joint and conditional relationship:</vt:lpstr>
      <vt:lpstr>Conclusion </vt:lpstr>
      <vt:lpstr>Naive Bayes</vt:lpstr>
      <vt:lpstr>Training Naive Bayes</vt:lpstr>
      <vt:lpstr>Example: Predicting Buy Computer With Naïve Bayes</vt:lpstr>
      <vt:lpstr>Example: Training Naive Bayes Buy Computer Model</vt:lpstr>
      <vt:lpstr>Example: Predicting Buy Computer With Naïve Bayes</vt:lpstr>
      <vt:lpstr>Example: Predicting Buy Computer With Naïve Bayes</vt:lpstr>
      <vt:lpstr>Types of Naïve Bayes</vt:lpstr>
      <vt:lpstr>Combining Feature Types</vt:lpstr>
      <vt:lpstr>The Naive Bayes algorithm</vt:lpstr>
      <vt:lpstr>Naïve Bayes: The Syntax</vt:lpstr>
      <vt:lpstr>Practical 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Naive Bayes</dc:title>
  <dc:creator>Mohamed Hassan</dc:creator>
  <cp:lastModifiedBy>Mohamed Hassan</cp:lastModifiedBy>
  <cp:revision>11</cp:revision>
  <dcterms:created xsi:type="dcterms:W3CDTF">2022-04-03T12:34:14Z</dcterms:created>
  <dcterms:modified xsi:type="dcterms:W3CDTF">2022-06-14T23:08:33Z</dcterms:modified>
</cp:coreProperties>
</file>