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302" r:id="rId3"/>
    <p:sldId id="258" r:id="rId4"/>
    <p:sldId id="259" r:id="rId5"/>
    <p:sldId id="303" r:id="rId6"/>
    <p:sldId id="311" r:id="rId7"/>
    <p:sldId id="304" r:id="rId8"/>
    <p:sldId id="312" r:id="rId9"/>
    <p:sldId id="313" r:id="rId10"/>
    <p:sldId id="305" r:id="rId11"/>
    <p:sldId id="306" r:id="rId12"/>
    <p:sldId id="314" r:id="rId13"/>
    <p:sldId id="315" r:id="rId14"/>
    <p:sldId id="316" r:id="rId15"/>
    <p:sldId id="273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27906-C4DE-49E9-8513-1F267F2137C7}">
  <a:tblStyle styleId="{67127906-C4DE-49E9-8513-1F267F213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397" autoAdjust="0"/>
  </p:normalViewPr>
  <p:slideViewPr>
    <p:cSldViewPr snapToGrid="0">
      <p:cViewPr>
        <p:scale>
          <a:sx n="80" d="100"/>
          <a:sy n="80" d="100"/>
        </p:scale>
        <p:origin x="450" y="156"/>
      </p:cViewPr>
      <p:guideLst>
        <p:guide orient="horz" pos="3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65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3070085" y="83804"/>
            <a:ext cx="2180809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dk2"/>
                </a:solidFill>
              </a:rPr>
              <a:t>ISCAE</a:t>
            </a:r>
            <a:endParaRPr sz="9600"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90976" y="985482"/>
            <a:ext cx="853093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fr-FR" sz="2000" dirty="0">
                <a:solidFill>
                  <a:schemeClr val="dk1"/>
                </a:solidFill>
              </a:rPr>
              <a:t>Institut Supérieur de Comptabilité et d’Administration des Entreprises</a:t>
            </a:r>
            <a:endParaRPr sz="2000"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75520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3070085" y="1433499"/>
            <a:ext cx="280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Nouakchott-</a:t>
            </a:r>
            <a:r>
              <a:rPr lang="en-US" i="1" dirty="0" err="1">
                <a:solidFill>
                  <a:schemeClr val="tx1"/>
                </a:solidFill>
              </a:rPr>
              <a:t>Mauritanie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Ann</a:t>
            </a:r>
            <a:r>
              <a:rPr lang="fr-FR" i="1" dirty="0">
                <a:solidFill>
                  <a:schemeClr val="tx1"/>
                </a:solidFill>
              </a:rPr>
              <a:t>é</a:t>
            </a:r>
            <a:r>
              <a:rPr lang="en-US" i="1" dirty="0">
                <a:solidFill>
                  <a:schemeClr val="tx1"/>
                </a:solidFill>
              </a:rPr>
              <a:t>e  universitaire : 2021-2022 </a:t>
            </a:r>
            <a:endParaRPr lang="fr-FR" i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94" y="2132682"/>
            <a:ext cx="2589898" cy="2361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3D15437-58EB-47CC-ACE9-A11D9A755476}"/>
              </a:ext>
            </a:extLst>
          </p:cNvPr>
          <p:cNvSpPr/>
          <p:nvPr/>
        </p:nvSpPr>
        <p:spPr>
          <a:xfrm>
            <a:off x="1580614" y="1109344"/>
            <a:ext cx="6299720" cy="35502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isometricTopUp"/>
              <a:lightRig rig="threePt" dir="t"/>
            </a:scene3d>
          </a:bodyPr>
          <a:lstStyle/>
          <a:p>
            <a:pPr algn="ctr"/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43CF37D-7B71-4204-95D9-A866AC249E17}"/>
              </a:ext>
            </a:extLst>
          </p:cNvPr>
          <p:cNvCxnSpPr>
            <a:cxnSpLocks/>
          </p:cNvCxnSpPr>
          <p:nvPr/>
        </p:nvCxnSpPr>
        <p:spPr>
          <a:xfrm flipH="1">
            <a:off x="5100116" y="1167771"/>
            <a:ext cx="95496" cy="117464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DE068A6-A112-4402-BDB2-DB18E065D7A3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322145" y="3225880"/>
            <a:ext cx="1431736" cy="10263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3F484AA-487E-41CC-8850-0AB28EE245B4}"/>
              </a:ext>
            </a:extLst>
          </p:cNvPr>
          <p:cNvCxnSpPr>
            <a:cxnSpLocks/>
          </p:cNvCxnSpPr>
          <p:nvPr/>
        </p:nvCxnSpPr>
        <p:spPr>
          <a:xfrm flipH="1">
            <a:off x="4400269" y="3370521"/>
            <a:ext cx="150466" cy="12616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CFD139A-8A65-4597-A776-00D2BEFDE787}"/>
              </a:ext>
            </a:extLst>
          </p:cNvPr>
          <p:cNvCxnSpPr>
            <a:cxnSpLocks/>
          </p:cNvCxnSpPr>
          <p:nvPr/>
        </p:nvCxnSpPr>
        <p:spPr>
          <a:xfrm flipV="1">
            <a:off x="5490580" y="2540825"/>
            <a:ext cx="2345782" cy="2240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Picture 5" descr="C:\Users\Cheikh Baye\Desktop\JMeriseLogo.jpg">
            <a:extLst>
              <a:ext uri="{FF2B5EF4-FFF2-40B4-BE49-F238E27FC236}">
                <a16:creationId xmlns:a16="http://schemas.microsoft.com/office/drawing/2014/main" id="{30A78E6F-842C-4523-AC2E-C13C9737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778">
            <a:off x="5315479" y="1316327"/>
            <a:ext cx="780514" cy="6504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13" descr="RÃ©sultat de recherche d'images pour &quot;visual studio code definition&quot;">
            <a:extLst>
              <a:ext uri="{FF2B5EF4-FFF2-40B4-BE49-F238E27FC236}">
                <a16:creationId xmlns:a16="http://schemas.microsoft.com/office/drawing/2014/main" id="{2B3717FD-083B-4B8C-B93A-0054E6A99BF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305508" y="1325784"/>
            <a:ext cx="907127" cy="64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Image 25" descr="C:\Users\Cheikh Baye\Desktop\injs.png">
            <a:extLst>
              <a:ext uri="{FF2B5EF4-FFF2-40B4-BE49-F238E27FC236}">
                <a16:creationId xmlns:a16="http://schemas.microsoft.com/office/drawing/2014/main" id="{B2BE2CE8-08F4-40B3-9E9E-574DFFC6CF5A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343566">
            <a:off x="2722107" y="3566374"/>
            <a:ext cx="567081" cy="647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66F9B34-B13A-4BCB-AD1A-D5EA6E3DD2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929">
            <a:off x="3650651" y="3926574"/>
            <a:ext cx="647470" cy="621168"/>
          </a:xfrm>
          <a:prstGeom prst="rect">
            <a:avLst/>
          </a:prstGeom>
        </p:spPr>
      </p:pic>
      <p:pic>
        <p:nvPicPr>
          <p:cNvPr id="28" name="Image 71" descr="C:\Users\TOSHIBA\AppData\Local\Microsoft\Windows\INetCache\Content.MSO\8AA390F2.tmp">
            <a:extLst>
              <a:ext uri="{FF2B5EF4-FFF2-40B4-BE49-F238E27FC236}">
                <a16:creationId xmlns:a16="http://schemas.microsoft.com/office/drawing/2014/main" id="{33A5230C-F174-41F2-B805-D0E989F14D5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02" y="4118983"/>
            <a:ext cx="735255" cy="50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72" descr="C:\Users\TOSHIBA\AppData\Local\Microsoft\Windows\INetCache\Content.MSO\C11B0DD0.tmp">
            <a:extLst>
              <a:ext uri="{FF2B5EF4-FFF2-40B4-BE49-F238E27FC236}">
                <a16:creationId xmlns:a16="http://schemas.microsoft.com/office/drawing/2014/main" id="{CDB52DE3-5905-4041-8090-31128A52F0F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9714">
            <a:off x="5523369" y="3921164"/>
            <a:ext cx="722482" cy="57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13214CF-1BF2-4E9F-A49E-EFC3D743F293}"/>
              </a:ext>
            </a:extLst>
          </p:cNvPr>
          <p:cNvPicPr/>
          <p:nvPr/>
        </p:nvPicPr>
        <p:blipFill>
          <a:blip r:embed="rId8"/>
          <a:srcRect l="7416" r="7416"/>
          <a:stretch/>
        </p:blipFill>
        <p:spPr bwMode="auto">
          <a:xfrm rot="18750986">
            <a:off x="6498025" y="3422211"/>
            <a:ext cx="609742" cy="725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727AD6F-18FE-462E-81B0-9A98031F38EB}"/>
              </a:ext>
            </a:extLst>
          </p:cNvPr>
          <p:cNvPicPr/>
          <p:nvPr/>
        </p:nvPicPr>
        <p:blipFill>
          <a:blip r:embed="rId9"/>
          <a:srcRect l="7416" r="7416"/>
          <a:stretch/>
        </p:blipFill>
        <p:spPr bwMode="auto">
          <a:xfrm>
            <a:off x="6957830" y="2695541"/>
            <a:ext cx="661749" cy="7769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10D9FF00-BCE3-4A73-8999-7FFDE442B41E}"/>
              </a:ext>
            </a:extLst>
          </p:cNvPr>
          <p:cNvSpPr/>
          <p:nvPr/>
        </p:nvSpPr>
        <p:spPr>
          <a:xfrm>
            <a:off x="3961910" y="2300379"/>
            <a:ext cx="1593614" cy="1084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63899A5-49FC-4571-9258-6A4F4B68C516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5322145" y="1607447"/>
            <a:ext cx="1454747" cy="85172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34B639B-8669-408D-BA3D-6195CF0FF00D}"/>
              </a:ext>
            </a:extLst>
          </p:cNvPr>
          <p:cNvCxnSpPr>
            <a:cxnSpLocks/>
          </p:cNvCxnSpPr>
          <p:nvPr/>
        </p:nvCxnSpPr>
        <p:spPr>
          <a:xfrm>
            <a:off x="4079191" y="1167771"/>
            <a:ext cx="624492" cy="12144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5634582-CDA6-4F5F-B801-0E9A1706E4C3}"/>
              </a:ext>
            </a:extLst>
          </p:cNvPr>
          <p:cNvCxnSpPr>
            <a:cxnSpLocks/>
          </p:cNvCxnSpPr>
          <p:nvPr/>
        </p:nvCxnSpPr>
        <p:spPr>
          <a:xfrm>
            <a:off x="5100116" y="3344296"/>
            <a:ext cx="380382" cy="12922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6877FD7-3EB5-413A-87D5-D407CEDB7A83}"/>
              </a:ext>
            </a:extLst>
          </p:cNvPr>
          <p:cNvCxnSpPr>
            <a:cxnSpLocks/>
          </p:cNvCxnSpPr>
          <p:nvPr/>
        </p:nvCxnSpPr>
        <p:spPr>
          <a:xfrm>
            <a:off x="5490580" y="3090541"/>
            <a:ext cx="2128999" cy="5012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8FBCBA1B-8AE9-41A4-A966-D65097EA4AA8}"/>
              </a:ext>
            </a:extLst>
          </p:cNvPr>
          <p:cNvPicPr/>
          <p:nvPr/>
        </p:nvPicPr>
        <p:blipFill>
          <a:blip r:embed="rId10"/>
          <a:srcRect l="7416" r="7416"/>
          <a:stretch/>
        </p:blipFill>
        <p:spPr bwMode="auto">
          <a:xfrm rot="4575448">
            <a:off x="1921822" y="2785241"/>
            <a:ext cx="438596" cy="7726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68207C2-5AA4-4E2D-8E39-19923EA45CD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142771" y="3225880"/>
            <a:ext cx="1052518" cy="118721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8" name="Espace réservé du contenu 3">
            <a:extLst>
              <a:ext uri="{FF2B5EF4-FFF2-40B4-BE49-F238E27FC236}">
                <a16:creationId xmlns:a16="http://schemas.microsoft.com/office/drawing/2014/main" id="{FBD48580-63C3-48C9-ADA1-A09295AF83B7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18" y="1907783"/>
            <a:ext cx="661749" cy="675137"/>
          </a:xfrm>
          <a:prstGeom prst="rect">
            <a:avLst/>
          </a:prstGeom>
        </p:spPr>
      </p:pic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C56A68D-F8CB-470C-8E67-83B8EDA4D7B6}"/>
              </a:ext>
            </a:extLst>
          </p:cNvPr>
          <p:cNvCxnSpPr>
            <a:cxnSpLocks/>
          </p:cNvCxnSpPr>
          <p:nvPr/>
        </p:nvCxnSpPr>
        <p:spPr>
          <a:xfrm flipH="1">
            <a:off x="1967634" y="3060797"/>
            <a:ext cx="2066664" cy="66333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2" name="Image 131">
            <a:extLst>
              <a:ext uri="{FF2B5EF4-FFF2-40B4-BE49-F238E27FC236}">
                <a16:creationId xmlns:a16="http://schemas.microsoft.com/office/drawing/2014/main" id="{D900407F-886A-44A3-8DD1-7EFB8C3BE2EC}"/>
              </a:ext>
            </a:extLst>
          </p:cNvPr>
          <p:cNvPicPr/>
          <p:nvPr/>
        </p:nvPicPr>
        <p:blipFill>
          <a:blip r:embed="rId12"/>
          <a:srcRect l="6190" r="6190"/>
          <a:stretch/>
        </p:blipFill>
        <p:spPr bwMode="auto">
          <a:xfrm rot="21184445">
            <a:off x="2800192" y="1625184"/>
            <a:ext cx="477756" cy="493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D6C8EF7D-CE5D-423F-B083-EC796AF92851}"/>
              </a:ext>
            </a:extLst>
          </p:cNvPr>
          <p:cNvPicPr/>
          <p:nvPr/>
        </p:nvPicPr>
        <p:blipFill>
          <a:blip r:embed="rId13"/>
          <a:srcRect l="6190" r="6190"/>
          <a:stretch/>
        </p:blipFill>
        <p:spPr bwMode="auto">
          <a:xfrm rot="5232743">
            <a:off x="1957451" y="2147492"/>
            <a:ext cx="476148" cy="5786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38A74137-C22A-4DF6-BE9F-64DF445CC042}"/>
              </a:ext>
            </a:extLst>
          </p:cNvPr>
          <p:cNvCxnSpPr>
            <a:cxnSpLocks/>
          </p:cNvCxnSpPr>
          <p:nvPr/>
        </p:nvCxnSpPr>
        <p:spPr>
          <a:xfrm flipH="1" flipV="1">
            <a:off x="1580614" y="2746396"/>
            <a:ext cx="2425460" cy="17106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06DA1CE-04F4-426B-90AB-849EB91E0367}"/>
              </a:ext>
            </a:extLst>
          </p:cNvPr>
          <p:cNvCxnSpPr>
            <a:cxnSpLocks/>
          </p:cNvCxnSpPr>
          <p:nvPr/>
        </p:nvCxnSpPr>
        <p:spPr>
          <a:xfrm flipH="1" flipV="1">
            <a:off x="2153738" y="1840572"/>
            <a:ext cx="1902065" cy="7836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D309F89-85B8-4397-8D3F-BA832AB44CA6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142771" y="1382202"/>
            <a:ext cx="1052518" cy="1076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BE3A3CD2-92F3-4FD5-8E3B-7B6E5C3AF598}"/>
              </a:ext>
            </a:extLst>
          </p:cNvPr>
          <p:cNvPicPr/>
          <p:nvPr/>
        </p:nvPicPr>
        <p:blipFill>
          <a:blip r:embed="rId14"/>
          <a:srcRect l="1604" r="1604"/>
          <a:stretch/>
        </p:blipFill>
        <p:spPr bwMode="auto">
          <a:xfrm rot="21438147">
            <a:off x="3614780" y="1323070"/>
            <a:ext cx="477756" cy="493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76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206693"/>
            <a:ext cx="7704000" cy="488400"/>
          </a:xfrm>
        </p:spPr>
        <p:txBody>
          <a:bodyPr/>
          <a:lstStyle/>
          <a:p>
            <a:r>
              <a:rPr lang="en-US" dirty="0"/>
              <a:t>STRUCTURE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3CCED-2AFB-4CA8-BA9C-4C363EB843EA}"/>
              </a:ext>
            </a:extLst>
          </p:cNvPr>
          <p:cNvSpPr/>
          <p:nvPr/>
        </p:nvSpPr>
        <p:spPr>
          <a:xfrm>
            <a:off x="0" y="695093"/>
            <a:ext cx="9144000" cy="4448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9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B32B8-5CF3-4551-A9D3-665337D1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51" y="89735"/>
            <a:ext cx="7704000" cy="488400"/>
          </a:xfrm>
        </p:spPr>
        <p:txBody>
          <a:bodyPr/>
          <a:lstStyle/>
          <a:p>
            <a:r>
              <a:rPr lang="en-US" dirty="0"/>
              <a:t>STRUCTURE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C6BB5-F2CE-48A1-9909-08810B116C35}"/>
              </a:ext>
            </a:extLst>
          </p:cNvPr>
          <p:cNvSpPr/>
          <p:nvPr/>
        </p:nvSpPr>
        <p:spPr>
          <a:xfrm>
            <a:off x="0" y="578134"/>
            <a:ext cx="9144000" cy="45653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3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E8051-9902-4300-A0F0-38A307EB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62973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A73BF-843E-4D38-8459-45271316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79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C60D2E-774E-4C08-93B1-14842F72F778}"/>
              </a:ext>
            </a:extLst>
          </p:cNvPr>
          <p:cNvSpPr txBox="1"/>
          <p:nvPr/>
        </p:nvSpPr>
        <p:spPr>
          <a:xfrm>
            <a:off x="931345" y="198684"/>
            <a:ext cx="70268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  <a:defRPr/>
            </a:pPr>
            <a:r>
              <a:rPr lang="en-US" sz="4950" b="1" kern="1200" dirty="0">
                <a:solidFill>
                  <a:schemeClr val="bg2"/>
                </a:solidFill>
                <a:latin typeface="Noto Sans" panose="020B0502040504020204"/>
                <a:ea typeface="Noto Sans Disp Light" panose="020B0402040504020204" pitchFamily="34"/>
                <a:cs typeface="Noto Sans Disp Light" panose="020B0402040504020204" pitchFamily="34"/>
              </a:rPr>
              <a:t>Merci Pour Votre Attention </a:t>
            </a:r>
            <a:endParaRPr lang="en-GB" sz="4950" b="1" kern="1200" dirty="0">
              <a:solidFill>
                <a:schemeClr val="bg2"/>
              </a:solidFill>
              <a:latin typeface="Noto Sans" panose="020B0502040504020204"/>
              <a:ea typeface="Noto Sans Disp Light" panose="020B0402040504020204" pitchFamily="34"/>
              <a:cs typeface="Noto Sans Disp Light" panose="020B04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21698-1C3B-498C-A2E9-52F0C46BC146}"/>
              </a:ext>
            </a:extLst>
          </p:cNvPr>
          <p:cNvSpPr txBox="1"/>
          <p:nvPr/>
        </p:nvSpPr>
        <p:spPr>
          <a:xfrm rot="20882033">
            <a:off x="2360601" y="2110330"/>
            <a:ext cx="442279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  <a:defRPr/>
            </a:pPr>
            <a:r>
              <a:rPr lang="en-US" sz="8625" kern="1200" dirty="0">
                <a:solidFill>
                  <a:schemeClr val="bg2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Do it!</a:t>
            </a:r>
            <a:endParaRPr lang="en-GB" sz="8625" kern="1200" dirty="0">
              <a:solidFill>
                <a:schemeClr val="bg2"/>
              </a:solidFill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9115A3-1EF7-4445-BEEF-5D6F80F3389C}"/>
              </a:ext>
            </a:extLst>
          </p:cNvPr>
          <p:cNvCxnSpPr>
            <a:cxnSpLocks/>
          </p:cNvCxnSpPr>
          <p:nvPr/>
        </p:nvCxnSpPr>
        <p:spPr>
          <a:xfrm flipV="1">
            <a:off x="2869203" y="3199942"/>
            <a:ext cx="3785307" cy="837191"/>
          </a:xfrm>
          <a:prstGeom prst="line">
            <a:avLst/>
          </a:prstGeom>
          <a:ln w="190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7" y="304107"/>
            <a:ext cx="7704000" cy="488400"/>
          </a:xfrm>
        </p:spPr>
        <p:txBody>
          <a:bodyPr/>
          <a:lstStyle/>
          <a:p>
            <a:r>
              <a:rPr lang="en-US" dirty="0"/>
              <a:t>SITE WEB BOURSE</a:t>
            </a:r>
            <a:br>
              <a:rPr lang="en-US" dirty="0"/>
            </a:br>
            <a:r>
              <a:rPr lang="en-US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3618" y="3517675"/>
            <a:ext cx="4010890" cy="1051200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Mohamed Ahmedou M’Beirick </a:t>
            </a:r>
            <a:r>
              <a:rPr lang="en-US" sz="1200" dirty="0"/>
              <a:t>	                      </a:t>
            </a:r>
            <a:r>
              <a:rPr lang="en-US" sz="1400" u="sng" dirty="0"/>
              <a:t>I19289</a:t>
            </a:r>
          </a:p>
          <a:p>
            <a:pPr marL="127000" indent="0" algn="l">
              <a:lnSpc>
                <a:spcPct val="150000"/>
              </a:lnSpc>
            </a:pPr>
            <a:endParaRPr lang="en-US" sz="1200" u="sng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2"/>
          </p:nvPr>
        </p:nvSpPr>
        <p:spPr>
          <a:xfrm>
            <a:off x="4731488" y="3517675"/>
            <a:ext cx="3518894" cy="488400"/>
          </a:xfrm>
        </p:spPr>
        <p:txBody>
          <a:bodyPr/>
          <a:lstStyle/>
          <a:p>
            <a:r>
              <a:rPr lang="en-US" dirty="0"/>
              <a:t>Dr. Mouhamedou Cheikh Tourad</a:t>
            </a:r>
          </a:p>
          <a:p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fr-FR" dirty="0"/>
              <a:t>Ré</a:t>
            </a:r>
            <a:r>
              <a:rPr lang="en-US" dirty="0"/>
              <a:t>alis</a:t>
            </a:r>
            <a:r>
              <a:rPr lang="fr-FR" dirty="0"/>
              <a:t>é</a:t>
            </a:r>
            <a:r>
              <a:rPr lang="ar-SA" dirty="0"/>
              <a:t> </a:t>
            </a:r>
            <a:r>
              <a:rPr lang="en-US" dirty="0"/>
              <a:t> par :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Professeur :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6E0F2-41E9-4886-9300-B5B32E65DE8D}"/>
              </a:ext>
            </a:extLst>
          </p:cNvPr>
          <p:cNvSpPr/>
          <p:nvPr/>
        </p:nvSpPr>
        <p:spPr>
          <a:xfrm>
            <a:off x="3241530" y="972007"/>
            <a:ext cx="2440173" cy="15177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9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8" name="Google Shape;1888;p26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 du projet</a:t>
            </a:r>
            <a:endParaRPr b="1" dirty="0"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</a:t>
            </a:r>
            <a:endParaRPr dirty="0"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1" name="Google Shape;1891;p26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Conception de base de données</a:t>
            </a:r>
            <a:endParaRPr b="1" dirty="0"/>
          </a:p>
        </p:txBody>
      </p:sp>
      <p:sp>
        <p:nvSpPr>
          <p:cNvPr id="1892" name="Google Shape;1892;p26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66363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Technologie utilisée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" grpId="0"/>
      <p:bldP spid="1885" grpId="0"/>
      <p:bldP spid="1886" grpId="0"/>
      <p:bldP spid="1887" grpId="0"/>
      <p:bldP spid="1888" grpId="0" build="p"/>
      <p:bldP spid="1889" grpId="0"/>
      <p:bldP spid="1890" grpId="0"/>
      <p:bldP spid="1891" grpId="0" build="p"/>
      <p:bldP spid="189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7"/>
          <p:cNvSpPr txBox="1">
            <a:spLocks noGrp="1"/>
          </p:cNvSpPr>
          <p:nvPr>
            <p:ph type="title"/>
          </p:nvPr>
        </p:nvSpPr>
        <p:spPr>
          <a:xfrm>
            <a:off x="559758" y="525408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1898" name="Google Shape;1898;p27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fr-FR" b="1" dirty="0"/>
              <a:t>Structure de code</a:t>
            </a:r>
          </a:p>
        </p:txBody>
      </p:sp>
      <p:sp>
        <p:nvSpPr>
          <p:cNvPr id="1899" name="Google Shape;1899;p27"/>
          <p:cNvSpPr txBox="1">
            <a:spLocks noGrp="1"/>
          </p:cNvSpPr>
          <p:nvPr>
            <p:ph type="title" idx="2"/>
          </p:nvPr>
        </p:nvSpPr>
        <p:spPr>
          <a:xfrm>
            <a:off x="719999" y="2868050"/>
            <a:ext cx="1161963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</a:t>
            </a:r>
            <a:endParaRPr dirty="0"/>
          </a:p>
        </p:txBody>
      </p:sp>
      <p:sp>
        <p:nvSpPr>
          <p:cNvPr id="1900" name="Google Shape;1900;p27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1" name="Google Shape;1901;p27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90066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</a:t>
            </a:r>
            <a:r>
              <a:rPr lang="fr-FR" dirty="0"/>
              <a:t>ésentation</a:t>
            </a:r>
            <a:endParaRPr dirty="0"/>
          </a:p>
        </p:txBody>
      </p:sp>
      <p:sp>
        <p:nvSpPr>
          <p:cNvPr id="1902" name="Google Shape;1902;p27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03" name="Google Shape;1903;p27"/>
          <p:cNvSpPr txBox="1">
            <a:spLocks noGrp="1"/>
          </p:cNvSpPr>
          <p:nvPr>
            <p:ph type="subTitle" idx="4"/>
          </p:nvPr>
        </p:nvSpPr>
        <p:spPr>
          <a:xfrm>
            <a:off x="3666725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b="1" dirty="0" err="1"/>
              <a:t>Présentation</a:t>
            </a:r>
            <a:r>
              <a:rPr lang="en-US" b="1" dirty="0"/>
              <a:t> pour le cite</a:t>
            </a:r>
          </a:p>
          <a:p>
            <a:pPr marL="0" lvl="0" indent="0"/>
            <a:endParaRPr lang="fr-FR" dirty="0"/>
          </a:p>
        </p:txBody>
      </p:sp>
      <p:sp>
        <p:nvSpPr>
          <p:cNvPr id="1904" name="Google Shape;1904;p27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141664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905" name="Google Shape;1905;p27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906" name="Google Shape;1906;p27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Rappeler les id</a:t>
            </a:r>
            <a:r>
              <a:rPr lang="fr-FR" b="1" dirty="0"/>
              <a:t>é</a:t>
            </a:r>
            <a:r>
              <a:rPr lang="en-US" b="1" dirty="0"/>
              <a:t>es principales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" grpId="0" build="p"/>
      <p:bldP spid="1899" grpId="0"/>
      <p:bldP spid="1900" grpId="0"/>
      <p:bldP spid="1901" grpId="0"/>
      <p:bldP spid="1902" grpId="0"/>
      <p:bldP spid="1903" grpId="0" build="p"/>
      <p:bldP spid="1904" grpId="0"/>
      <p:bldP spid="1905" grpId="0"/>
      <p:bldP spid="19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168" y="823382"/>
            <a:ext cx="7704000" cy="488400"/>
          </a:xfrm>
        </p:spPr>
        <p:txBody>
          <a:bodyPr/>
          <a:lstStyle/>
          <a:p>
            <a:r>
              <a:rPr lang="en-US" dirty="0"/>
              <a:t>OBjet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A8BA948-8847-4151-A32B-A6DD8F40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913" y="1889682"/>
            <a:ext cx="7910622" cy="204436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1600" dirty="0"/>
              <a:t> Le but de ce projet </a:t>
            </a:r>
            <a:r>
              <a:rPr lang="en-US" sz="1600" dirty="0" err="1"/>
              <a:t>est</a:t>
            </a:r>
            <a:r>
              <a:rPr lang="en-US" sz="1600" dirty="0"/>
              <a:t> de </a:t>
            </a:r>
            <a:r>
              <a:rPr lang="en-US" sz="1600" dirty="0" err="1"/>
              <a:t>cr</a:t>
            </a:r>
            <a:r>
              <a:rPr lang="fr-FR" sz="1600" dirty="0"/>
              <a:t>éer un site web pour les bourses </a:t>
            </a:r>
          </a:p>
          <a:p>
            <a:pPr>
              <a:lnSpc>
                <a:spcPct val="250000"/>
              </a:lnSpc>
            </a:pPr>
            <a:r>
              <a:rPr lang="fr-FR" sz="1600" dirty="0"/>
              <a:t>Cela Facilitera le travail des Bourse en affichant leurs voitures à vendre sur le site</a:t>
            </a:r>
          </a:p>
          <a:p>
            <a:pPr>
              <a:lnSpc>
                <a:spcPct val="250000"/>
              </a:lnSpc>
            </a:pPr>
            <a:r>
              <a:rPr lang="fr-FR" sz="1600" dirty="0"/>
              <a:t>Et aussi chaque client pourra entrer sur le site et acheter et vendre</a:t>
            </a:r>
          </a:p>
        </p:txBody>
      </p:sp>
    </p:spTree>
    <p:extLst>
      <p:ext uri="{BB962C8B-B14F-4D97-AF65-F5344CB8AC3E}">
        <p14:creationId xmlns:p14="http://schemas.microsoft.com/office/powerpoint/2010/main" val="179743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2A8F1-770D-46C4-A0D9-215FC09B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4E07F-C9FA-40B1-B51D-F2176CE9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42425"/>
            <a:ext cx="7704000" cy="2617194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FR" sz="1800" dirty="0"/>
              <a:t>MCD</a:t>
            </a:r>
          </a:p>
          <a:p>
            <a:pPr>
              <a:lnSpc>
                <a:spcPct val="300000"/>
              </a:lnSpc>
            </a:pPr>
            <a:r>
              <a:rPr lang="fr-FR" sz="1800" dirty="0"/>
              <a:t>MLD</a:t>
            </a:r>
          </a:p>
          <a:p>
            <a:pPr>
              <a:lnSpc>
                <a:spcPct val="300000"/>
              </a:lnSpc>
            </a:pPr>
            <a:r>
              <a:rPr lang="fr-FR" sz="1800" dirty="0"/>
              <a:t>DIAGRAMME DE CLASS</a:t>
            </a:r>
          </a:p>
        </p:txBody>
      </p:sp>
    </p:spTree>
    <p:extLst>
      <p:ext uri="{BB962C8B-B14F-4D97-AF65-F5344CB8AC3E}">
        <p14:creationId xmlns:p14="http://schemas.microsoft.com/office/powerpoint/2010/main" val="39245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144" y="196061"/>
            <a:ext cx="7704000" cy="488400"/>
          </a:xfrm>
        </p:spPr>
        <p:txBody>
          <a:bodyPr/>
          <a:lstStyle/>
          <a:p>
            <a:r>
              <a:rPr lang="fr-FR" dirty="0"/>
              <a:t>MCD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F4653-162E-48EA-8B0C-DEF98E05197A}"/>
              </a:ext>
            </a:extLst>
          </p:cNvPr>
          <p:cNvSpPr/>
          <p:nvPr/>
        </p:nvSpPr>
        <p:spPr>
          <a:xfrm>
            <a:off x="0" y="684461"/>
            <a:ext cx="9122734" cy="44696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9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88F05-DFAB-4F32-ABC0-B3DFEA72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49" y="195383"/>
            <a:ext cx="7704000" cy="488400"/>
          </a:xfrm>
        </p:spPr>
        <p:txBody>
          <a:bodyPr/>
          <a:lstStyle/>
          <a:p>
            <a:r>
              <a:rPr lang="fr-FR" dirty="0"/>
              <a:t>MLD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438F2-E1A4-488E-93AC-A761AE01E67D}"/>
              </a:ext>
            </a:extLst>
          </p:cNvPr>
          <p:cNvSpPr/>
          <p:nvPr/>
        </p:nvSpPr>
        <p:spPr>
          <a:xfrm>
            <a:off x="0" y="683783"/>
            <a:ext cx="9144001" cy="44597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6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4BA4D-C583-43FA-A89F-8A59A939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6061"/>
            <a:ext cx="7704000" cy="488400"/>
          </a:xfrm>
        </p:spPr>
        <p:txBody>
          <a:bodyPr/>
          <a:lstStyle/>
          <a:p>
            <a:r>
              <a:rPr lang="fr-FR" sz="3600" dirty="0"/>
              <a:t>DIAGRAMME DE CLASS</a:t>
            </a:r>
            <a:br>
              <a:rPr lang="fr-FR" sz="3600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74FDD-F18C-4B62-B338-06ADD71D8B37}"/>
              </a:ext>
            </a:extLst>
          </p:cNvPr>
          <p:cNvSpPr/>
          <p:nvPr/>
        </p:nvSpPr>
        <p:spPr>
          <a:xfrm>
            <a:off x="0" y="684461"/>
            <a:ext cx="9144000" cy="445903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2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148</Words>
  <Application>Microsoft Office PowerPoint</Application>
  <PresentationFormat>Affichage à l'écran (16:9)</PresentationFormat>
  <Paragraphs>47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Bebas Neue</vt:lpstr>
      <vt:lpstr>Roboto</vt:lpstr>
      <vt:lpstr>Arial</vt:lpstr>
      <vt:lpstr>Noto Sans</vt:lpstr>
      <vt:lpstr>Wingdings</vt:lpstr>
      <vt:lpstr>Computer Science Proposal by Slidesgo</vt:lpstr>
      <vt:lpstr>ISCAE</vt:lpstr>
      <vt:lpstr>SITE WEB BOURSE   </vt:lpstr>
      <vt:lpstr>plan</vt:lpstr>
      <vt:lpstr>plan</vt:lpstr>
      <vt:lpstr>OBjet</vt:lpstr>
      <vt:lpstr>Conception </vt:lpstr>
      <vt:lpstr>MCD </vt:lpstr>
      <vt:lpstr>MLD</vt:lpstr>
      <vt:lpstr>DIAGRAMME DE CLASS </vt:lpstr>
      <vt:lpstr>Technologie</vt:lpstr>
      <vt:lpstr>STRUCTURE</vt:lpstr>
      <vt:lpstr>STRUCTURE</vt:lpstr>
      <vt:lpstr>PRésentation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ISCAE</dc:title>
  <dc:creator>Medos</dc:creator>
  <cp:lastModifiedBy>DELL</cp:lastModifiedBy>
  <cp:revision>52</cp:revision>
  <dcterms:modified xsi:type="dcterms:W3CDTF">2022-01-25T02:46:14Z</dcterms:modified>
</cp:coreProperties>
</file>