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Barlow" panose="020B0604020202020204" charset="0"/>
      <p:bold r:id="rId9"/>
      <p:boldItalic r:id="rId10"/>
    </p:embeddedFont>
    <p:embeddedFont>
      <p:font typeface="Barlow Medium" panose="020B060402020202020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720" y="1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2000" b="1" dirty="0">
                <a:solidFill>
                  <a:srgbClr val="141414"/>
                </a:solidFill>
                <a:latin typeface="Barlow"/>
                <a:sym typeface="Barlow"/>
              </a:rPr>
              <a:t>AGRO IRRIGO</a:t>
            </a:r>
            <a:endParaRPr dirty="0"/>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3"/>
          <p:cNvGrpSpPr/>
          <p:nvPr/>
        </p:nvGrpSpPr>
        <p:grpSpPr>
          <a:xfrm>
            <a:off x="10235149" y="8753588"/>
            <a:ext cx="7024152" cy="504712"/>
            <a:chOff x="-859569" y="-160999"/>
            <a:chExt cx="9365535" cy="672950"/>
          </a:xfrm>
        </p:grpSpPr>
        <p:sp>
          <p:nvSpPr>
            <p:cNvPr id="88" name="Google Shape;88;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a:solidFill>
                    <a:srgbClr val="141414"/>
                  </a:solidFill>
                  <a:latin typeface="Barlow Medium"/>
                  <a:ea typeface="Barlow Medium"/>
                  <a:cs typeface="Barlow Medium"/>
                  <a:sym typeface="Barlow Medium"/>
                </a:rPr>
                <a:t>HackOFiesta</a:t>
              </a:r>
              <a:r>
                <a:rPr lang="en-US" sz="2100" b="0" i="0" u="none" strike="noStrike" cap="none">
                  <a:solidFill>
                    <a:srgbClr val="141414"/>
                  </a:solidFill>
                  <a:latin typeface="Barlow Medium"/>
                  <a:ea typeface="Barlow Medium"/>
                  <a:cs typeface="Barlow Medium"/>
                  <a:sym typeface="Barlow Medium"/>
                </a:rPr>
                <a:t>-</a:t>
              </a:r>
              <a:r>
                <a:rPr lang="en-US" sz="2100">
                  <a:solidFill>
                    <a:srgbClr val="141414"/>
                  </a:solidFill>
                  <a:latin typeface="Barlow Medium"/>
                  <a:ea typeface="Barlow Medium"/>
                  <a:cs typeface="Barlow Medium"/>
                  <a:sym typeface="Barlow Medium"/>
                </a:rPr>
                <a:t>Flagship Hackathon of India</a:t>
              </a:r>
              <a:endParaRPr/>
            </a:p>
          </p:txBody>
        </p:sp>
        <p:sp>
          <p:nvSpPr>
            <p:cNvPr id="89" name="Google Shape;89;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grpSp>
      <p:sp>
        <p:nvSpPr>
          <p:cNvPr id="90" name="Google Shape;90;p13"/>
          <p:cNvSpPr txBox="1"/>
          <p:nvPr/>
        </p:nvSpPr>
        <p:spPr>
          <a:xfrm>
            <a:off x="4078514" y="2249066"/>
            <a:ext cx="13180786"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a:solidFill>
                  <a:srgbClr val="141414"/>
                </a:solidFill>
                <a:latin typeface="Barlow"/>
                <a:sym typeface="Barlow"/>
              </a:rPr>
              <a:t>WELCOME TO THE SMART GENERATION OF IRRIGATION</a:t>
            </a:r>
            <a:endParaRPr dirty="0"/>
          </a:p>
        </p:txBody>
      </p:sp>
      <p:sp>
        <p:nvSpPr>
          <p:cNvPr id="91" name="Google Shape;91;p13"/>
          <p:cNvSpPr txBox="1"/>
          <p:nvPr/>
        </p:nvSpPr>
        <p:spPr>
          <a:xfrm>
            <a:off x="6527586" y="3081500"/>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i="0" u="none" strike="noStrike" cap="none" dirty="0">
                <a:solidFill>
                  <a:srgbClr val="141414"/>
                </a:solidFill>
                <a:latin typeface="Barlow"/>
                <a:ea typeface="Barlow"/>
                <a:cs typeface="Barlow"/>
                <a:sym typeface="Barlow"/>
              </a:rPr>
              <a:t>TEAM </a:t>
            </a:r>
            <a:r>
              <a:rPr lang="en-US" sz="8000" b="1" i="0" u="none" strike="noStrike" cap="none" dirty="0" err="1">
                <a:solidFill>
                  <a:srgbClr val="141414"/>
                </a:solidFill>
                <a:latin typeface="Barlow"/>
                <a:ea typeface="Barlow"/>
                <a:cs typeface="Barlow"/>
                <a:sym typeface="Barlow"/>
              </a:rPr>
              <a:t>AimDuo</a:t>
            </a:r>
            <a:endParaRPr dirty="0"/>
          </a:p>
        </p:txBody>
      </p:sp>
      <p:sp>
        <p:nvSpPr>
          <p:cNvPr id="92" name="Google Shape;92;p13"/>
          <p:cNvSpPr txBox="1"/>
          <p:nvPr/>
        </p:nvSpPr>
        <p:spPr>
          <a:xfrm>
            <a:off x="6527586" y="4070831"/>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a:solidFill>
                  <a:srgbClr val="141414"/>
                </a:solidFill>
                <a:latin typeface="Barlow"/>
                <a:sym typeface="Barlow"/>
              </a:rPr>
              <a:t>MOHAMED AKHEEL.M</a:t>
            </a:r>
          </a:p>
          <a:p>
            <a:pPr marL="0" marR="0" lvl="0" indent="0" algn="r" rtl="0">
              <a:lnSpc>
                <a:spcPct val="100000"/>
              </a:lnSpc>
              <a:spcBef>
                <a:spcPts val="0"/>
              </a:spcBef>
              <a:spcAft>
                <a:spcPts val="0"/>
              </a:spcAft>
              <a:buNone/>
            </a:pPr>
            <a:endParaRPr dirty="0"/>
          </a:p>
        </p:txBody>
      </p:sp>
      <p:pic>
        <p:nvPicPr>
          <p:cNvPr id="93" name="Google Shape;93;p13"/>
          <p:cNvPicPr preferRelativeResize="0"/>
          <p:nvPr/>
        </p:nvPicPr>
        <p:blipFill>
          <a:blip r:embed="rId4">
            <a:alphaModFix/>
          </a:blip>
          <a:stretch>
            <a:fillRect/>
          </a:stretch>
        </p:blipFill>
        <p:spPr>
          <a:xfrm>
            <a:off x="435444" y="423861"/>
            <a:ext cx="1438275" cy="1209675"/>
          </a:xfrm>
          <a:prstGeom prst="rect">
            <a:avLst/>
          </a:prstGeom>
          <a:noFill/>
          <a:ln>
            <a:noFill/>
          </a:ln>
        </p:spPr>
      </p:pic>
      <p:sp>
        <p:nvSpPr>
          <p:cNvPr id="12" name="Google Shape;92;p13">
            <a:extLst>
              <a:ext uri="{FF2B5EF4-FFF2-40B4-BE49-F238E27FC236}">
                <a16:creationId xmlns:a16="http://schemas.microsoft.com/office/drawing/2014/main" id="{1CE1E694-2CDF-493F-9B4D-B82597B351B4}"/>
              </a:ext>
            </a:extLst>
          </p:cNvPr>
          <p:cNvSpPr txBox="1"/>
          <p:nvPr/>
        </p:nvSpPr>
        <p:spPr>
          <a:xfrm>
            <a:off x="6527586" y="4514910"/>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a:solidFill>
                  <a:srgbClr val="141414"/>
                </a:solidFill>
                <a:latin typeface="Barlow"/>
                <a:sym typeface="Barlow"/>
              </a:rPr>
              <a:t>MOHAMED IBRAHIM</a:t>
            </a:r>
          </a:p>
          <a:p>
            <a:pPr marL="0" marR="0" lvl="0" indent="0" algn="r" rtl="0">
              <a:lnSpc>
                <a:spcPct val="100000"/>
              </a:lnSpc>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F6F6F6"/>
                </a:solidFill>
                <a:latin typeface="Barlow"/>
                <a:ea typeface="Barlow"/>
                <a:cs typeface="Barlow"/>
                <a:sym typeface="Barlow"/>
              </a:rPr>
              <a:t>PROBLEM STATEMENT</a:t>
            </a:r>
            <a:endParaRPr/>
          </a:p>
        </p:txBody>
      </p:sp>
      <p:grpSp>
        <p:nvGrpSpPr>
          <p:cNvPr id="100" name="Google Shape;100;p14"/>
          <p:cNvGrpSpPr/>
          <p:nvPr/>
        </p:nvGrpSpPr>
        <p:grpSpPr>
          <a:xfrm>
            <a:off x="888756" y="2582543"/>
            <a:ext cx="6324844" cy="7704457"/>
            <a:chOff x="0" y="-47625"/>
            <a:chExt cx="12540484" cy="10272610"/>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0" y="1108347"/>
              <a:ext cx="12540484" cy="9116638"/>
            </a:xfrm>
            <a:prstGeom prst="rect">
              <a:avLst/>
            </a:prstGeom>
            <a:noFill/>
            <a:ln>
              <a:noFill/>
            </a:ln>
          </p:spPr>
          <p:txBody>
            <a:bodyPr spcFirstLastPara="1" wrap="square" lIns="0" tIns="0" rIns="0" bIns="0" anchor="t" anchorCtr="0">
              <a:noAutofit/>
            </a:bodyPr>
            <a:lstStyle/>
            <a:p>
              <a:pPr marL="342900" marR="0" lvl="0" indent="-342900" algn="l" rtl="0">
                <a:lnSpc>
                  <a:spcPct val="150000"/>
                </a:lnSpc>
                <a:spcBef>
                  <a:spcPts val="0"/>
                </a:spcBef>
                <a:spcAft>
                  <a:spcPts val="0"/>
                </a:spcAft>
                <a:buFont typeface="Arial" panose="020B0604020202020204" pitchFamily="34" charset="0"/>
                <a:buChar char="•"/>
              </a:pPr>
              <a:r>
                <a:rPr lang="en-GB" sz="2400" dirty="0"/>
                <a:t>At recent times farmers find it difficult to irrigate the fields due to lack of availability of water.</a:t>
              </a:r>
            </a:p>
            <a:p>
              <a:pPr marL="342900" marR="0" lvl="0" indent="-342900" algn="l" rtl="0">
                <a:lnSpc>
                  <a:spcPct val="150000"/>
                </a:lnSpc>
                <a:spcBef>
                  <a:spcPts val="0"/>
                </a:spcBef>
                <a:spcAft>
                  <a:spcPts val="0"/>
                </a:spcAft>
                <a:buFont typeface="Arial" panose="020B0604020202020204" pitchFamily="34" charset="0"/>
                <a:buChar char="•"/>
              </a:pPr>
              <a:r>
                <a:rPr lang="en-GB" sz="2400" dirty="0"/>
                <a:t>One of the main reason for this is overuse of water for irrigating the fields without proper calculation and proper mechanism to use the required amount of water.</a:t>
              </a:r>
            </a:p>
            <a:p>
              <a:pPr marL="342900" marR="0" lvl="0" indent="-342900" algn="l" rtl="0">
                <a:lnSpc>
                  <a:spcPct val="150000"/>
                </a:lnSpc>
                <a:spcBef>
                  <a:spcPts val="0"/>
                </a:spcBef>
                <a:spcAft>
                  <a:spcPts val="0"/>
                </a:spcAft>
                <a:buFont typeface="Arial" panose="020B0604020202020204" pitchFamily="34" charset="0"/>
                <a:buChar char="•"/>
              </a:pPr>
              <a:r>
                <a:rPr lang="en-GB" sz="2400" dirty="0"/>
                <a:t>We bring in a technology through which the farmers could control the discharge of water exactly. </a:t>
              </a:r>
              <a:endParaRPr sz="2400" dirty="0"/>
            </a:p>
          </p:txBody>
        </p:sp>
      </p:grpSp>
      <p:pic>
        <p:nvPicPr>
          <p:cNvPr id="105" name="Google Shape;105;p14"/>
          <p:cNvPicPr preferRelativeResize="0"/>
          <p:nvPr/>
        </p:nvPicPr>
        <p:blipFill rotWithShape="1">
          <a:blip r:embed="rId3">
            <a:alphaModFix/>
          </a:blip>
          <a:srcRect l="5003" r="5003"/>
          <a:stretch/>
        </p:blipFill>
        <p:spPr>
          <a:xfrm>
            <a:off x="16473309" y="428339"/>
            <a:ext cx="1571982" cy="1469149"/>
          </a:xfrm>
          <a:prstGeom prst="rect">
            <a:avLst/>
          </a:prstGeom>
          <a:noFill/>
          <a:ln>
            <a:noFill/>
          </a:ln>
        </p:spPr>
      </p:pic>
      <p:pic>
        <p:nvPicPr>
          <p:cNvPr id="1026" name="Picture 2" descr="Furrow Irrigation Can Help Save Water, but What Is It Exactly?">
            <a:extLst>
              <a:ext uri="{FF2B5EF4-FFF2-40B4-BE49-F238E27FC236}">
                <a16:creationId xmlns:a16="http://schemas.microsoft.com/office/drawing/2014/main" id="{AF2C8A12-952A-4F40-85E3-1D1C1276C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214" y="3157641"/>
            <a:ext cx="10683786" cy="5608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141414"/>
                </a:solidFill>
                <a:latin typeface="Barlow"/>
                <a:ea typeface="Barlow"/>
                <a:cs typeface="Barlow"/>
                <a:sym typeface="Barlow"/>
              </a:rPr>
              <a:t>PROPOSED SOLUTION</a:t>
            </a:r>
            <a:endParaRPr/>
          </a:p>
        </p:txBody>
      </p:sp>
      <p:sp>
        <p:nvSpPr>
          <p:cNvPr id="111" name="Google Shape;111;p15"/>
          <p:cNvSpPr txBox="1"/>
          <p:nvPr/>
        </p:nvSpPr>
        <p:spPr>
          <a:xfrm>
            <a:off x="264431" y="2018359"/>
            <a:ext cx="11268706" cy="8882378"/>
          </a:xfrm>
          <a:prstGeom prst="rect">
            <a:avLst/>
          </a:prstGeom>
          <a:noFill/>
          <a:ln>
            <a:noFill/>
          </a:ln>
        </p:spPr>
        <p:txBody>
          <a:bodyPr spcFirstLastPara="1" wrap="square" lIns="0" tIns="0" rIns="0" bIns="0" anchor="t" anchorCtr="0">
            <a:noAutofit/>
          </a:bodyPr>
          <a:lstStyle/>
          <a:p>
            <a:pPr marL="342900" marR="0" lvl="0" indent="-342900" algn="l" rtl="0">
              <a:lnSpc>
                <a:spcPct val="150000"/>
              </a:lnSpc>
              <a:spcBef>
                <a:spcPts val="0"/>
              </a:spcBef>
              <a:spcAft>
                <a:spcPts val="0"/>
              </a:spcAft>
              <a:buFont typeface="Arial" panose="020B0604020202020204" pitchFamily="34" charset="0"/>
              <a:buChar char="•"/>
            </a:pPr>
            <a:r>
              <a:rPr lang="en-GB" sz="2400" b="0" i="0" u="none" strike="noStrike" cap="none" dirty="0">
                <a:solidFill>
                  <a:srgbClr val="141414"/>
                </a:solidFill>
                <a:latin typeface="Barlow Medium"/>
                <a:ea typeface="Barlow Medium"/>
                <a:cs typeface="Barlow Medium"/>
                <a:sym typeface="Barlow Medium"/>
              </a:rPr>
              <a:t>We propose a solution through which the farmers could exactly control the volume of water discharges through the pipes.</a:t>
            </a:r>
          </a:p>
          <a:p>
            <a:pPr marL="342900" marR="0" lvl="0" indent="-342900" algn="l" rtl="0">
              <a:lnSpc>
                <a:spcPct val="150000"/>
              </a:lnSpc>
              <a:spcBef>
                <a:spcPts val="0"/>
              </a:spcBef>
              <a:spcAft>
                <a:spcPts val="0"/>
              </a:spcAft>
              <a:buFont typeface="Arial" panose="020B0604020202020204" pitchFamily="34" charset="0"/>
              <a:buChar char="•"/>
            </a:pPr>
            <a:r>
              <a:rPr lang="en-GB" sz="2400" dirty="0">
                <a:solidFill>
                  <a:srgbClr val="141414"/>
                </a:solidFill>
                <a:latin typeface="Barlow Medium"/>
                <a:ea typeface="Barlow Medium"/>
                <a:cs typeface="Barlow Medium"/>
                <a:sym typeface="Barlow Medium"/>
              </a:rPr>
              <a:t>We have adopted this technology for Drip irrigation as it is one of the effective means of irrigation practices in India where less amount of water is required for irrigating the fields.</a:t>
            </a:r>
          </a:p>
          <a:p>
            <a:pPr marL="342900" marR="0" lvl="0" indent="-342900" algn="l" rtl="0">
              <a:lnSpc>
                <a:spcPct val="150000"/>
              </a:lnSpc>
              <a:spcBef>
                <a:spcPts val="0"/>
              </a:spcBef>
              <a:spcAft>
                <a:spcPts val="0"/>
              </a:spcAft>
              <a:buFont typeface="Arial" panose="020B0604020202020204" pitchFamily="34" charset="0"/>
              <a:buChar char="•"/>
            </a:pPr>
            <a:r>
              <a:rPr lang="en-GB" sz="2400" b="0" i="0" u="none" strike="noStrike" cap="none" dirty="0">
                <a:solidFill>
                  <a:srgbClr val="141414"/>
                </a:solidFill>
                <a:latin typeface="Barlow Medium"/>
                <a:ea typeface="Barlow Medium"/>
                <a:cs typeface="Barlow Medium"/>
                <a:sym typeface="Barlow Medium"/>
              </a:rPr>
              <a:t>Our equipment has a pipe with precalculated holes in it, which are initially closed using a slider.</a:t>
            </a:r>
          </a:p>
          <a:p>
            <a:pPr marL="342900" marR="0" lvl="0" indent="-342900" algn="l" rtl="0">
              <a:lnSpc>
                <a:spcPct val="150000"/>
              </a:lnSpc>
              <a:spcBef>
                <a:spcPts val="0"/>
              </a:spcBef>
              <a:spcAft>
                <a:spcPts val="0"/>
              </a:spcAft>
              <a:buFont typeface="Arial" panose="020B0604020202020204" pitchFamily="34" charset="0"/>
              <a:buChar char="•"/>
            </a:pPr>
            <a:r>
              <a:rPr lang="en-GB" sz="2400" dirty="0">
                <a:solidFill>
                  <a:srgbClr val="141414"/>
                </a:solidFill>
                <a:latin typeface="Barlow Medium"/>
                <a:ea typeface="Barlow Medium"/>
                <a:cs typeface="Barlow Medium"/>
                <a:sym typeface="Barlow Medium"/>
              </a:rPr>
              <a:t>Water is passed through the holes by a conventional pump.</a:t>
            </a:r>
          </a:p>
          <a:p>
            <a:pPr marL="342900" marR="0" lvl="0" indent="-342900" algn="l" rtl="0">
              <a:lnSpc>
                <a:spcPct val="150000"/>
              </a:lnSpc>
              <a:spcBef>
                <a:spcPts val="0"/>
              </a:spcBef>
              <a:spcAft>
                <a:spcPts val="0"/>
              </a:spcAft>
              <a:buFont typeface="Arial" panose="020B0604020202020204" pitchFamily="34" charset="0"/>
              <a:buChar char="•"/>
            </a:pPr>
            <a:r>
              <a:rPr lang="en-GB" sz="2400" dirty="0">
                <a:solidFill>
                  <a:srgbClr val="141414"/>
                </a:solidFill>
                <a:latin typeface="Barlow Medium"/>
                <a:ea typeface="Barlow Medium"/>
                <a:cs typeface="Barlow Medium"/>
                <a:sym typeface="Barlow Medium"/>
              </a:rPr>
              <a:t>As the water passes, pressure is built up in the tube (as water is blocked at the other side of the tube).</a:t>
            </a:r>
          </a:p>
          <a:p>
            <a:pPr marL="342900" marR="0" lvl="0" indent="-342900" algn="l" rtl="0">
              <a:lnSpc>
                <a:spcPct val="150000"/>
              </a:lnSpc>
              <a:spcBef>
                <a:spcPts val="0"/>
              </a:spcBef>
              <a:spcAft>
                <a:spcPts val="0"/>
              </a:spcAft>
              <a:buFont typeface="Arial" panose="020B0604020202020204" pitchFamily="34" charset="0"/>
              <a:buChar char="•"/>
            </a:pPr>
            <a:r>
              <a:rPr lang="en-GB" sz="2400" dirty="0">
                <a:solidFill>
                  <a:srgbClr val="141414"/>
                </a:solidFill>
                <a:latin typeface="Barlow Medium"/>
                <a:ea typeface="Barlow Medium"/>
                <a:cs typeface="Barlow Medium"/>
                <a:sym typeface="Barlow Medium"/>
              </a:rPr>
              <a:t>When the slider is opened, due to this excess pressure in the tube water I sprinkled to the field through the tubes in equal amount.</a:t>
            </a:r>
          </a:p>
          <a:p>
            <a:pPr marL="342900" marR="0" lvl="0" indent="-342900" algn="l" rtl="0">
              <a:lnSpc>
                <a:spcPct val="150000"/>
              </a:lnSpc>
              <a:spcBef>
                <a:spcPts val="0"/>
              </a:spcBef>
              <a:spcAft>
                <a:spcPts val="0"/>
              </a:spcAft>
              <a:buFont typeface="Arial" panose="020B0604020202020204" pitchFamily="34" charset="0"/>
              <a:buChar char="•"/>
            </a:pPr>
            <a:r>
              <a:rPr lang="en-GB" sz="2400" dirty="0">
                <a:solidFill>
                  <a:srgbClr val="141414"/>
                </a:solidFill>
                <a:latin typeface="Barlow Medium"/>
                <a:ea typeface="Barlow Medium"/>
                <a:cs typeface="Barlow Medium"/>
                <a:sym typeface="Barlow Medium"/>
              </a:rPr>
              <a:t>Also we have provided an another mechanism by which the farmers could generate electricity with this pressure when irrigation doesn’t take place.</a:t>
            </a:r>
          </a:p>
        </p:txBody>
      </p:sp>
      <p:pic>
        <p:nvPicPr>
          <p:cNvPr id="112" name="Google Shape;112;p15"/>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l="5003" r="5003"/>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sp>
        <p:nvSpPr>
          <p:cNvPr id="118" name="Google Shape;118;p16"/>
          <p:cNvSpPr txBox="1"/>
          <p:nvPr/>
        </p:nvSpPr>
        <p:spPr>
          <a:xfrm>
            <a:off x="218575" y="1569964"/>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dirty="0">
                <a:solidFill>
                  <a:srgbClr val="FFFFFF"/>
                </a:solidFill>
                <a:latin typeface="Barlow"/>
                <a:ea typeface="Barlow"/>
                <a:cs typeface="Barlow"/>
                <a:sym typeface="Barlow"/>
              </a:rPr>
              <a:t>UNIQUE SELLING POINTS</a:t>
            </a:r>
            <a:endParaRPr dirty="0"/>
          </a:p>
        </p:txBody>
      </p:sp>
      <p:sp>
        <p:nvSpPr>
          <p:cNvPr id="119" name="Google Shape;119;p16"/>
          <p:cNvSpPr txBox="1"/>
          <p:nvPr/>
        </p:nvSpPr>
        <p:spPr>
          <a:xfrm>
            <a:off x="218575" y="5580357"/>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400" b="0" i="0" u="none" strike="noStrike" cap="none" dirty="0">
                <a:solidFill>
                  <a:srgbClr val="FFFFFF"/>
                </a:solidFill>
                <a:latin typeface="+mn-lt"/>
                <a:ea typeface="Barlow Medium"/>
                <a:cs typeface="Barlow Medium"/>
                <a:sym typeface="Barlow Medium"/>
              </a:rPr>
              <a:t>Will reduce the cost of electricity generation, as power is developed with the pressure in thee tubes.</a:t>
            </a:r>
            <a:endParaRPr sz="2400" dirty="0">
              <a:latin typeface="+mn-lt"/>
            </a:endParaRPr>
          </a:p>
        </p:txBody>
      </p:sp>
      <p:sp>
        <p:nvSpPr>
          <p:cNvPr id="120" name="Google Shape;120;p16"/>
          <p:cNvSpPr txBox="1"/>
          <p:nvPr/>
        </p:nvSpPr>
        <p:spPr>
          <a:xfrm>
            <a:off x="218575" y="4742237"/>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2</a:t>
            </a:r>
            <a:r>
              <a:rPr lang="en-US" sz="5600" b="1" i="0" u="none" strike="noStrike" cap="none" dirty="0">
                <a:solidFill>
                  <a:srgbClr val="3CDA7D"/>
                </a:solidFill>
                <a:latin typeface="Barlow"/>
                <a:ea typeface="Barlow"/>
                <a:cs typeface="Barlow"/>
                <a:sym typeface="Barlow"/>
              </a:rPr>
              <a:t>.</a:t>
            </a:r>
            <a:endParaRPr dirty="0"/>
          </a:p>
        </p:txBody>
      </p:sp>
      <p:pic>
        <p:nvPicPr>
          <p:cNvPr id="121" name="Google Shape;121;p16"/>
          <p:cNvPicPr preferRelativeResize="0"/>
          <p:nvPr/>
        </p:nvPicPr>
        <p:blipFill rotWithShape="1">
          <a:blip r:embed="rId3">
            <a:alphaModFix/>
          </a:blip>
          <a:srcRect l="5003" r="5003"/>
          <a:stretch/>
        </p:blipFill>
        <p:spPr>
          <a:xfrm>
            <a:off x="218575" y="203440"/>
            <a:ext cx="1386081" cy="1295408"/>
          </a:xfrm>
          <a:prstGeom prst="rect">
            <a:avLst/>
          </a:prstGeom>
          <a:noFill/>
          <a:ln>
            <a:noFill/>
          </a:ln>
        </p:spPr>
      </p:pic>
      <p:sp>
        <p:nvSpPr>
          <p:cNvPr id="122" name="Google Shape;122;p16"/>
          <p:cNvSpPr txBox="1"/>
          <p:nvPr/>
        </p:nvSpPr>
        <p:spPr>
          <a:xfrm>
            <a:off x="218575" y="7929646"/>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GB" sz="2400" dirty="0">
                <a:solidFill>
                  <a:schemeClr val="bg1"/>
                </a:solidFill>
              </a:rPr>
              <a:t>Crops will grow effectively as amount of water needed by it is exactly given to it.</a:t>
            </a:r>
            <a:endParaRPr sz="2400" dirty="0">
              <a:solidFill>
                <a:schemeClr val="bg1"/>
              </a:solidFill>
            </a:endParaRPr>
          </a:p>
        </p:txBody>
      </p:sp>
      <p:sp>
        <p:nvSpPr>
          <p:cNvPr id="123" name="Google Shape;123;p16"/>
          <p:cNvSpPr txBox="1"/>
          <p:nvPr/>
        </p:nvSpPr>
        <p:spPr>
          <a:xfrm>
            <a:off x="218575" y="7091525"/>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3</a:t>
            </a:r>
            <a:r>
              <a:rPr lang="en-US" sz="5600" b="1" i="0" u="none" strike="noStrike" cap="none" dirty="0">
                <a:solidFill>
                  <a:srgbClr val="3CDA7D"/>
                </a:solidFill>
                <a:latin typeface="Barlow"/>
                <a:ea typeface="Barlow"/>
                <a:cs typeface="Barlow"/>
                <a:sym typeface="Barlow"/>
              </a:rPr>
              <a:t>.</a:t>
            </a:r>
            <a:endParaRPr dirty="0"/>
          </a:p>
        </p:txBody>
      </p:sp>
      <p:sp>
        <p:nvSpPr>
          <p:cNvPr id="132" name="Google Shape;132;p16"/>
          <p:cNvSpPr txBox="1"/>
          <p:nvPr/>
        </p:nvSpPr>
        <p:spPr>
          <a:xfrm>
            <a:off x="218575" y="3464855"/>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GB" sz="2400" dirty="0">
                <a:solidFill>
                  <a:schemeClr val="bg1"/>
                </a:solidFill>
              </a:rPr>
              <a:t>Could save water for irrigation in an effective way.</a:t>
            </a:r>
            <a:endParaRPr sz="2400" dirty="0">
              <a:solidFill>
                <a:schemeClr val="bg1"/>
              </a:solidFill>
            </a:endParaRPr>
          </a:p>
        </p:txBody>
      </p:sp>
      <p:sp>
        <p:nvSpPr>
          <p:cNvPr id="133" name="Google Shape;133;p16"/>
          <p:cNvSpPr txBox="1"/>
          <p:nvPr/>
        </p:nvSpPr>
        <p:spPr>
          <a:xfrm>
            <a:off x="218575" y="262673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4">
            <a:alphaModFix/>
          </a:blip>
          <a:srcRect/>
          <a:stretch/>
        </p:blipFill>
        <p:spPr>
          <a:xfrm rot="-8447388">
            <a:off x="13731121" y="-613501"/>
            <a:ext cx="7056358" cy="2750472"/>
          </a:xfrm>
          <a:prstGeom prst="rect">
            <a:avLst/>
          </a:prstGeom>
          <a:noFill/>
          <a:ln>
            <a:noFill/>
          </a:ln>
        </p:spPr>
      </p:pic>
      <p:pic>
        <p:nvPicPr>
          <p:cNvPr id="5" name="Picture 4">
            <a:extLst>
              <a:ext uri="{FF2B5EF4-FFF2-40B4-BE49-F238E27FC236}">
                <a16:creationId xmlns:a16="http://schemas.microsoft.com/office/drawing/2014/main" id="{081A5ACF-EF22-4940-8FCB-88F57684875B}"/>
              </a:ext>
            </a:extLst>
          </p:cNvPr>
          <p:cNvPicPr>
            <a:picLocks noChangeAspect="1"/>
          </p:cNvPicPr>
          <p:nvPr/>
        </p:nvPicPr>
        <p:blipFill rotWithShape="1">
          <a:blip r:embed="rId5"/>
          <a:srcRect l="13598" r="2637"/>
          <a:stretch/>
        </p:blipFill>
        <p:spPr>
          <a:xfrm>
            <a:off x="7849143" y="3181945"/>
            <a:ext cx="10116096" cy="5558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10128385" y="2173460"/>
            <a:ext cx="12045623" cy="10051993"/>
          </a:xfrm>
          <a:prstGeom prst="rect">
            <a:avLst/>
          </a:prstGeom>
          <a:noFill/>
          <a:ln>
            <a:noFill/>
          </a:ln>
        </p:spPr>
      </p:pic>
      <p:grpSp>
        <p:nvGrpSpPr>
          <p:cNvPr id="140" name="Google Shape;140;p17"/>
          <p:cNvGrpSpPr/>
          <p:nvPr/>
        </p:nvGrpSpPr>
        <p:grpSpPr>
          <a:xfrm>
            <a:off x="2417477" y="3785573"/>
            <a:ext cx="7640923" cy="1356484"/>
            <a:chOff x="0" y="-47625"/>
            <a:chExt cx="10187898" cy="1808645"/>
          </a:xfrm>
        </p:grpSpPr>
        <p:sp>
          <p:nvSpPr>
            <p:cNvPr id="141" name="Google Shape;141;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dirty="0">
                  <a:solidFill>
                    <a:srgbClr val="141414"/>
                  </a:solidFill>
                  <a:latin typeface="Barlow Medium"/>
                  <a:sym typeface="Barlow Medium"/>
                </a:rPr>
                <a:t>SOLIDWORKS</a:t>
              </a:r>
              <a:endParaRPr dirty="0"/>
            </a:p>
          </p:txBody>
        </p:sp>
        <p:sp>
          <p:nvSpPr>
            <p:cNvPr id="142" name="Google Shape;142;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0" i="0" u="none" strike="noStrike" cap="none" dirty="0">
                  <a:solidFill>
                    <a:srgbClr val="141414"/>
                  </a:solidFill>
                  <a:latin typeface="Barlow Medium"/>
                  <a:ea typeface="Barlow Medium"/>
                  <a:cs typeface="Barlow Medium"/>
                  <a:sym typeface="Barlow Medium"/>
                </a:rPr>
                <a:t>The mechanical model is developed using the software SolidWorks. Also the simulation of the model is performed there. </a:t>
              </a:r>
              <a:endParaRPr dirty="0"/>
            </a:p>
          </p:txBody>
        </p:sp>
      </p:grpSp>
      <p:grpSp>
        <p:nvGrpSpPr>
          <p:cNvPr id="143" name="Google Shape;143;p17"/>
          <p:cNvGrpSpPr/>
          <p:nvPr/>
        </p:nvGrpSpPr>
        <p:grpSpPr>
          <a:xfrm>
            <a:off x="2417476" y="6771888"/>
            <a:ext cx="7640923" cy="1356484"/>
            <a:chOff x="0" y="-47625"/>
            <a:chExt cx="10187898" cy="1808645"/>
          </a:xfrm>
        </p:grpSpPr>
        <p:sp>
          <p:nvSpPr>
            <p:cNvPr id="144" name="Google Shape;144;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dirty="0">
                  <a:solidFill>
                    <a:srgbClr val="141414"/>
                  </a:solidFill>
                  <a:latin typeface="Barlow Medium"/>
                  <a:sym typeface="Barlow Medium"/>
                </a:rPr>
                <a:t>ANDROID STUDIO</a:t>
              </a:r>
              <a:endParaRPr dirty="0"/>
            </a:p>
          </p:txBody>
        </p:sp>
        <p:sp>
          <p:nvSpPr>
            <p:cNvPr id="145" name="Google Shape;145;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0" i="0" u="none" strike="noStrike" cap="none" dirty="0">
                  <a:solidFill>
                    <a:srgbClr val="141414"/>
                  </a:solidFill>
                  <a:latin typeface="Barlow Medium"/>
                  <a:ea typeface="Barlow Medium"/>
                  <a:cs typeface="Barlow Medium"/>
                  <a:sym typeface="Barlow Medium"/>
                </a:rPr>
                <a:t>The app used to control the flo</a:t>
              </a:r>
              <a:r>
                <a:rPr lang="en-US" sz="2000" dirty="0">
                  <a:solidFill>
                    <a:srgbClr val="141414"/>
                  </a:solidFill>
                  <a:latin typeface="Barlow Medium"/>
                  <a:ea typeface="Barlow Medium"/>
                  <a:cs typeface="Barlow Medium"/>
                  <a:sym typeface="Barlow Medium"/>
                </a:rPr>
                <a:t>w </a:t>
              </a:r>
              <a:r>
                <a:rPr lang="en-US" sz="2000" b="0" i="0" u="none" strike="noStrike" cap="none" dirty="0">
                  <a:solidFill>
                    <a:srgbClr val="141414"/>
                  </a:solidFill>
                  <a:latin typeface="Barlow Medium"/>
                  <a:ea typeface="Barlow Medium"/>
                  <a:cs typeface="Barlow Medium"/>
                  <a:sym typeface="Barlow Medium"/>
                </a:rPr>
                <a:t>of water on our equipment is built using JAVA programming in Android Studio.</a:t>
              </a:r>
              <a:endParaRPr dirty="0"/>
            </a:p>
          </p:txBody>
        </p:sp>
      </p:grpSp>
      <p:sp>
        <p:nvSpPr>
          <p:cNvPr id="149" name="Google Shape;149;p17"/>
          <p:cNvSpPr txBox="1"/>
          <p:nvPr/>
        </p:nvSpPr>
        <p:spPr>
          <a:xfrm>
            <a:off x="1028700" y="3772592"/>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sp>
        <p:nvSpPr>
          <p:cNvPr id="150" name="Google Shape;150;p17"/>
          <p:cNvSpPr txBox="1"/>
          <p:nvPr/>
        </p:nvSpPr>
        <p:spPr>
          <a:xfrm>
            <a:off x="1025710" y="6651789"/>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2.</a:t>
            </a:r>
            <a:endParaRPr dirty="0"/>
          </a:p>
        </p:txBody>
      </p:sp>
      <p:sp>
        <p:nvSpPr>
          <p:cNvPr id="152" name="Google Shape;152;p17"/>
          <p:cNvSpPr txBox="1"/>
          <p:nvPr/>
        </p:nvSpPr>
        <p:spPr>
          <a:xfrm>
            <a:off x="1028700" y="108074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a:solidFill>
                  <a:srgbClr val="141414"/>
                </a:solidFill>
                <a:latin typeface="Barlow"/>
                <a:ea typeface="Barlow"/>
                <a:cs typeface="Barlow"/>
                <a:sym typeface="Barlow"/>
              </a:rPr>
              <a:t>YOUR TECH STACK</a:t>
            </a:r>
            <a:endParaRPr/>
          </a:p>
        </p:txBody>
      </p:sp>
      <p:pic>
        <p:nvPicPr>
          <p:cNvPr id="153" name="Google Shape;153;p17"/>
          <p:cNvPicPr preferRelativeResize="0"/>
          <p:nvPr/>
        </p:nvPicPr>
        <p:blipFill rotWithShape="1">
          <a:blip r:embed="rId4">
            <a:alphaModFix/>
          </a:blip>
          <a:srcRect l="5003" r="5003"/>
          <a:stretch/>
        </p:blipFill>
        <p:spPr>
          <a:xfrm>
            <a:off x="15697200" y="41022"/>
            <a:ext cx="2430224" cy="2271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a:solidFill>
                    <a:srgbClr val="141414"/>
                  </a:solidFill>
                  <a:latin typeface="Barlow"/>
                  <a:ea typeface="Barlow"/>
                  <a:cs typeface="Barlow"/>
                  <a:sym typeface="Barlow"/>
                </a:rPr>
                <a:t>THANK YOU</a:t>
              </a:r>
              <a:endParaRPr/>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l="5003" r="5003"/>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0" i="0" u="none" strike="noStrike" cap="none">
                <a:solidFill>
                  <a:schemeClr val="dk1"/>
                </a:solidFill>
                <a:latin typeface="Montserrat"/>
                <a:ea typeface="Montserrat"/>
                <a:cs typeface="Montserrat"/>
                <a:sym typeface="Montserrat"/>
              </a:rPr>
              <a:t>Feel free to add more slides!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364</Words>
  <Application>Microsoft Office PowerPoint</Application>
  <PresentationFormat>Custom</PresentationFormat>
  <Paragraphs>36</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Barlow Medium</vt:lpstr>
      <vt:lpstr>Barlow</vt: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Mohamed Akheel M</cp:lastModifiedBy>
  <cp:revision>3</cp:revision>
  <dcterms:modified xsi:type="dcterms:W3CDTF">2021-04-18T03:03:11Z</dcterms:modified>
</cp:coreProperties>
</file>