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League Spartan" charset="1" panose="00000800000000000000"/>
      <p:regular r:id="rId13"/>
    </p:embeddedFont>
    <p:embeddedFont>
      <p:font typeface="Montserrat Semi-Bold Bold" charset="1" panose="00000800000000000000"/>
      <p:regular r:id="rId14"/>
    </p:embeddedFont>
    <p:embeddedFont>
      <p:font typeface="Montserrat Semi-Bold Italics" charset="1" panose="00000700000000000000"/>
      <p:regular r:id="rId15"/>
    </p:embeddedFont>
    <p:embeddedFont>
      <p:font typeface="Montserrat Semi-Bold" charset="1" panose="000007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15894" y="1832029"/>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D7377"/>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356698" y="2387829"/>
            <a:ext cx="6534491" cy="5511342"/>
            <a:chOff x="0" y="0"/>
            <a:chExt cx="1721018" cy="1451547"/>
          </a:xfrm>
        </p:grpSpPr>
        <p:sp>
          <p:nvSpPr>
            <p:cNvPr name="Freeform 6" id="6"/>
            <p:cNvSpPr/>
            <p:nvPr/>
          </p:nvSpPr>
          <p:spPr>
            <a:xfrm flipH="false" flipV="false" rot="0">
              <a:off x="0" y="0"/>
              <a:ext cx="1721018" cy="1451547"/>
            </a:xfrm>
            <a:custGeom>
              <a:avLst/>
              <a:gdLst/>
              <a:ahLst/>
              <a:cxnLst/>
              <a:rect r="r" b="b" t="t" l="l"/>
              <a:pathLst>
                <a:path h="1451547" w="1721018">
                  <a:moveTo>
                    <a:pt x="0" y="0"/>
                  </a:moveTo>
                  <a:lnTo>
                    <a:pt x="1721018" y="0"/>
                  </a:lnTo>
                  <a:lnTo>
                    <a:pt x="1721018" y="1451547"/>
                  </a:lnTo>
                  <a:lnTo>
                    <a:pt x="0" y="1451547"/>
                  </a:lnTo>
                  <a:close/>
                </a:path>
              </a:pathLst>
            </a:custGeom>
            <a:solidFill>
              <a:srgbClr val="0D7377"/>
            </a:solidFill>
          </p:spPr>
        </p:sp>
        <p:sp>
          <p:nvSpPr>
            <p:cNvPr name="TextBox 7" id="7"/>
            <p:cNvSpPr txBox="true"/>
            <p:nvPr/>
          </p:nvSpPr>
          <p:spPr>
            <a:xfrm>
              <a:off x="0" y="-38100"/>
              <a:ext cx="1721018"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8975"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718414" y="0"/>
            <a:ext cx="4393457" cy="839228"/>
            <a:chOff x="0" y="0"/>
            <a:chExt cx="1157124" cy="221031"/>
          </a:xfrm>
        </p:grpSpPr>
        <p:sp>
          <p:nvSpPr>
            <p:cNvPr name="Freeform 12" id="12"/>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13" id="13"/>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478202"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235591" y="-189472"/>
            <a:ext cx="2664422" cy="1218172"/>
            <a:chOff x="0" y="0"/>
            <a:chExt cx="483446" cy="221031"/>
          </a:xfrm>
        </p:grpSpPr>
        <p:sp>
          <p:nvSpPr>
            <p:cNvPr name="Freeform 18" id="18"/>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9" id="19"/>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4088612" y="9258300"/>
            <a:ext cx="2664422" cy="1218172"/>
            <a:chOff x="0" y="0"/>
            <a:chExt cx="483446" cy="221031"/>
          </a:xfrm>
        </p:grpSpPr>
        <p:sp>
          <p:nvSpPr>
            <p:cNvPr name="Freeform 21" id="21"/>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22" id="22"/>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846001" y="-189472"/>
            <a:ext cx="2664422" cy="1218172"/>
            <a:chOff x="0" y="0"/>
            <a:chExt cx="483446" cy="221031"/>
          </a:xfrm>
        </p:grpSpPr>
        <p:sp>
          <p:nvSpPr>
            <p:cNvPr name="Freeform 24" id="24"/>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25" id="25"/>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8214615" y="2220949"/>
            <a:ext cx="6709253" cy="5845101"/>
            <a:chOff x="0" y="0"/>
            <a:chExt cx="6350000" cy="5532120"/>
          </a:xfrm>
        </p:grpSpPr>
        <p:sp>
          <p:nvSpPr>
            <p:cNvPr name="Freeform 27" id="27"/>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FFFFFF"/>
            </a:solidFill>
          </p:spPr>
        </p:sp>
      </p:grpSp>
      <p:grpSp>
        <p:nvGrpSpPr>
          <p:cNvPr name="Group 28" id="28"/>
          <p:cNvGrpSpPr>
            <a:grpSpLocks noChangeAspect="true"/>
          </p:cNvGrpSpPr>
          <p:nvPr/>
        </p:nvGrpSpPr>
        <p:grpSpPr>
          <a:xfrm rot="0">
            <a:off x="8463505" y="2414736"/>
            <a:ext cx="6211474" cy="5378856"/>
            <a:chOff x="0" y="0"/>
            <a:chExt cx="4282440" cy="3708400"/>
          </a:xfrm>
        </p:grpSpPr>
        <p:sp>
          <p:nvSpPr>
            <p:cNvPr name="Freeform 29" id="2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7804" t="0" r="-7804" b="0"/>
              </a:stretch>
            </a:blipFill>
          </p:spPr>
        </p:sp>
      </p:grpSp>
      <p:sp>
        <p:nvSpPr>
          <p:cNvPr name="AutoShape 30" id="30"/>
          <p:cNvSpPr/>
          <p:nvPr/>
        </p:nvSpPr>
        <p:spPr>
          <a:xfrm rot="-3705113">
            <a:off x="14301451" y="6522576"/>
            <a:ext cx="3317663" cy="0"/>
          </a:xfrm>
          <a:prstGeom prst="line">
            <a:avLst/>
          </a:prstGeom>
          <a:ln cap="flat" w="85725">
            <a:solidFill>
              <a:srgbClr val="FFFFFF"/>
            </a:solidFill>
            <a:prstDash val="solid"/>
            <a:headEnd type="none" len="sm" w="sm"/>
            <a:tailEnd type="none" len="sm" w="sm"/>
          </a:ln>
        </p:spPr>
      </p:sp>
      <p:sp>
        <p:nvSpPr>
          <p:cNvPr name="AutoShape 31" id="31"/>
          <p:cNvSpPr/>
          <p:nvPr/>
        </p:nvSpPr>
        <p:spPr>
          <a:xfrm rot="-7186693">
            <a:off x="14263267" y="3658214"/>
            <a:ext cx="3317663" cy="0"/>
          </a:xfrm>
          <a:prstGeom prst="line">
            <a:avLst/>
          </a:prstGeom>
          <a:ln cap="flat" w="85725">
            <a:solidFill>
              <a:srgbClr val="FFFFFF"/>
            </a:solidFill>
            <a:prstDash val="solid"/>
            <a:headEnd type="none" len="sm" w="sm"/>
            <a:tailEnd type="none" len="sm" w="sm"/>
          </a:ln>
        </p:spPr>
      </p:sp>
      <p:sp>
        <p:nvSpPr>
          <p:cNvPr name="Freeform 32" id="32"/>
          <p:cNvSpPr/>
          <p:nvPr/>
        </p:nvSpPr>
        <p:spPr>
          <a:xfrm flipH="false" flipV="false" rot="0">
            <a:off x="-165679" y="607151"/>
            <a:ext cx="8938307" cy="1780678"/>
          </a:xfrm>
          <a:custGeom>
            <a:avLst/>
            <a:gdLst/>
            <a:ahLst/>
            <a:cxnLst/>
            <a:rect r="r" b="b" t="t" l="l"/>
            <a:pathLst>
              <a:path h="1780678" w="8938307">
                <a:moveTo>
                  <a:pt x="0" y="0"/>
                </a:moveTo>
                <a:lnTo>
                  <a:pt x="8938306" y="0"/>
                </a:lnTo>
                <a:lnTo>
                  <a:pt x="8938306" y="1780678"/>
                </a:lnTo>
                <a:lnTo>
                  <a:pt x="0" y="1780678"/>
                </a:lnTo>
                <a:lnTo>
                  <a:pt x="0" y="0"/>
                </a:lnTo>
                <a:close/>
              </a:path>
            </a:pathLst>
          </a:custGeom>
          <a:blipFill>
            <a:blip r:embed="rId3"/>
            <a:stretch>
              <a:fillRect l="0" t="0" r="0" b="0"/>
            </a:stretch>
          </a:blipFill>
        </p:spPr>
      </p:sp>
      <p:sp>
        <p:nvSpPr>
          <p:cNvPr name="TextBox 33" id="33"/>
          <p:cNvSpPr txBox="true"/>
          <p:nvPr/>
        </p:nvSpPr>
        <p:spPr>
          <a:xfrm rot="0">
            <a:off x="1016477" y="3320399"/>
            <a:ext cx="6144269" cy="2295524"/>
          </a:xfrm>
          <a:prstGeom prst="rect">
            <a:avLst/>
          </a:prstGeom>
        </p:spPr>
        <p:txBody>
          <a:bodyPr anchor="t" rtlCol="false" tIns="0" lIns="0" bIns="0" rIns="0">
            <a:spAutoFit/>
          </a:bodyPr>
          <a:lstStyle/>
          <a:p>
            <a:pPr algn="l">
              <a:lnSpc>
                <a:spcPts val="5999"/>
              </a:lnSpc>
            </a:pPr>
            <a:r>
              <a:rPr lang="en-US" sz="5999">
                <a:solidFill>
                  <a:srgbClr val="606060"/>
                </a:solidFill>
                <a:latin typeface="League Spartan"/>
                <a:ea typeface="League Spartan"/>
                <a:cs typeface="League Spartan"/>
                <a:sym typeface="League Spartan"/>
              </a:rPr>
              <a:t>APPROCHES ACTIVES DE L’ÉDUCATION</a:t>
            </a:r>
          </a:p>
        </p:txBody>
      </p:sp>
      <p:sp>
        <p:nvSpPr>
          <p:cNvPr name="TextBox 34" id="34"/>
          <p:cNvSpPr txBox="true"/>
          <p:nvPr/>
        </p:nvSpPr>
        <p:spPr>
          <a:xfrm rot="0">
            <a:off x="1024403" y="6120732"/>
            <a:ext cx="6558141" cy="661035"/>
          </a:xfrm>
          <a:prstGeom prst="rect">
            <a:avLst/>
          </a:prstGeom>
        </p:spPr>
        <p:txBody>
          <a:bodyPr anchor="t" rtlCol="false" tIns="0" lIns="0" bIns="0" rIns="0">
            <a:spAutoFit/>
          </a:bodyPr>
          <a:lstStyle/>
          <a:p>
            <a:pPr algn="l">
              <a:lnSpc>
                <a:spcPts val="5760"/>
              </a:lnSpc>
            </a:pPr>
            <a:r>
              <a:rPr lang="en-US" b="true" sz="3200" spc="128">
                <a:solidFill>
                  <a:srgbClr val="606060"/>
                </a:solidFill>
                <a:latin typeface="Montserrat Semi-Bold Bold"/>
                <a:ea typeface="Montserrat Semi-Bold Bold"/>
                <a:cs typeface="Montserrat Semi-Bold Bold"/>
                <a:sym typeface="Montserrat Semi-Bold Bold"/>
              </a:rPr>
              <a:t> PRÉSENTÉ PAR :</a:t>
            </a:r>
          </a:p>
        </p:txBody>
      </p:sp>
      <p:sp>
        <p:nvSpPr>
          <p:cNvPr name="TextBox 35" id="35"/>
          <p:cNvSpPr txBox="true"/>
          <p:nvPr/>
        </p:nvSpPr>
        <p:spPr>
          <a:xfrm rot="0">
            <a:off x="1016477" y="6912381"/>
            <a:ext cx="5299116" cy="1859280"/>
          </a:xfrm>
          <a:prstGeom prst="rect">
            <a:avLst/>
          </a:prstGeom>
        </p:spPr>
        <p:txBody>
          <a:bodyPr anchor="t" rtlCol="false" tIns="0" lIns="0" bIns="0" rIns="0">
            <a:spAutoFit/>
          </a:bodyPr>
          <a:lstStyle/>
          <a:p>
            <a:pPr algn="l" marL="453390" indent="-226695" lvl="1">
              <a:lnSpc>
                <a:spcPts val="3780"/>
              </a:lnSpc>
              <a:buFont typeface="Arial"/>
              <a:buChar char="•"/>
            </a:pPr>
            <a:r>
              <a:rPr lang="en-US" sz="2100" i="true" spc="84">
                <a:solidFill>
                  <a:srgbClr val="606060"/>
                </a:solidFill>
                <a:latin typeface="Montserrat Semi-Bold Italics"/>
                <a:ea typeface="Montserrat Semi-Bold Italics"/>
                <a:cs typeface="Montserrat Semi-Bold Italics"/>
                <a:sym typeface="Montserrat Semi-Bold Italics"/>
              </a:rPr>
              <a:t>MOHAMED BOUJNANE</a:t>
            </a:r>
          </a:p>
          <a:p>
            <a:pPr algn="l" marL="453390" indent="-226695" lvl="1">
              <a:lnSpc>
                <a:spcPts val="3780"/>
              </a:lnSpc>
              <a:buFont typeface="Arial"/>
              <a:buChar char="•"/>
            </a:pPr>
            <a:r>
              <a:rPr lang="en-US" sz="2100" i="true" spc="84">
                <a:solidFill>
                  <a:srgbClr val="606060"/>
                </a:solidFill>
                <a:latin typeface="Montserrat Semi-Bold Italics"/>
                <a:ea typeface="Montserrat Semi-Bold Italics"/>
                <a:cs typeface="Montserrat Semi-Bold Italics"/>
                <a:sym typeface="Montserrat Semi-Bold Italics"/>
              </a:rPr>
              <a:t>OUSSAMA OUTAR</a:t>
            </a:r>
          </a:p>
          <a:p>
            <a:pPr algn="l" marL="453390" indent="-226695" lvl="1">
              <a:lnSpc>
                <a:spcPts val="3780"/>
              </a:lnSpc>
              <a:buFont typeface="Arial"/>
              <a:buChar char="•"/>
            </a:pPr>
            <a:r>
              <a:rPr lang="en-US" sz="2100" i="true" spc="84">
                <a:solidFill>
                  <a:srgbClr val="606060"/>
                </a:solidFill>
                <a:latin typeface="Montserrat Semi-Bold Italics"/>
                <a:ea typeface="Montserrat Semi-Bold Italics"/>
                <a:cs typeface="Montserrat Semi-Bold Italics"/>
                <a:sym typeface="Montserrat Semi-Bold Italics"/>
              </a:rPr>
              <a:t>ABDLJABAR MOUDIRI</a:t>
            </a:r>
          </a:p>
          <a:p>
            <a:pPr algn="l" marL="453390" indent="-226695" lvl="1">
              <a:lnSpc>
                <a:spcPts val="3780"/>
              </a:lnSpc>
              <a:buFont typeface="Arial"/>
              <a:buChar char="•"/>
            </a:pPr>
            <a:r>
              <a:rPr lang="en-US" sz="2100" i="true" spc="84">
                <a:solidFill>
                  <a:srgbClr val="606060"/>
                </a:solidFill>
                <a:latin typeface="Montserrat Semi-Bold Italics"/>
                <a:ea typeface="Montserrat Semi-Bold Italics"/>
                <a:cs typeface="Montserrat Semi-Bold Italics"/>
                <a:sym typeface="Montserrat Semi-Bold Italics"/>
              </a:rPr>
              <a:t>AMINE SABRI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3950" y="1832029"/>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D7377"/>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37928" y="2387829"/>
            <a:ext cx="6534491" cy="5511342"/>
            <a:chOff x="0" y="0"/>
            <a:chExt cx="1721018" cy="1451547"/>
          </a:xfrm>
        </p:grpSpPr>
        <p:sp>
          <p:nvSpPr>
            <p:cNvPr name="Freeform 6" id="6"/>
            <p:cNvSpPr/>
            <p:nvPr/>
          </p:nvSpPr>
          <p:spPr>
            <a:xfrm flipH="false" flipV="false" rot="0">
              <a:off x="0" y="0"/>
              <a:ext cx="1721018" cy="1451547"/>
            </a:xfrm>
            <a:custGeom>
              <a:avLst/>
              <a:gdLst/>
              <a:ahLst/>
              <a:cxnLst/>
              <a:rect r="r" b="b" t="t" l="l"/>
              <a:pathLst>
                <a:path h="1451547" w="1721018">
                  <a:moveTo>
                    <a:pt x="0" y="0"/>
                  </a:moveTo>
                  <a:lnTo>
                    <a:pt x="1721018" y="0"/>
                  </a:lnTo>
                  <a:lnTo>
                    <a:pt x="1721018" y="1451547"/>
                  </a:lnTo>
                  <a:lnTo>
                    <a:pt x="0" y="1451547"/>
                  </a:lnTo>
                  <a:close/>
                </a:path>
              </a:pathLst>
            </a:custGeom>
            <a:solidFill>
              <a:srgbClr val="0D7377"/>
            </a:solidFill>
          </p:spPr>
        </p:sp>
        <p:sp>
          <p:nvSpPr>
            <p:cNvPr name="TextBox 7" id="7"/>
            <p:cNvSpPr txBox="true"/>
            <p:nvPr/>
          </p:nvSpPr>
          <p:spPr>
            <a:xfrm>
              <a:off x="0" y="-38100"/>
              <a:ext cx="1721018"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8153" y="0"/>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727014" y="9447772"/>
            <a:ext cx="4393457" cy="839228"/>
            <a:chOff x="0" y="0"/>
            <a:chExt cx="1157124" cy="221031"/>
          </a:xfrm>
        </p:grpSpPr>
        <p:sp>
          <p:nvSpPr>
            <p:cNvPr name="Freeform 12" id="12"/>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13" id="13"/>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479025" y="-189472"/>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244191" y="9258300"/>
            <a:ext cx="2664422" cy="1218172"/>
            <a:chOff x="0" y="0"/>
            <a:chExt cx="483446" cy="221031"/>
          </a:xfrm>
        </p:grpSpPr>
        <p:sp>
          <p:nvSpPr>
            <p:cNvPr name="Freeform 18" id="18"/>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9" id="19"/>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4089434" y="-189472"/>
            <a:ext cx="2664422" cy="1218172"/>
            <a:chOff x="0" y="0"/>
            <a:chExt cx="483446" cy="221031"/>
          </a:xfrm>
        </p:grpSpPr>
        <p:sp>
          <p:nvSpPr>
            <p:cNvPr name="Freeform 21" id="21"/>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22" id="22"/>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854601" y="9258300"/>
            <a:ext cx="2664422" cy="1218172"/>
            <a:chOff x="0" y="0"/>
            <a:chExt cx="483446" cy="221031"/>
          </a:xfrm>
        </p:grpSpPr>
        <p:sp>
          <p:nvSpPr>
            <p:cNvPr name="Freeform 24" id="24"/>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25" id="25"/>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622671" y="2220949"/>
            <a:ext cx="6709253" cy="5845101"/>
            <a:chOff x="0" y="0"/>
            <a:chExt cx="6350000" cy="5532120"/>
          </a:xfrm>
        </p:grpSpPr>
        <p:sp>
          <p:nvSpPr>
            <p:cNvPr name="Freeform 27" id="27"/>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FFFFFF"/>
            </a:solidFill>
          </p:spPr>
        </p:sp>
      </p:grpSp>
      <p:sp>
        <p:nvSpPr>
          <p:cNvPr name="AutoShape 28" id="28"/>
          <p:cNvSpPr/>
          <p:nvPr/>
        </p:nvSpPr>
        <p:spPr>
          <a:xfrm rot="-7193308">
            <a:off x="-497852" y="6516002"/>
            <a:ext cx="3317663" cy="0"/>
          </a:xfrm>
          <a:prstGeom prst="line">
            <a:avLst/>
          </a:prstGeom>
          <a:ln cap="flat" w="85725">
            <a:solidFill>
              <a:srgbClr val="FFFFFF"/>
            </a:solidFill>
            <a:prstDash val="solid"/>
            <a:headEnd type="none" len="sm" w="sm"/>
            <a:tailEnd type="none" len="sm" w="sm"/>
          </a:ln>
        </p:spPr>
      </p:sp>
      <p:sp>
        <p:nvSpPr>
          <p:cNvPr name="AutoShape 29" id="29"/>
          <p:cNvSpPr/>
          <p:nvPr/>
        </p:nvSpPr>
        <p:spPr>
          <a:xfrm rot="-3598859">
            <a:off x="-501078" y="3680979"/>
            <a:ext cx="3317663" cy="0"/>
          </a:xfrm>
          <a:prstGeom prst="line">
            <a:avLst/>
          </a:prstGeom>
          <a:ln cap="flat" w="85725">
            <a:solidFill>
              <a:srgbClr val="FFFFFF"/>
            </a:solidFill>
            <a:prstDash val="solid"/>
            <a:headEnd type="none" len="sm" w="sm"/>
            <a:tailEnd type="none" len="sm" w="sm"/>
          </a:ln>
        </p:spPr>
      </p:sp>
      <p:sp>
        <p:nvSpPr>
          <p:cNvPr name="Freeform 30" id="30"/>
          <p:cNvSpPr/>
          <p:nvPr/>
        </p:nvSpPr>
        <p:spPr>
          <a:xfrm flipH="false" flipV="false" rot="0">
            <a:off x="9643624" y="3526502"/>
            <a:ext cx="422417" cy="430552"/>
          </a:xfrm>
          <a:custGeom>
            <a:avLst/>
            <a:gdLst/>
            <a:ahLst/>
            <a:cxnLst/>
            <a:rect r="r" b="b" t="t" l="l"/>
            <a:pathLst>
              <a:path h="430552" w="422417">
                <a:moveTo>
                  <a:pt x="0" y="0"/>
                </a:moveTo>
                <a:lnTo>
                  <a:pt x="422417" y="0"/>
                </a:lnTo>
                <a:lnTo>
                  <a:pt x="422417" y="430551"/>
                </a:lnTo>
                <a:lnTo>
                  <a:pt x="0" y="430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9643624" y="4459193"/>
            <a:ext cx="422417" cy="430552"/>
          </a:xfrm>
          <a:custGeom>
            <a:avLst/>
            <a:gdLst/>
            <a:ahLst/>
            <a:cxnLst/>
            <a:rect r="r" b="b" t="t" l="l"/>
            <a:pathLst>
              <a:path h="430552" w="422417">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9643624" y="5394570"/>
            <a:ext cx="422417" cy="430552"/>
          </a:xfrm>
          <a:custGeom>
            <a:avLst/>
            <a:gdLst/>
            <a:ahLst/>
            <a:cxnLst/>
            <a:rect r="r" b="b" t="t" l="l"/>
            <a:pathLst>
              <a:path h="430552" w="422417">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9643624" y="6329947"/>
            <a:ext cx="422417" cy="430552"/>
          </a:xfrm>
          <a:custGeom>
            <a:avLst/>
            <a:gdLst/>
            <a:ahLst/>
            <a:cxnLst/>
            <a:rect r="r" b="b" t="t" l="l"/>
            <a:pathLst>
              <a:path h="430552" w="422417">
                <a:moveTo>
                  <a:pt x="0" y="0"/>
                </a:moveTo>
                <a:lnTo>
                  <a:pt x="422417" y="0"/>
                </a:lnTo>
                <a:lnTo>
                  <a:pt x="422417" y="430551"/>
                </a:lnTo>
                <a:lnTo>
                  <a:pt x="0" y="430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4" id="34"/>
          <p:cNvSpPr txBox="true"/>
          <p:nvPr/>
        </p:nvSpPr>
        <p:spPr>
          <a:xfrm rot="0">
            <a:off x="1903015" y="4696606"/>
            <a:ext cx="6148566" cy="1069976"/>
          </a:xfrm>
          <a:prstGeom prst="rect">
            <a:avLst/>
          </a:prstGeom>
        </p:spPr>
        <p:txBody>
          <a:bodyPr anchor="t" rtlCol="false" tIns="0" lIns="0" bIns="0" rIns="0">
            <a:spAutoFit/>
          </a:bodyPr>
          <a:lstStyle/>
          <a:p>
            <a:pPr algn="ctr">
              <a:lnSpc>
                <a:spcPts val="8000"/>
              </a:lnSpc>
            </a:pPr>
            <a:r>
              <a:rPr lang="en-US" sz="8000">
                <a:solidFill>
                  <a:srgbClr val="FFFFFF"/>
                </a:solidFill>
                <a:latin typeface="League Spartan"/>
                <a:ea typeface="League Spartan"/>
                <a:cs typeface="League Spartan"/>
                <a:sym typeface="League Spartan"/>
              </a:rPr>
              <a:t>Sommaire</a:t>
            </a:r>
          </a:p>
        </p:txBody>
      </p:sp>
      <p:sp>
        <p:nvSpPr>
          <p:cNvPr name="TextBox 35" id="35"/>
          <p:cNvSpPr txBox="true"/>
          <p:nvPr/>
        </p:nvSpPr>
        <p:spPr>
          <a:xfrm rot="0">
            <a:off x="10168378" y="3499207"/>
            <a:ext cx="3230696" cy="438785"/>
          </a:xfrm>
          <a:prstGeom prst="rect">
            <a:avLst/>
          </a:prstGeom>
        </p:spPr>
        <p:txBody>
          <a:bodyPr anchor="t" rtlCol="false" tIns="0" lIns="0" bIns="0" rIns="0">
            <a:spAutoFit/>
          </a:bodyPr>
          <a:lstStyle/>
          <a:p>
            <a:pPr algn="l">
              <a:lnSpc>
                <a:spcPts val="3640"/>
              </a:lnSpc>
            </a:pPr>
            <a:r>
              <a:rPr lang="en-US" sz="2600">
                <a:solidFill>
                  <a:srgbClr val="606060"/>
                </a:solidFill>
                <a:latin typeface="League Spartan"/>
                <a:ea typeface="League Spartan"/>
                <a:cs typeface="League Spartan"/>
                <a:sym typeface="League Spartan"/>
              </a:rPr>
              <a:t>Pédagogie Active</a:t>
            </a:r>
          </a:p>
        </p:txBody>
      </p:sp>
      <p:sp>
        <p:nvSpPr>
          <p:cNvPr name="TextBox 36" id="36"/>
          <p:cNvSpPr txBox="true"/>
          <p:nvPr/>
        </p:nvSpPr>
        <p:spPr>
          <a:xfrm rot="0">
            <a:off x="10168378" y="4431899"/>
            <a:ext cx="4719884" cy="438785"/>
          </a:xfrm>
          <a:prstGeom prst="rect">
            <a:avLst/>
          </a:prstGeom>
        </p:spPr>
        <p:txBody>
          <a:bodyPr anchor="t" rtlCol="false" tIns="0" lIns="0" bIns="0" rIns="0">
            <a:spAutoFit/>
          </a:bodyPr>
          <a:lstStyle/>
          <a:p>
            <a:pPr algn="l">
              <a:lnSpc>
                <a:spcPts val="3640"/>
              </a:lnSpc>
            </a:pPr>
            <a:r>
              <a:rPr lang="en-US" sz="2600">
                <a:solidFill>
                  <a:srgbClr val="606060"/>
                </a:solidFill>
                <a:latin typeface="League Spartan"/>
                <a:ea typeface="League Spartan"/>
                <a:cs typeface="League Spartan"/>
                <a:sym typeface="League Spartan"/>
              </a:rPr>
              <a:t>Approche par Projets</a:t>
            </a:r>
          </a:p>
        </p:txBody>
      </p:sp>
      <p:sp>
        <p:nvSpPr>
          <p:cNvPr name="TextBox 37" id="37"/>
          <p:cNvSpPr txBox="true"/>
          <p:nvPr/>
        </p:nvSpPr>
        <p:spPr>
          <a:xfrm rot="0">
            <a:off x="10168378" y="5367276"/>
            <a:ext cx="3230696" cy="438785"/>
          </a:xfrm>
          <a:prstGeom prst="rect">
            <a:avLst/>
          </a:prstGeom>
        </p:spPr>
        <p:txBody>
          <a:bodyPr anchor="t" rtlCol="false" tIns="0" lIns="0" bIns="0" rIns="0">
            <a:spAutoFit/>
          </a:bodyPr>
          <a:lstStyle/>
          <a:p>
            <a:pPr algn="l">
              <a:lnSpc>
                <a:spcPts val="3640"/>
              </a:lnSpc>
            </a:pPr>
            <a:r>
              <a:rPr lang="en-US" sz="2600">
                <a:solidFill>
                  <a:srgbClr val="606060"/>
                </a:solidFill>
                <a:latin typeface="League Spartan"/>
                <a:ea typeface="League Spartan"/>
                <a:cs typeface="League Spartan"/>
                <a:sym typeface="League Spartan"/>
              </a:rPr>
              <a:t>Learning by Doing</a:t>
            </a:r>
          </a:p>
        </p:txBody>
      </p:sp>
      <p:sp>
        <p:nvSpPr>
          <p:cNvPr name="TextBox 38" id="38"/>
          <p:cNvSpPr txBox="true"/>
          <p:nvPr/>
        </p:nvSpPr>
        <p:spPr>
          <a:xfrm rot="0">
            <a:off x="10168378" y="6302652"/>
            <a:ext cx="4012415" cy="438785"/>
          </a:xfrm>
          <a:prstGeom prst="rect">
            <a:avLst/>
          </a:prstGeom>
        </p:spPr>
        <p:txBody>
          <a:bodyPr anchor="t" rtlCol="false" tIns="0" lIns="0" bIns="0" rIns="0">
            <a:spAutoFit/>
          </a:bodyPr>
          <a:lstStyle/>
          <a:p>
            <a:pPr algn="l">
              <a:lnSpc>
                <a:spcPts val="3640"/>
              </a:lnSpc>
            </a:pPr>
            <a:r>
              <a:rPr lang="en-US" sz="2600">
                <a:solidFill>
                  <a:srgbClr val="606060"/>
                </a:solidFill>
                <a:latin typeface="League Spartan"/>
                <a:ea typeface="League Spartan"/>
                <a:cs typeface="League Spartan"/>
                <a:sym typeface="League Spartan"/>
              </a:rPr>
              <a:t>Learning by Teaching</a:t>
            </a:r>
          </a:p>
        </p:txBody>
      </p:sp>
      <p:sp>
        <p:nvSpPr>
          <p:cNvPr name="Freeform 39" id="39"/>
          <p:cNvSpPr/>
          <p:nvPr/>
        </p:nvSpPr>
        <p:spPr>
          <a:xfrm flipH="false" flipV="false" rot="0">
            <a:off x="11783726" y="725571"/>
            <a:ext cx="5553987" cy="1106458"/>
          </a:xfrm>
          <a:custGeom>
            <a:avLst/>
            <a:gdLst/>
            <a:ahLst/>
            <a:cxnLst/>
            <a:rect r="r" b="b" t="t" l="l"/>
            <a:pathLst>
              <a:path h="1106458" w="5553987">
                <a:moveTo>
                  <a:pt x="0" y="0"/>
                </a:moveTo>
                <a:lnTo>
                  <a:pt x="5553987" y="0"/>
                </a:lnTo>
                <a:lnTo>
                  <a:pt x="5553987" y="1106458"/>
                </a:lnTo>
                <a:lnTo>
                  <a:pt x="0" y="1106458"/>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DAFCF"/>
        </a:solidFill>
      </p:bgPr>
    </p:bg>
    <p:spTree>
      <p:nvGrpSpPr>
        <p:cNvPr id="1" name=""/>
        <p:cNvGrpSpPr/>
        <p:nvPr/>
      </p:nvGrpSpPr>
      <p:grpSpPr>
        <a:xfrm>
          <a:off x="0" y="0"/>
          <a:ext cx="0" cy="0"/>
          <a:chOff x="0" y="0"/>
          <a:chExt cx="0" cy="0"/>
        </a:xfrm>
      </p:grpSpPr>
      <p:grpSp>
        <p:nvGrpSpPr>
          <p:cNvPr name="Group 2" id="2"/>
          <p:cNvGrpSpPr/>
          <p:nvPr/>
        </p:nvGrpSpPr>
        <p:grpSpPr>
          <a:xfrm rot="-5400000">
            <a:off x="10094482" y="2093482"/>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849608" y="92937"/>
            <a:ext cx="6196442" cy="5511342"/>
            <a:chOff x="0" y="0"/>
            <a:chExt cx="1631985" cy="1451547"/>
          </a:xfrm>
        </p:grpSpPr>
        <p:sp>
          <p:nvSpPr>
            <p:cNvPr name="Freeform 6" id="6"/>
            <p:cNvSpPr/>
            <p:nvPr/>
          </p:nvSpPr>
          <p:spPr>
            <a:xfrm flipH="false" flipV="false" rot="0">
              <a:off x="0" y="0"/>
              <a:ext cx="1631985" cy="1451547"/>
            </a:xfrm>
            <a:custGeom>
              <a:avLst/>
              <a:gdLst/>
              <a:ahLst/>
              <a:cxnLst/>
              <a:rect r="r" b="b" t="t" l="l"/>
              <a:pathLst>
                <a:path h="1451547" w="1631985">
                  <a:moveTo>
                    <a:pt x="0" y="0"/>
                  </a:moveTo>
                  <a:lnTo>
                    <a:pt x="1631985" y="0"/>
                  </a:lnTo>
                  <a:lnTo>
                    <a:pt x="1631985" y="1451547"/>
                  </a:lnTo>
                  <a:lnTo>
                    <a:pt x="0" y="1451547"/>
                  </a:lnTo>
                  <a:close/>
                </a:path>
              </a:pathLst>
            </a:custGeom>
            <a:solidFill>
              <a:srgbClr val="FFFFFF"/>
            </a:solidFill>
          </p:spPr>
        </p:sp>
        <p:sp>
          <p:nvSpPr>
            <p:cNvPr name="TextBox 7" id="7"/>
            <p:cNvSpPr txBox="true"/>
            <p:nvPr/>
          </p:nvSpPr>
          <p:spPr>
            <a:xfrm>
              <a:off x="0" y="-38100"/>
              <a:ext cx="1631985"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6508"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480669" y="9258300"/>
            <a:ext cx="2664422" cy="1218172"/>
            <a:chOff x="0" y="0"/>
            <a:chExt cx="483446" cy="221031"/>
          </a:xfrm>
        </p:grpSpPr>
        <p:sp>
          <p:nvSpPr>
            <p:cNvPr name="Freeform 12" id="1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3" id="13"/>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91079"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10593203" y="2482402"/>
            <a:ext cx="6709253" cy="5845101"/>
            <a:chOff x="0" y="0"/>
            <a:chExt cx="6350000" cy="5532120"/>
          </a:xfrm>
        </p:grpSpPr>
        <p:sp>
          <p:nvSpPr>
            <p:cNvPr name="Freeform 18" id="18"/>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0D7377"/>
            </a:solidFill>
          </p:spPr>
        </p:sp>
      </p:grpSp>
      <p:sp>
        <p:nvSpPr>
          <p:cNvPr name="AutoShape 19" id="19"/>
          <p:cNvSpPr/>
          <p:nvPr/>
        </p:nvSpPr>
        <p:spPr>
          <a:xfrm rot="1788959">
            <a:off x="13703365" y="1809816"/>
            <a:ext cx="3317663" cy="0"/>
          </a:xfrm>
          <a:prstGeom prst="line">
            <a:avLst/>
          </a:prstGeom>
          <a:ln cap="flat" w="85725">
            <a:solidFill>
              <a:srgbClr val="0D7377"/>
            </a:solidFill>
            <a:prstDash val="solid"/>
            <a:headEnd type="none" len="sm" w="sm"/>
            <a:tailEnd type="none" len="sm" w="sm"/>
          </a:ln>
        </p:spPr>
      </p:sp>
      <p:sp>
        <p:nvSpPr>
          <p:cNvPr name="AutoShape 20" id="20"/>
          <p:cNvSpPr/>
          <p:nvPr/>
        </p:nvSpPr>
        <p:spPr>
          <a:xfrm rot="9045464">
            <a:off x="10877874" y="1795575"/>
            <a:ext cx="3317663" cy="0"/>
          </a:xfrm>
          <a:prstGeom prst="line">
            <a:avLst/>
          </a:prstGeom>
          <a:ln cap="flat" w="85725">
            <a:solidFill>
              <a:srgbClr val="0D7377"/>
            </a:solidFill>
            <a:prstDash val="solid"/>
            <a:headEnd type="none" len="sm" w="sm"/>
            <a:tailEnd type="none" len="sm" w="sm"/>
          </a:ln>
        </p:spPr>
      </p:sp>
      <p:grpSp>
        <p:nvGrpSpPr>
          <p:cNvPr name="Group 21" id="21"/>
          <p:cNvGrpSpPr>
            <a:grpSpLocks noChangeAspect="true"/>
          </p:cNvGrpSpPr>
          <p:nvPr/>
        </p:nvGrpSpPr>
        <p:grpSpPr>
          <a:xfrm rot="0">
            <a:off x="11369337" y="2427478"/>
            <a:ext cx="5156985" cy="5954948"/>
            <a:chOff x="0" y="0"/>
            <a:chExt cx="5499100" cy="6350000"/>
          </a:xfrm>
        </p:grpSpPr>
        <p:sp>
          <p:nvSpPr>
            <p:cNvPr name="Freeform 22" id="22"/>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0" t="-14868" r="0" b="-14868"/>
              </a:stretch>
            </a:blipFill>
          </p:spPr>
        </p:sp>
      </p:grpSp>
      <p:sp>
        <p:nvSpPr>
          <p:cNvPr name="TextBox 23" id="23"/>
          <p:cNvSpPr txBox="true"/>
          <p:nvPr/>
        </p:nvSpPr>
        <p:spPr>
          <a:xfrm rot="0">
            <a:off x="975497" y="2763202"/>
            <a:ext cx="7454168" cy="1232143"/>
          </a:xfrm>
          <a:prstGeom prst="rect">
            <a:avLst/>
          </a:prstGeom>
        </p:spPr>
        <p:txBody>
          <a:bodyPr anchor="t" rtlCol="false" tIns="0" lIns="0" bIns="0" rIns="0">
            <a:spAutoFit/>
          </a:bodyPr>
          <a:lstStyle/>
          <a:p>
            <a:pPr algn="l">
              <a:lnSpc>
                <a:spcPts val="4743"/>
              </a:lnSpc>
            </a:pPr>
            <a:r>
              <a:rPr lang="en-US" sz="4743">
                <a:solidFill>
                  <a:srgbClr val="FFFFFF"/>
                </a:solidFill>
                <a:latin typeface="League Spartan"/>
                <a:ea typeface="League Spartan"/>
                <a:cs typeface="League Spartan"/>
                <a:sym typeface="League Spartan"/>
              </a:rPr>
              <a:t>Pédagogie Active</a:t>
            </a:r>
          </a:p>
          <a:p>
            <a:pPr algn="l">
              <a:lnSpc>
                <a:spcPts val="4743"/>
              </a:lnSpc>
            </a:pPr>
          </a:p>
        </p:txBody>
      </p:sp>
      <p:sp>
        <p:nvSpPr>
          <p:cNvPr name="TextBox 24" id="24"/>
          <p:cNvSpPr txBox="true"/>
          <p:nvPr/>
        </p:nvSpPr>
        <p:spPr>
          <a:xfrm rot="0">
            <a:off x="975497" y="3865245"/>
            <a:ext cx="8735625" cy="14420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La pédagogie active désigne un ensemble de méthodes pédagogiques qui ont toutes en commun la volonté de rendre l’étudiant acteur de ses apprentissages.</a:t>
            </a:r>
          </a:p>
        </p:txBody>
      </p:sp>
      <p:sp>
        <p:nvSpPr>
          <p:cNvPr name="Freeform 25" id="25"/>
          <p:cNvSpPr/>
          <p:nvPr/>
        </p:nvSpPr>
        <p:spPr>
          <a:xfrm flipH="false" flipV="false" rot="0">
            <a:off x="347666" y="710621"/>
            <a:ext cx="5553987" cy="1106458"/>
          </a:xfrm>
          <a:custGeom>
            <a:avLst/>
            <a:gdLst/>
            <a:ahLst/>
            <a:cxnLst/>
            <a:rect r="r" b="b" t="t" l="l"/>
            <a:pathLst>
              <a:path h="1106458" w="5553987">
                <a:moveTo>
                  <a:pt x="0" y="0"/>
                </a:moveTo>
                <a:lnTo>
                  <a:pt x="5553987" y="0"/>
                </a:lnTo>
                <a:lnTo>
                  <a:pt x="5553987" y="1106458"/>
                </a:lnTo>
                <a:lnTo>
                  <a:pt x="0" y="1106458"/>
                </a:lnTo>
                <a:lnTo>
                  <a:pt x="0" y="0"/>
                </a:lnTo>
                <a:close/>
              </a:path>
            </a:pathLst>
          </a:custGeom>
          <a:blipFill>
            <a:blip r:embed="rId3"/>
            <a:stretch>
              <a:fillRect l="0" t="0" r="0" b="0"/>
            </a:stretch>
          </a:blipFill>
        </p:spPr>
      </p:sp>
      <p:sp>
        <p:nvSpPr>
          <p:cNvPr name="TextBox 26" id="26"/>
          <p:cNvSpPr txBox="true"/>
          <p:nvPr/>
        </p:nvSpPr>
        <p:spPr>
          <a:xfrm rot="0">
            <a:off x="975497" y="5843867"/>
            <a:ext cx="8735625" cy="19373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Ce type de pédagogie part du principe que c’est en faisant que l’on apprend, à l’inverse de la pédagogie traditionnelle qui part de la théorie pour aller vers la pratique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2B6AA"/>
        </a:solidFill>
      </p:bgPr>
    </p:bg>
    <p:spTree>
      <p:nvGrpSpPr>
        <p:cNvPr id="1" name=""/>
        <p:cNvGrpSpPr/>
        <p:nvPr/>
      </p:nvGrpSpPr>
      <p:grpSpPr>
        <a:xfrm>
          <a:off x="0" y="0"/>
          <a:ext cx="0" cy="0"/>
          <a:chOff x="0" y="0"/>
          <a:chExt cx="0" cy="0"/>
        </a:xfrm>
      </p:grpSpPr>
      <p:grpSp>
        <p:nvGrpSpPr>
          <p:cNvPr name="Group 2" id="2"/>
          <p:cNvGrpSpPr/>
          <p:nvPr/>
        </p:nvGrpSpPr>
        <p:grpSpPr>
          <a:xfrm rot="-5400000">
            <a:off x="10094482" y="1570577"/>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849608" y="5224598"/>
            <a:ext cx="6196442" cy="5511342"/>
            <a:chOff x="0" y="0"/>
            <a:chExt cx="1631985" cy="1451547"/>
          </a:xfrm>
        </p:grpSpPr>
        <p:sp>
          <p:nvSpPr>
            <p:cNvPr name="Freeform 6" id="6"/>
            <p:cNvSpPr/>
            <p:nvPr/>
          </p:nvSpPr>
          <p:spPr>
            <a:xfrm flipH="false" flipV="false" rot="0">
              <a:off x="0" y="0"/>
              <a:ext cx="1631985" cy="1451547"/>
            </a:xfrm>
            <a:custGeom>
              <a:avLst/>
              <a:gdLst/>
              <a:ahLst/>
              <a:cxnLst/>
              <a:rect r="r" b="b" t="t" l="l"/>
              <a:pathLst>
                <a:path h="1451547" w="1631985">
                  <a:moveTo>
                    <a:pt x="0" y="0"/>
                  </a:moveTo>
                  <a:lnTo>
                    <a:pt x="1631985" y="0"/>
                  </a:lnTo>
                  <a:lnTo>
                    <a:pt x="1631985" y="1451547"/>
                  </a:lnTo>
                  <a:lnTo>
                    <a:pt x="0" y="1451547"/>
                  </a:lnTo>
                  <a:close/>
                </a:path>
              </a:pathLst>
            </a:custGeom>
            <a:solidFill>
              <a:srgbClr val="FFFFFF"/>
            </a:solidFill>
          </p:spPr>
        </p:sp>
        <p:sp>
          <p:nvSpPr>
            <p:cNvPr name="TextBox 7" id="7"/>
            <p:cNvSpPr txBox="true"/>
            <p:nvPr/>
          </p:nvSpPr>
          <p:spPr>
            <a:xfrm>
              <a:off x="0" y="-38100"/>
              <a:ext cx="1631985"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6508"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480669" y="9258300"/>
            <a:ext cx="2664422" cy="1218172"/>
            <a:chOff x="0" y="0"/>
            <a:chExt cx="483446" cy="221031"/>
          </a:xfrm>
        </p:grpSpPr>
        <p:sp>
          <p:nvSpPr>
            <p:cNvPr name="Freeform 12" id="1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3" id="13"/>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91079"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10593203" y="1959497"/>
            <a:ext cx="6709253" cy="5845101"/>
            <a:chOff x="0" y="0"/>
            <a:chExt cx="6350000" cy="5532120"/>
          </a:xfrm>
        </p:grpSpPr>
        <p:sp>
          <p:nvSpPr>
            <p:cNvPr name="Freeform 18" id="18"/>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0D7377"/>
            </a:solidFill>
          </p:spPr>
        </p:sp>
      </p:grpSp>
      <p:sp>
        <p:nvSpPr>
          <p:cNvPr name="AutoShape 19" id="19"/>
          <p:cNvSpPr/>
          <p:nvPr/>
        </p:nvSpPr>
        <p:spPr>
          <a:xfrm rot="-1715946">
            <a:off x="13698272" y="8383758"/>
            <a:ext cx="3317663" cy="0"/>
          </a:xfrm>
          <a:prstGeom prst="line">
            <a:avLst/>
          </a:prstGeom>
          <a:ln cap="flat" w="85725">
            <a:solidFill>
              <a:srgbClr val="0D7377"/>
            </a:solidFill>
            <a:prstDash val="solid"/>
            <a:headEnd type="none" len="sm" w="sm"/>
            <a:tailEnd type="none" len="sm" w="sm"/>
          </a:ln>
        </p:spPr>
      </p:sp>
      <p:sp>
        <p:nvSpPr>
          <p:cNvPr name="AutoShape 20" id="20"/>
          <p:cNvSpPr/>
          <p:nvPr/>
        </p:nvSpPr>
        <p:spPr>
          <a:xfrm rot="-8950593">
            <a:off x="10861563" y="8328653"/>
            <a:ext cx="3317663" cy="0"/>
          </a:xfrm>
          <a:prstGeom prst="line">
            <a:avLst/>
          </a:prstGeom>
          <a:ln cap="flat" w="85725">
            <a:solidFill>
              <a:srgbClr val="0D7377"/>
            </a:solidFill>
            <a:prstDash val="solid"/>
            <a:headEnd type="none" len="sm" w="sm"/>
            <a:tailEnd type="none" len="sm" w="sm"/>
          </a:ln>
        </p:spPr>
      </p:sp>
      <p:grpSp>
        <p:nvGrpSpPr>
          <p:cNvPr name="Group 21" id="21"/>
          <p:cNvGrpSpPr>
            <a:grpSpLocks noChangeAspect="true"/>
          </p:cNvGrpSpPr>
          <p:nvPr/>
        </p:nvGrpSpPr>
        <p:grpSpPr>
          <a:xfrm rot="0">
            <a:off x="11095873" y="2166026"/>
            <a:ext cx="5156985" cy="5954948"/>
            <a:chOff x="0" y="0"/>
            <a:chExt cx="5499100" cy="6350000"/>
          </a:xfrm>
        </p:grpSpPr>
        <p:sp>
          <p:nvSpPr>
            <p:cNvPr name="Freeform 22" id="22"/>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106202" t="0" r="0" b="0"/>
              </a:stretch>
            </a:blipFill>
          </p:spPr>
        </p:sp>
      </p:grpSp>
      <p:sp>
        <p:nvSpPr>
          <p:cNvPr name="Freeform 23" id="23"/>
          <p:cNvSpPr/>
          <p:nvPr/>
        </p:nvSpPr>
        <p:spPr>
          <a:xfrm flipH="false" flipV="false" rot="0">
            <a:off x="347666" y="710621"/>
            <a:ext cx="5553987" cy="1106458"/>
          </a:xfrm>
          <a:custGeom>
            <a:avLst/>
            <a:gdLst/>
            <a:ahLst/>
            <a:cxnLst/>
            <a:rect r="r" b="b" t="t" l="l"/>
            <a:pathLst>
              <a:path h="1106458" w="5553987">
                <a:moveTo>
                  <a:pt x="0" y="0"/>
                </a:moveTo>
                <a:lnTo>
                  <a:pt x="5553987" y="0"/>
                </a:lnTo>
                <a:lnTo>
                  <a:pt x="5553987" y="1106458"/>
                </a:lnTo>
                <a:lnTo>
                  <a:pt x="0" y="1106458"/>
                </a:lnTo>
                <a:lnTo>
                  <a:pt x="0" y="0"/>
                </a:lnTo>
                <a:close/>
              </a:path>
            </a:pathLst>
          </a:custGeom>
          <a:blipFill>
            <a:blip r:embed="rId3"/>
            <a:stretch>
              <a:fillRect l="0" t="0" r="0" b="0"/>
            </a:stretch>
          </a:blipFill>
        </p:spPr>
      </p:sp>
      <p:sp>
        <p:nvSpPr>
          <p:cNvPr name="TextBox 24" id="24"/>
          <p:cNvSpPr txBox="true"/>
          <p:nvPr/>
        </p:nvSpPr>
        <p:spPr>
          <a:xfrm rot="0">
            <a:off x="975497" y="2763202"/>
            <a:ext cx="7454168" cy="633455"/>
          </a:xfrm>
          <a:prstGeom prst="rect">
            <a:avLst/>
          </a:prstGeom>
        </p:spPr>
        <p:txBody>
          <a:bodyPr anchor="t" rtlCol="false" tIns="0" lIns="0" bIns="0" rIns="0">
            <a:spAutoFit/>
          </a:bodyPr>
          <a:lstStyle/>
          <a:p>
            <a:pPr algn="l">
              <a:lnSpc>
                <a:spcPts val="4743"/>
              </a:lnSpc>
            </a:pPr>
            <a:r>
              <a:rPr lang="en-US" sz="4743">
                <a:solidFill>
                  <a:srgbClr val="FFFFFF"/>
                </a:solidFill>
                <a:latin typeface="League Spartan"/>
                <a:ea typeface="League Spartan"/>
                <a:cs typeface="League Spartan"/>
                <a:sym typeface="League Spartan"/>
              </a:rPr>
              <a:t>Approche par Projets</a:t>
            </a:r>
          </a:p>
        </p:txBody>
      </p:sp>
      <p:sp>
        <p:nvSpPr>
          <p:cNvPr name="TextBox 25" id="25"/>
          <p:cNvSpPr txBox="true"/>
          <p:nvPr/>
        </p:nvSpPr>
        <p:spPr>
          <a:xfrm rot="0">
            <a:off x="975497" y="3865245"/>
            <a:ext cx="8735625" cy="24326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L’approche par projet est une méthode de pédagogie active qui mobilise l’étudiant dans la construction de ses apprentissages par la réalisation de projets, le plus souvent en groupe, sous la supervision d’un ou plusieurs enseignants.</a:t>
            </a:r>
          </a:p>
        </p:txBody>
      </p:sp>
      <p:sp>
        <p:nvSpPr>
          <p:cNvPr name="TextBox 26" id="26"/>
          <p:cNvSpPr txBox="true"/>
          <p:nvPr/>
        </p:nvSpPr>
        <p:spPr>
          <a:xfrm rot="0">
            <a:off x="975497" y="6662008"/>
            <a:ext cx="8735625" cy="14420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Elle s’inscrit dans une perspective socioconstructiviste et constitue un moyen d’appréhender la complexité du monde professionnel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DAFCF"/>
        </a:solidFill>
      </p:bgPr>
    </p:bg>
    <p:spTree>
      <p:nvGrpSpPr>
        <p:cNvPr id="1" name=""/>
        <p:cNvGrpSpPr/>
        <p:nvPr/>
      </p:nvGrpSpPr>
      <p:grpSpPr>
        <a:xfrm>
          <a:off x="0" y="0"/>
          <a:ext cx="0" cy="0"/>
          <a:chOff x="0" y="0"/>
          <a:chExt cx="0" cy="0"/>
        </a:xfrm>
      </p:grpSpPr>
      <p:grpSp>
        <p:nvGrpSpPr>
          <p:cNvPr name="Group 2" id="2"/>
          <p:cNvGrpSpPr/>
          <p:nvPr/>
        </p:nvGrpSpPr>
        <p:grpSpPr>
          <a:xfrm rot="-5400000">
            <a:off x="10094482" y="2093482"/>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849608" y="92937"/>
            <a:ext cx="6196442" cy="5511342"/>
            <a:chOff x="0" y="0"/>
            <a:chExt cx="1631985" cy="1451547"/>
          </a:xfrm>
        </p:grpSpPr>
        <p:sp>
          <p:nvSpPr>
            <p:cNvPr name="Freeform 6" id="6"/>
            <p:cNvSpPr/>
            <p:nvPr/>
          </p:nvSpPr>
          <p:spPr>
            <a:xfrm flipH="false" flipV="false" rot="0">
              <a:off x="0" y="0"/>
              <a:ext cx="1631985" cy="1451547"/>
            </a:xfrm>
            <a:custGeom>
              <a:avLst/>
              <a:gdLst/>
              <a:ahLst/>
              <a:cxnLst/>
              <a:rect r="r" b="b" t="t" l="l"/>
              <a:pathLst>
                <a:path h="1451547" w="1631985">
                  <a:moveTo>
                    <a:pt x="0" y="0"/>
                  </a:moveTo>
                  <a:lnTo>
                    <a:pt x="1631985" y="0"/>
                  </a:lnTo>
                  <a:lnTo>
                    <a:pt x="1631985" y="1451547"/>
                  </a:lnTo>
                  <a:lnTo>
                    <a:pt x="0" y="1451547"/>
                  </a:lnTo>
                  <a:close/>
                </a:path>
              </a:pathLst>
            </a:custGeom>
            <a:solidFill>
              <a:srgbClr val="FFFFFF"/>
            </a:solidFill>
          </p:spPr>
        </p:sp>
        <p:sp>
          <p:nvSpPr>
            <p:cNvPr name="TextBox 7" id="7"/>
            <p:cNvSpPr txBox="true"/>
            <p:nvPr/>
          </p:nvSpPr>
          <p:spPr>
            <a:xfrm>
              <a:off x="0" y="-38100"/>
              <a:ext cx="1631985"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6508"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480669" y="9258300"/>
            <a:ext cx="2664422" cy="1218172"/>
            <a:chOff x="0" y="0"/>
            <a:chExt cx="483446" cy="221031"/>
          </a:xfrm>
        </p:grpSpPr>
        <p:sp>
          <p:nvSpPr>
            <p:cNvPr name="Freeform 12" id="1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3" id="13"/>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91079"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10593203" y="2482402"/>
            <a:ext cx="6709253" cy="5845101"/>
            <a:chOff x="0" y="0"/>
            <a:chExt cx="6350000" cy="5532120"/>
          </a:xfrm>
        </p:grpSpPr>
        <p:sp>
          <p:nvSpPr>
            <p:cNvPr name="Freeform 18" id="18"/>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0D7377"/>
            </a:solidFill>
          </p:spPr>
        </p:sp>
      </p:grpSp>
      <p:sp>
        <p:nvSpPr>
          <p:cNvPr name="AutoShape 19" id="19"/>
          <p:cNvSpPr/>
          <p:nvPr/>
        </p:nvSpPr>
        <p:spPr>
          <a:xfrm rot="1788959">
            <a:off x="13703365" y="1809816"/>
            <a:ext cx="3317663" cy="0"/>
          </a:xfrm>
          <a:prstGeom prst="line">
            <a:avLst/>
          </a:prstGeom>
          <a:ln cap="flat" w="85725">
            <a:solidFill>
              <a:srgbClr val="0D7377"/>
            </a:solidFill>
            <a:prstDash val="solid"/>
            <a:headEnd type="none" len="sm" w="sm"/>
            <a:tailEnd type="none" len="sm" w="sm"/>
          </a:ln>
        </p:spPr>
      </p:sp>
      <p:sp>
        <p:nvSpPr>
          <p:cNvPr name="AutoShape 20" id="20"/>
          <p:cNvSpPr/>
          <p:nvPr/>
        </p:nvSpPr>
        <p:spPr>
          <a:xfrm rot="9045464">
            <a:off x="10877874" y="1795575"/>
            <a:ext cx="3317663" cy="0"/>
          </a:xfrm>
          <a:prstGeom prst="line">
            <a:avLst/>
          </a:prstGeom>
          <a:ln cap="flat" w="85725">
            <a:solidFill>
              <a:srgbClr val="0D7377"/>
            </a:solidFill>
            <a:prstDash val="solid"/>
            <a:headEnd type="none" len="sm" w="sm"/>
            <a:tailEnd type="none" len="sm" w="sm"/>
          </a:ln>
        </p:spPr>
      </p:sp>
      <p:grpSp>
        <p:nvGrpSpPr>
          <p:cNvPr name="Group 21" id="21"/>
          <p:cNvGrpSpPr>
            <a:grpSpLocks noChangeAspect="true"/>
          </p:cNvGrpSpPr>
          <p:nvPr/>
        </p:nvGrpSpPr>
        <p:grpSpPr>
          <a:xfrm rot="0">
            <a:off x="11369337" y="2427478"/>
            <a:ext cx="5156985" cy="5954948"/>
            <a:chOff x="0" y="0"/>
            <a:chExt cx="5499100" cy="6350000"/>
          </a:xfrm>
        </p:grpSpPr>
        <p:sp>
          <p:nvSpPr>
            <p:cNvPr name="Freeform 22" id="22"/>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39491" t="0" r="-39491" b="0"/>
              </a:stretch>
            </a:blipFill>
          </p:spPr>
        </p:sp>
      </p:grpSp>
      <p:sp>
        <p:nvSpPr>
          <p:cNvPr name="Freeform 23" id="23"/>
          <p:cNvSpPr/>
          <p:nvPr/>
        </p:nvSpPr>
        <p:spPr>
          <a:xfrm flipH="false" flipV="false" rot="0">
            <a:off x="347666" y="710621"/>
            <a:ext cx="5553987" cy="1106458"/>
          </a:xfrm>
          <a:custGeom>
            <a:avLst/>
            <a:gdLst/>
            <a:ahLst/>
            <a:cxnLst/>
            <a:rect r="r" b="b" t="t" l="l"/>
            <a:pathLst>
              <a:path h="1106458" w="5553987">
                <a:moveTo>
                  <a:pt x="0" y="0"/>
                </a:moveTo>
                <a:lnTo>
                  <a:pt x="5553987" y="0"/>
                </a:lnTo>
                <a:lnTo>
                  <a:pt x="5553987" y="1106458"/>
                </a:lnTo>
                <a:lnTo>
                  <a:pt x="0" y="1106458"/>
                </a:lnTo>
                <a:lnTo>
                  <a:pt x="0" y="0"/>
                </a:lnTo>
                <a:close/>
              </a:path>
            </a:pathLst>
          </a:custGeom>
          <a:blipFill>
            <a:blip r:embed="rId3"/>
            <a:stretch>
              <a:fillRect l="0" t="0" r="0" b="0"/>
            </a:stretch>
          </a:blipFill>
        </p:spPr>
      </p:sp>
      <p:sp>
        <p:nvSpPr>
          <p:cNvPr name="TextBox 24" id="24"/>
          <p:cNvSpPr txBox="true"/>
          <p:nvPr/>
        </p:nvSpPr>
        <p:spPr>
          <a:xfrm rot="0">
            <a:off x="975497" y="2763202"/>
            <a:ext cx="7454168" cy="633455"/>
          </a:xfrm>
          <a:prstGeom prst="rect">
            <a:avLst/>
          </a:prstGeom>
        </p:spPr>
        <p:txBody>
          <a:bodyPr anchor="t" rtlCol="false" tIns="0" lIns="0" bIns="0" rIns="0">
            <a:spAutoFit/>
          </a:bodyPr>
          <a:lstStyle/>
          <a:p>
            <a:pPr algn="l">
              <a:lnSpc>
                <a:spcPts val="4743"/>
              </a:lnSpc>
            </a:pPr>
            <a:r>
              <a:rPr lang="en-US" sz="4743">
                <a:solidFill>
                  <a:srgbClr val="FFFFFF"/>
                </a:solidFill>
                <a:latin typeface="League Spartan"/>
                <a:ea typeface="League Spartan"/>
                <a:cs typeface="League Spartan"/>
                <a:sym typeface="League Spartan"/>
              </a:rPr>
              <a:t>Learning by Doing</a:t>
            </a:r>
          </a:p>
        </p:txBody>
      </p:sp>
      <p:sp>
        <p:nvSpPr>
          <p:cNvPr name="TextBox 25" id="25"/>
          <p:cNvSpPr txBox="true"/>
          <p:nvPr/>
        </p:nvSpPr>
        <p:spPr>
          <a:xfrm rot="0">
            <a:off x="985022" y="3874770"/>
            <a:ext cx="8735625" cy="9467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Le learning by doing est une méthode de formation par l’action consistant à apprendre par la pratique.</a:t>
            </a:r>
          </a:p>
        </p:txBody>
      </p:sp>
      <p:sp>
        <p:nvSpPr>
          <p:cNvPr name="TextBox 26" id="26"/>
          <p:cNvSpPr txBox="true"/>
          <p:nvPr/>
        </p:nvSpPr>
        <p:spPr>
          <a:xfrm rot="0">
            <a:off x="975497" y="5459730"/>
            <a:ext cx="8735625" cy="14420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 Elle permet à l’apprenant d’être acteur de son propre apprentissage et de développer des compétences dans des conditions réelles.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2B6AA"/>
        </a:solidFill>
      </p:bgPr>
    </p:bg>
    <p:spTree>
      <p:nvGrpSpPr>
        <p:cNvPr id="1" name=""/>
        <p:cNvGrpSpPr/>
        <p:nvPr/>
      </p:nvGrpSpPr>
      <p:grpSpPr>
        <a:xfrm>
          <a:off x="0" y="0"/>
          <a:ext cx="0" cy="0"/>
          <a:chOff x="0" y="0"/>
          <a:chExt cx="0" cy="0"/>
        </a:xfrm>
      </p:grpSpPr>
      <p:grpSp>
        <p:nvGrpSpPr>
          <p:cNvPr name="Group 2" id="2"/>
          <p:cNvGrpSpPr/>
          <p:nvPr/>
        </p:nvGrpSpPr>
        <p:grpSpPr>
          <a:xfrm rot="-5400000">
            <a:off x="10094482" y="1570577"/>
            <a:ext cx="7706695" cy="6622941"/>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849608" y="5224598"/>
            <a:ext cx="6196442" cy="5511342"/>
            <a:chOff x="0" y="0"/>
            <a:chExt cx="1631985" cy="1451547"/>
          </a:xfrm>
        </p:grpSpPr>
        <p:sp>
          <p:nvSpPr>
            <p:cNvPr name="Freeform 6" id="6"/>
            <p:cNvSpPr/>
            <p:nvPr/>
          </p:nvSpPr>
          <p:spPr>
            <a:xfrm flipH="false" flipV="false" rot="0">
              <a:off x="0" y="0"/>
              <a:ext cx="1631985" cy="1451547"/>
            </a:xfrm>
            <a:custGeom>
              <a:avLst/>
              <a:gdLst/>
              <a:ahLst/>
              <a:cxnLst/>
              <a:rect r="r" b="b" t="t" l="l"/>
              <a:pathLst>
                <a:path h="1451547" w="1631985">
                  <a:moveTo>
                    <a:pt x="0" y="0"/>
                  </a:moveTo>
                  <a:lnTo>
                    <a:pt x="1631985" y="0"/>
                  </a:lnTo>
                  <a:lnTo>
                    <a:pt x="1631985" y="1451547"/>
                  </a:lnTo>
                  <a:lnTo>
                    <a:pt x="0" y="1451547"/>
                  </a:lnTo>
                  <a:close/>
                </a:path>
              </a:pathLst>
            </a:custGeom>
            <a:solidFill>
              <a:srgbClr val="FFFFFF"/>
            </a:solidFill>
          </p:spPr>
        </p:sp>
        <p:sp>
          <p:nvSpPr>
            <p:cNvPr name="TextBox 7" id="7"/>
            <p:cNvSpPr txBox="true"/>
            <p:nvPr/>
          </p:nvSpPr>
          <p:spPr>
            <a:xfrm>
              <a:off x="0" y="-38100"/>
              <a:ext cx="1631985"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36508"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10" id="1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480669" y="9258300"/>
            <a:ext cx="2664422" cy="1218172"/>
            <a:chOff x="0" y="0"/>
            <a:chExt cx="483446" cy="221031"/>
          </a:xfrm>
        </p:grpSpPr>
        <p:sp>
          <p:nvSpPr>
            <p:cNvPr name="Freeform 12" id="1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3" id="13"/>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91079"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16" id="1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10593203" y="1959497"/>
            <a:ext cx="6709253" cy="5845101"/>
            <a:chOff x="0" y="0"/>
            <a:chExt cx="6350000" cy="5532120"/>
          </a:xfrm>
        </p:grpSpPr>
        <p:sp>
          <p:nvSpPr>
            <p:cNvPr name="Freeform 18" id="18"/>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0D7377"/>
            </a:solidFill>
          </p:spPr>
        </p:sp>
      </p:grpSp>
      <p:sp>
        <p:nvSpPr>
          <p:cNvPr name="AutoShape 19" id="19"/>
          <p:cNvSpPr/>
          <p:nvPr/>
        </p:nvSpPr>
        <p:spPr>
          <a:xfrm rot="-1715946">
            <a:off x="13698272" y="8383758"/>
            <a:ext cx="3317663" cy="0"/>
          </a:xfrm>
          <a:prstGeom prst="line">
            <a:avLst/>
          </a:prstGeom>
          <a:ln cap="flat" w="85725">
            <a:solidFill>
              <a:srgbClr val="0D7377"/>
            </a:solidFill>
            <a:prstDash val="solid"/>
            <a:headEnd type="none" len="sm" w="sm"/>
            <a:tailEnd type="none" len="sm" w="sm"/>
          </a:ln>
        </p:spPr>
      </p:sp>
      <p:sp>
        <p:nvSpPr>
          <p:cNvPr name="AutoShape 20" id="20"/>
          <p:cNvSpPr/>
          <p:nvPr/>
        </p:nvSpPr>
        <p:spPr>
          <a:xfrm rot="-8950593">
            <a:off x="10861563" y="8328653"/>
            <a:ext cx="3317663" cy="0"/>
          </a:xfrm>
          <a:prstGeom prst="line">
            <a:avLst/>
          </a:prstGeom>
          <a:ln cap="flat" w="85725">
            <a:solidFill>
              <a:srgbClr val="0D7377"/>
            </a:solidFill>
            <a:prstDash val="solid"/>
            <a:headEnd type="none" len="sm" w="sm"/>
            <a:tailEnd type="none" len="sm" w="sm"/>
          </a:ln>
        </p:spPr>
      </p:sp>
      <p:grpSp>
        <p:nvGrpSpPr>
          <p:cNvPr name="Group 21" id="21"/>
          <p:cNvGrpSpPr>
            <a:grpSpLocks noChangeAspect="true"/>
          </p:cNvGrpSpPr>
          <p:nvPr/>
        </p:nvGrpSpPr>
        <p:grpSpPr>
          <a:xfrm rot="0">
            <a:off x="11369337" y="1904574"/>
            <a:ext cx="5156985" cy="5954948"/>
            <a:chOff x="0" y="0"/>
            <a:chExt cx="5499100" cy="6350000"/>
          </a:xfrm>
        </p:grpSpPr>
        <p:sp>
          <p:nvSpPr>
            <p:cNvPr name="Freeform 22" id="22"/>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24536" t="0" r="-48988" b="0"/>
              </a:stretch>
            </a:blipFill>
          </p:spPr>
        </p:sp>
      </p:grpSp>
      <p:sp>
        <p:nvSpPr>
          <p:cNvPr name="Freeform 23" id="23"/>
          <p:cNvSpPr/>
          <p:nvPr/>
        </p:nvSpPr>
        <p:spPr>
          <a:xfrm flipH="false" flipV="false" rot="0">
            <a:off x="347666" y="710621"/>
            <a:ext cx="5553987" cy="1106458"/>
          </a:xfrm>
          <a:custGeom>
            <a:avLst/>
            <a:gdLst/>
            <a:ahLst/>
            <a:cxnLst/>
            <a:rect r="r" b="b" t="t" l="l"/>
            <a:pathLst>
              <a:path h="1106458" w="5553987">
                <a:moveTo>
                  <a:pt x="0" y="0"/>
                </a:moveTo>
                <a:lnTo>
                  <a:pt x="5553987" y="0"/>
                </a:lnTo>
                <a:lnTo>
                  <a:pt x="5553987" y="1106458"/>
                </a:lnTo>
                <a:lnTo>
                  <a:pt x="0" y="1106458"/>
                </a:lnTo>
                <a:lnTo>
                  <a:pt x="0" y="0"/>
                </a:lnTo>
                <a:close/>
              </a:path>
            </a:pathLst>
          </a:custGeom>
          <a:blipFill>
            <a:blip r:embed="rId3"/>
            <a:stretch>
              <a:fillRect l="0" t="0" r="0" b="0"/>
            </a:stretch>
          </a:blipFill>
        </p:spPr>
      </p:sp>
      <p:sp>
        <p:nvSpPr>
          <p:cNvPr name="TextBox 24" id="24"/>
          <p:cNvSpPr txBox="true"/>
          <p:nvPr/>
        </p:nvSpPr>
        <p:spPr>
          <a:xfrm rot="0">
            <a:off x="1028700" y="3660979"/>
            <a:ext cx="7454168" cy="633455"/>
          </a:xfrm>
          <a:prstGeom prst="rect">
            <a:avLst/>
          </a:prstGeom>
        </p:spPr>
        <p:txBody>
          <a:bodyPr anchor="t" rtlCol="false" tIns="0" lIns="0" bIns="0" rIns="0">
            <a:spAutoFit/>
          </a:bodyPr>
          <a:lstStyle/>
          <a:p>
            <a:pPr algn="l">
              <a:lnSpc>
                <a:spcPts val="4743"/>
              </a:lnSpc>
            </a:pPr>
            <a:r>
              <a:rPr lang="en-US" sz="4743">
                <a:solidFill>
                  <a:srgbClr val="FFFFFF"/>
                </a:solidFill>
                <a:latin typeface="League Spartan"/>
                <a:ea typeface="League Spartan"/>
                <a:cs typeface="League Spartan"/>
                <a:sym typeface="League Spartan"/>
              </a:rPr>
              <a:t>Learning by Teaching</a:t>
            </a:r>
          </a:p>
        </p:txBody>
      </p:sp>
      <p:sp>
        <p:nvSpPr>
          <p:cNvPr name="TextBox 25" id="25"/>
          <p:cNvSpPr txBox="true"/>
          <p:nvPr/>
        </p:nvSpPr>
        <p:spPr>
          <a:xfrm rot="0">
            <a:off x="1028700" y="4774360"/>
            <a:ext cx="8735625" cy="1937386"/>
          </a:xfrm>
          <a:prstGeom prst="rect">
            <a:avLst/>
          </a:prstGeom>
        </p:spPr>
        <p:txBody>
          <a:bodyPr anchor="t" rtlCol="false" tIns="0" lIns="0" bIns="0" rIns="0">
            <a:spAutoFit/>
          </a:bodyPr>
          <a:lstStyle/>
          <a:p>
            <a:pPr algn="l">
              <a:lnSpc>
                <a:spcPts val="3959"/>
              </a:lnSpc>
            </a:pPr>
            <a:r>
              <a:rPr lang="en-US" sz="2199" spc="87">
                <a:solidFill>
                  <a:srgbClr val="FFFFFF"/>
                </a:solidFill>
                <a:latin typeface="Montserrat Semi-Bold"/>
                <a:ea typeface="Montserrat Semi-Bold"/>
                <a:cs typeface="Montserrat Semi-Bold"/>
                <a:sym typeface="Montserrat Semi-Bold"/>
              </a:rPr>
              <a:t> La méthode  "Learning by Teaching" consiste à apprendre en expliquant les concepts à d'autres. En enseignant, pour améliore ses compétences en communication.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4335103" y="1010854"/>
            <a:ext cx="9617795" cy="8265292"/>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7422548" y="6168229"/>
            <a:ext cx="3442903" cy="5511342"/>
            <a:chOff x="0" y="0"/>
            <a:chExt cx="906773" cy="1451547"/>
          </a:xfrm>
        </p:grpSpPr>
        <p:sp>
          <p:nvSpPr>
            <p:cNvPr name="Freeform 6" id="6"/>
            <p:cNvSpPr/>
            <p:nvPr/>
          </p:nvSpPr>
          <p:spPr>
            <a:xfrm flipH="false" flipV="false" rot="0">
              <a:off x="0" y="0"/>
              <a:ext cx="906773" cy="1451547"/>
            </a:xfrm>
            <a:custGeom>
              <a:avLst/>
              <a:gdLst/>
              <a:ahLst/>
              <a:cxnLst/>
              <a:rect r="r" b="b" t="t" l="l"/>
              <a:pathLst>
                <a:path h="1451547" w="906773">
                  <a:moveTo>
                    <a:pt x="0" y="0"/>
                  </a:moveTo>
                  <a:lnTo>
                    <a:pt x="906773" y="0"/>
                  </a:lnTo>
                  <a:lnTo>
                    <a:pt x="906773" y="1451547"/>
                  </a:lnTo>
                  <a:lnTo>
                    <a:pt x="0" y="1451547"/>
                  </a:lnTo>
                  <a:close/>
                </a:path>
              </a:pathLst>
            </a:custGeom>
            <a:solidFill>
              <a:srgbClr val="FFFFFF"/>
            </a:solidFill>
          </p:spPr>
        </p:sp>
        <p:sp>
          <p:nvSpPr>
            <p:cNvPr name="TextBox 7" id="7"/>
            <p:cNvSpPr txBox="true"/>
            <p:nvPr/>
          </p:nvSpPr>
          <p:spPr>
            <a:xfrm>
              <a:off x="0" y="-38100"/>
              <a:ext cx="906773"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7434859" y="-1392571"/>
            <a:ext cx="3442903" cy="5511342"/>
            <a:chOff x="0" y="0"/>
            <a:chExt cx="906773" cy="1451547"/>
          </a:xfrm>
        </p:grpSpPr>
        <p:sp>
          <p:nvSpPr>
            <p:cNvPr name="Freeform 9" id="9"/>
            <p:cNvSpPr/>
            <p:nvPr/>
          </p:nvSpPr>
          <p:spPr>
            <a:xfrm flipH="false" flipV="false" rot="0">
              <a:off x="0" y="0"/>
              <a:ext cx="906773" cy="1451547"/>
            </a:xfrm>
            <a:custGeom>
              <a:avLst/>
              <a:gdLst/>
              <a:ahLst/>
              <a:cxnLst/>
              <a:rect r="r" b="b" t="t" l="l"/>
              <a:pathLst>
                <a:path h="1451547" w="906773">
                  <a:moveTo>
                    <a:pt x="0" y="0"/>
                  </a:moveTo>
                  <a:lnTo>
                    <a:pt x="906773" y="0"/>
                  </a:lnTo>
                  <a:lnTo>
                    <a:pt x="906773" y="1451547"/>
                  </a:lnTo>
                  <a:lnTo>
                    <a:pt x="0" y="1451547"/>
                  </a:lnTo>
                  <a:close/>
                </a:path>
              </a:pathLst>
            </a:custGeom>
            <a:solidFill>
              <a:srgbClr val="FFFFFF"/>
            </a:solidFill>
          </p:spPr>
        </p:sp>
        <p:sp>
          <p:nvSpPr>
            <p:cNvPr name="TextBox 10" id="10"/>
            <p:cNvSpPr txBox="true"/>
            <p:nvPr/>
          </p:nvSpPr>
          <p:spPr>
            <a:xfrm>
              <a:off x="0" y="-38100"/>
              <a:ext cx="906773" cy="14896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5400000">
            <a:off x="4957496" y="1496218"/>
            <a:ext cx="8373008" cy="7294564"/>
            <a:chOff x="0" y="0"/>
            <a:chExt cx="6350000" cy="5532120"/>
          </a:xfrm>
        </p:grpSpPr>
        <p:sp>
          <p:nvSpPr>
            <p:cNvPr name="Freeform 12" id="12"/>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0D7377"/>
            </a:solidFill>
          </p:spPr>
        </p:sp>
      </p:grpSp>
      <p:sp>
        <p:nvSpPr>
          <p:cNvPr name="AutoShape 13" id="13"/>
          <p:cNvSpPr/>
          <p:nvPr/>
        </p:nvSpPr>
        <p:spPr>
          <a:xfrm rot="-1715946">
            <a:off x="8894443" y="9327390"/>
            <a:ext cx="3317663" cy="0"/>
          </a:xfrm>
          <a:prstGeom prst="line">
            <a:avLst/>
          </a:prstGeom>
          <a:ln cap="flat" w="85725">
            <a:solidFill>
              <a:srgbClr val="0D7377"/>
            </a:solidFill>
            <a:prstDash val="solid"/>
            <a:headEnd type="none" len="sm" w="sm"/>
            <a:tailEnd type="none" len="sm" w="sm"/>
          </a:ln>
        </p:spPr>
      </p:sp>
      <p:sp>
        <p:nvSpPr>
          <p:cNvPr name="AutoShape 14" id="14"/>
          <p:cNvSpPr/>
          <p:nvPr/>
        </p:nvSpPr>
        <p:spPr>
          <a:xfrm rot="9084053">
            <a:off x="6088205" y="873885"/>
            <a:ext cx="3317663" cy="0"/>
          </a:xfrm>
          <a:prstGeom prst="line">
            <a:avLst/>
          </a:prstGeom>
          <a:ln cap="flat" w="85725">
            <a:solidFill>
              <a:srgbClr val="0D7377"/>
            </a:solidFill>
            <a:prstDash val="solid"/>
            <a:headEnd type="none" len="sm" w="sm"/>
            <a:tailEnd type="none" len="sm" w="sm"/>
          </a:ln>
        </p:spPr>
      </p:sp>
      <p:sp>
        <p:nvSpPr>
          <p:cNvPr name="AutoShape 15" id="15"/>
          <p:cNvSpPr/>
          <p:nvPr/>
        </p:nvSpPr>
        <p:spPr>
          <a:xfrm rot="-8950593">
            <a:off x="6057734" y="9272285"/>
            <a:ext cx="3317663" cy="0"/>
          </a:xfrm>
          <a:prstGeom prst="line">
            <a:avLst/>
          </a:prstGeom>
          <a:ln cap="flat" w="85725">
            <a:solidFill>
              <a:srgbClr val="0D7377"/>
            </a:solidFill>
            <a:prstDash val="solid"/>
            <a:headEnd type="none" len="sm" w="sm"/>
            <a:tailEnd type="none" len="sm" w="sm"/>
          </a:ln>
        </p:spPr>
      </p:sp>
      <p:sp>
        <p:nvSpPr>
          <p:cNvPr name="AutoShape 16" id="16"/>
          <p:cNvSpPr/>
          <p:nvPr/>
        </p:nvSpPr>
        <p:spPr>
          <a:xfrm rot="1849406">
            <a:off x="8924914" y="928990"/>
            <a:ext cx="3317663" cy="0"/>
          </a:xfrm>
          <a:prstGeom prst="line">
            <a:avLst/>
          </a:prstGeom>
          <a:ln cap="flat" w="85725">
            <a:solidFill>
              <a:srgbClr val="0D7377"/>
            </a:solidFill>
            <a:prstDash val="solid"/>
            <a:headEnd type="none" len="sm" w="sm"/>
            <a:tailEnd type="none" len="sm" w="sm"/>
          </a:ln>
        </p:spPr>
      </p:sp>
      <p:sp>
        <p:nvSpPr>
          <p:cNvPr name="TextBox 17" id="17"/>
          <p:cNvSpPr txBox="true"/>
          <p:nvPr/>
        </p:nvSpPr>
        <p:spPr>
          <a:xfrm rot="0">
            <a:off x="5725969" y="4380333"/>
            <a:ext cx="6836061" cy="2742588"/>
          </a:xfrm>
          <a:prstGeom prst="rect">
            <a:avLst/>
          </a:prstGeom>
        </p:spPr>
        <p:txBody>
          <a:bodyPr anchor="t" rtlCol="false" tIns="0" lIns="0" bIns="0" rIns="0">
            <a:spAutoFit/>
          </a:bodyPr>
          <a:lstStyle/>
          <a:p>
            <a:pPr algn="ctr">
              <a:lnSpc>
                <a:spcPts val="7100"/>
              </a:lnSpc>
            </a:pPr>
            <a:r>
              <a:rPr lang="en-US" sz="7100">
                <a:solidFill>
                  <a:srgbClr val="606060"/>
                </a:solidFill>
                <a:latin typeface="League Spartan"/>
                <a:ea typeface="League Spartan"/>
                <a:cs typeface="League Spartan"/>
                <a:sym typeface="League Spartan"/>
              </a:rPr>
              <a:t>MERCI DE VOTRE ATTENTION</a:t>
            </a:r>
          </a:p>
        </p:txBody>
      </p:sp>
      <p:grpSp>
        <p:nvGrpSpPr>
          <p:cNvPr name="Group 18" id="18"/>
          <p:cNvGrpSpPr/>
          <p:nvPr/>
        </p:nvGrpSpPr>
        <p:grpSpPr>
          <a:xfrm rot="0">
            <a:off x="-1805930" y="9447772"/>
            <a:ext cx="4393457" cy="839228"/>
            <a:chOff x="0" y="0"/>
            <a:chExt cx="1157124" cy="221031"/>
          </a:xfrm>
        </p:grpSpPr>
        <p:sp>
          <p:nvSpPr>
            <p:cNvPr name="Freeform 19" id="1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20" id="20"/>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11247" y="9258300"/>
            <a:ext cx="2664422" cy="1218172"/>
            <a:chOff x="0" y="0"/>
            <a:chExt cx="483446" cy="221031"/>
          </a:xfrm>
        </p:grpSpPr>
        <p:sp>
          <p:nvSpPr>
            <p:cNvPr name="Freeform 22" id="2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4790CD"/>
            </a:solidFill>
          </p:spPr>
        </p:sp>
        <p:sp>
          <p:nvSpPr>
            <p:cNvPr name="TextBox 23" id="23"/>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3321657" y="9258300"/>
            <a:ext cx="2664422" cy="1218172"/>
            <a:chOff x="0" y="0"/>
            <a:chExt cx="483446" cy="221031"/>
          </a:xfrm>
        </p:grpSpPr>
        <p:sp>
          <p:nvSpPr>
            <p:cNvPr name="Freeform 25" id="2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26" id="26"/>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2311849" y="0"/>
            <a:ext cx="4393457" cy="839228"/>
            <a:chOff x="0" y="0"/>
            <a:chExt cx="1157124" cy="221031"/>
          </a:xfrm>
        </p:grpSpPr>
        <p:sp>
          <p:nvSpPr>
            <p:cNvPr name="Freeform 28" id="28"/>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FFFFFF"/>
            </a:solidFill>
          </p:spPr>
        </p:sp>
        <p:sp>
          <p:nvSpPr>
            <p:cNvPr name="TextBox 29" id="29"/>
            <p:cNvSpPr txBox="true"/>
            <p:nvPr/>
          </p:nvSpPr>
          <p:spPr>
            <a:xfrm>
              <a:off x="101600" y="-38100"/>
              <a:ext cx="953924" cy="259131"/>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5829027" y="-189472"/>
            <a:ext cx="2664422" cy="1218172"/>
            <a:chOff x="0" y="0"/>
            <a:chExt cx="483446" cy="221031"/>
          </a:xfrm>
        </p:grpSpPr>
        <p:sp>
          <p:nvSpPr>
            <p:cNvPr name="Freeform 31" id="31"/>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478FCD"/>
            </a:solidFill>
          </p:spPr>
        </p:sp>
        <p:sp>
          <p:nvSpPr>
            <p:cNvPr name="TextBox 32" id="32"/>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7439436" y="-189472"/>
            <a:ext cx="2664422" cy="1218172"/>
            <a:chOff x="0" y="0"/>
            <a:chExt cx="483446" cy="221031"/>
          </a:xfrm>
        </p:grpSpPr>
        <p:sp>
          <p:nvSpPr>
            <p:cNvPr name="Freeform 34" id="34"/>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FFFFFF"/>
            </a:solidFill>
          </p:spPr>
        </p:sp>
        <p:sp>
          <p:nvSpPr>
            <p:cNvPr name="TextBox 35" id="35"/>
            <p:cNvSpPr txBox="true"/>
            <p:nvPr/>
          </p:nvSpPr>
          <p:spPr>
            <a:xfrm>
              <a:off x="101600" y="-38100"/>
              <a:ext cx="280246" cy="259131"/>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6426481" y="2655147"/>
            <a:ext cx="5553987" cy="1106458"/>
          </a:xfrm>
          <a:custGeom>
            <a:avLst/>
            <a:gdLst/>
            <a:ahLst/>
            <a:cxnLst/>
            <a:rect r="r" b="b" t="t" l="l"/>
            <a:pathLst>
              <a:path h="1106458" w="5553987">
                <a:moveTo>
                  <a:pt x="0" y="0"/>
                </a:moveTo>
                <a:lnTo>
                  <a:pt x="5553987" y="0"/>
                </a:lnTo>
                <a:lnTo>
                  <a:pt x="5553987" y="1106459"/>
                </a:lnTo>
                <a:lnTo>
                  <a:pt x="0" y="110645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DAFcnz4Kocw</dc:identifier>
  <dcterms:modified xsi:type="dcterms:W3CDTF">2011-08-01T06:04:30Z</dcterms:modified>
  <cp:revision>1</cp:revision>
  <dc:title>Green White Minimalist Modern Real Estate Presentation</dc:title>
</cp:coreProperties>
</file>