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B655C1-F57A-4D6B-B905-A07E7DD16129}">
  <a:tblStyle styleId="{62B655C1-F57A-4D6B-B905-A07E7DD1612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Simulation &amp; Modeling</a:t>
            </a:r>
            <a:br>
              <a:rPr lang="en-US"/>
            </a:br>
            <a:r>
              <a:rPr lang="en-US"/>
              <a:t>2022</a:t>
            </a:r>
            <a:endParaRPr/>
          </a:p>
        </p:txBody>
      </p:sp>
      <p:sp>
        <p:nvSpPr>
          <p:cNvPr id="106" name="Google Shape;106;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TASK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65" name="Google Shape;165;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Order for 8 refrigerators is available on the morning of the third day of the first cycle, raising the inventory level from 0 to 8 refrigerators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Demands during the remainder of the first cycle reduced the ending inventory to 2 refrigerators on the fifth day</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An Order for 9 refrigerators was placed, the lead time for this order was 2 days.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The order for 9 refrigerators was added to inventory on the morning of day 3 of cycle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Inputs</a:t>
            </a:r>
            <a:endParaRPr/>
          </a:p>
        </p:txBody>
      </p:sp>
      <p:sp>
        <p:nvSpPr>
          <p:cNvPr id="172" name="Google Shape;172;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The Order-up-to-level (M)</a:t>
            </a:r>
            <a:endParaRPr/>
          </a:p>
          <a:p>
            <a:pPr indent="-457200" lvl="0" marL="457200" rtl="0" algn="l">
              <a:lnSpc>
                <a:spcPct val="90000"/>
              </a:lnSpc>
              <a:spcBef>
                <a:spcPts val="1400"/>
              </a:spcBef>
              <a:spcAft>
                <a:spcPts val="0"/>
              </a:spcAft>
              <a:buSzPts val="2000"/>
              <a:buFont typeface="Calibri"/>
              <a:buAutoNum type="arabicPeriod"/>
            </a:pPr>
            <a:r>
              <a:rPr lang="en-US"/>
              <a:t>The Review Period (N)</a:t>
            </a:r>
            <a:endParaRPr/>
          </a:p>
          <a:p>
            <a:pPr indent="-457200" lvl="0" marL="457200" rtl="0" algn="l">
              <a:lnSpc>
                <a:spcPct val="90000"/>
              </a:lnSpc>
              <a:spcBef>
                <a:spcPts val="1400"/>
              </a:spcBef>
              <a:spcAft>
                <a:spcPts val="0"/>
              </a:spcAft>
              <a:buSzPts val="2000"/>
              <a:buFont typeface="Calibri"/>
              <a:buAutoNum type="arabicPeriod"/>
            </a:pPr>
            <a:r>
              <a:rPr lang="en-US"/>
              <a:t>The Demand probability Distribution</a:t>
            </a:r>
            <a:endParaRPr/>
          </a:p>
          <a:p>
            <a:pPr indent="-457200" lvl="0" marL="457200" rtl="0" algn="l">
              <a:lnSpc>
                <a:spcPct val="90000"/>
              </a:lnSpc>
              <a:spcBef>
                <a:spcPts val="1400"/>
              </a:spcBef>
              <a:spcAft>
                <a:spcPts val="0"/>
              </a:spcAft>
              <a:buSzPts val="2000"/>
              <a:buFont typeface="Calibri"/>
              <a:buAutoNum type="arabicPeriod"/>
            </a:pPr>
            <a:r>
              <a:rPr lang="en-US"/>
              <a:t>The Lead Time probability Distribution</a:t>
            </a:r>
            <a:endParaRPr/>
          </a:p>
          <a:p>
            <a:pPr indent="-457200" lvl="0" marL="457200" rtl="0" algn="l">
              <a:lnSpc>
                <a:spcPct val="90000"/>
              </a:lnSpc>
              <a:spcBef>
                <a:spcPts val="1400"/>
              </a:spcBef>
              <a:spcAft>
                <a:spcPts val="0"/>
              </a:spcAft>
              <a:buSzPts val="2000"/>
              <a:buFont typeface="Calibri"/>
              <a:buAutoNum type="arabicPeriod"/>
            </a:pPr>
            <a:r>
              <a:rPr lang="en-US"/>
              <a:t>Number of Days ( Stopping Condition)</a:t>
            </a:r>
            <a:endParaRPr/>
          </a:p>
          <a:p>
            <a:pPr indent="-457200" lvl="0" marL="457200" rtl="0" algn="l">
              <a:lnSpc>
                <a:spcPct val="90000"/>
              </a:lnSpc>
              <a:spcBef>
                <a:spcPts val="1400"/>
              </a:spcBef>
              <a:spcAft>
                <a:spcPts val="0"/>
              </a:spcAft>
              <a:buSzPts val="2000"/>
              <a:buFont typeface="Calibri"/>
              <a:buAutoNum type="arabicPeriod"/>
            </a:pPr>
            <a:r>
              <a:rPr lang="en-US"/>
              <a:t>Beginning Inventory Quantity</a:t>
            </a:r>
            <a:endParaRPr/>
          </a:p>
          <a:p>
            <a:pPr indent="-457200" lvl="0" marL="457200" rtl="0" algn="l">
              <a:lnSpc>
                <a:spcPct val="90000"/>
              </a:lnSpc>
              <a:spcBef>
                <a:spcPts val="1400"/>
              </a:spcBef>
              <a:spcAft>
                <a:spcPts val="0"/>
              </a:spcAft>
              <a:buSzPts val="2000"/>
              <a:buFont typeface="Calibri"/>
              <a:buAutoNum type="arabicPeriod"/>
            </a:pPr>
            <a:r>
              <a:rPr lang="en-US"/>
              <a:t>First Order arrives after ?</a:t>
            </a:r>
            <a:endParaRPr/>
          </a:p>
          <a:p>
            <a:pPr indent="-457200" lvl="0" marL="457200" rtl="0" algn="l">
              <a:lnSpc>
                <a:spcPct val="90000"/>
              </a:lnSpc>
              <a:spcBef>
                <a:spcPts val="1400"/>
              </a:spcBef>
              <a:spcAft>
                <a:spcPts val="0"/>
              </a:spcAft>
              <a:buSzPts val="2000"/>
              <a:buFont typeface="Calibri"/>
              <a:buAutoNum type="arabicPeriod"/>
            </a:pPr>
            <a:r>
              <a:rPr lang="en-US"/>
              <a:t>First Order Quantity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Outputs</a:t>
            </a:r>
            <a:endParaRPr/>
          </a:p>
        </p:txBody>
      </p:sp>
      <p:sp>
        <p:nvSpPr>
          <p:cNvPr id="178" name="Google Shape;178;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90000"/>
              </a:lnSpc>
              <a:spcBef>
                <a:spcPts val="0"/>
              </a:spcBef>
              <a:spcAft>
                <a:spcPts val="0"/>
              </a:spcAft>
              <a:buSzPts val="2000"/>
              <a:buChar char=" "/>
            </a:pPr>
            <a:r>
              <a:rPr lang="en-US"/>
              <a:t>1- Simulation Table having the following columns</a:t>
            </a:r>
            <a:endParaRPr/>
          </a:p>
          <a:p>
            <a:pPr indent="-457200" lvl="1" marL="749808" rtl="0" algn="l">
              <a:lnSpc>
                <a:spcPct val="90000"/>
              </a:lnSpc>
              <a:spcBef>
                <a:spcPts val="400"/>
              </a:spcBef>
              <a:spcAft>
                <a:spcPts val="0"/>
              </a:spcAft>
              <a:buSzPts val="1800"/>
              <a:buFont typeface="Calibri"/>
              <a:buAutoNum type="alphaLcPeriod"/>
            </a:pPr>
            <a:r>
              <a:rPr lang="en-US"/>
              <a:t>Day</a:t>
            </a:r>
            <a:endParaRPr/>
          </a:p>
          <a:p>
            <a:pPr indent="-457200" lvl="1" marL="749808" rtl="0" algn="l">
              <a:lnSpc>
                <a:spcPct val="90000"/>
              </a:lnSpc>
              <a:spcBef>
                <a:spcPts val="600"/>
              </a:spcBef>
              <a:spcAft>
                <a:spcPts val="0"/>
              </a:spcAft>
              <a:buSzPts val="1800"/>
              <a:buFont typeface="Calibri"/>
              <a:buAutoNum type="alphaLcPeriod"/>
            </a:pPr>
            <a:r>
              <a:rPr lang="en-US"/>
              <a:t>Cycle</a:t>
            </a:r>
            <a:endParaRPr/>
          </a:p>
          <a:p>
            <a:pPr indent="-457200" lvl="1" marL="749808" rtl="0" algn="l">
              <a:lnSpc>
                <a:spcPct val="90000"/>
              </a:lnSpc>
              <a:spcBef>
                <a:spcPts val="600"/>
              </a:spcBef>
              <a:spcAft>
                <a:spcPts val="0"/>
              </a:spcAft>
              <a:buSzPts val="1800"/>
              <a:buFont typeface="Calibri"/>
              <a:buAutoNum type="alphaLcPeriod"/>
            </a:pPr>
            <a:r>
              <a:rPr lang="en-US"/>
              <a:t>Day within cycle</a:t>
            </a:r>
            <a:endParaRPr/>
          </a:p>
          <a:p>
            <a:pPr indent="-457200" lvl="1" marL="749808" rtl="0" algn="l">
              <a:lnSpc>
                <a:spcPct val="90000"/>
              </a:lnSpc>
              <a:spcBef>
                <a:spcPts val="600"/>
              </a:spcBef>
              <a:spcAft>
                <a:spcPts val="0"/>
              </a:spcAft>
              <a:buSzPts val="1800"/>
              <a:buFont typeface="Calibri"/>
              <a:buAutoNum type="alphaLcPeriod"/>
            </a:pPr>
            <a:r>
              <a:rPr lang="en-US"/>
              <a:t>Beginning Inventory</a:t>
            </a:r>
            <a:endParaRPr/>
          </a:p>
          <a:p>
            <a:pPr indent="-457200" lvl="1" marL="749808" rtl="0" algn="l">
              <a:lnSpc>
                <a:spcPct val="90000"/>
              </a:lnSpc>
              <a:spcBef>
                <a:spcPts val="600"/>
              </a:spcBef>
              <a:spcAft>
                <a:spcPts val="0"/>
              </a:spcAft>
              <a:buSzPts val="1800"/>
              <a:buFont typeface="Calibri"/>
              <a:buAutoNum type="alphaLcPeriod"/>
            </a:pPr>
            <a:r>
              <a:rPr lang="en-US"/>
              <a:t>Random Digit for Demand</a:t>
            </a:r>
            <a:endParaRPr/>
          </a:p>
          <a:p>
            <a:pPr indent="-457200" lvl="1" marL="749808" rtl="0" algn="l">
              <a:lnSpc>
                <a:spcPct val="90000"/>
              </a:lnSpc>
              <a:spcBef>
                <a:spcPts val="600"/>
              </a:spcBef>
              <a:spcAft>
                <a:spcPts val="0"/>
              </a:spcAft>
              <a:buSzPts val="1800"/>
              <a:buFont typeface="Calibri"/>
              <a:buAutoNum type="alphaLcPeriod"/>
            </a:pPr>
            <a:r>
              <a:rPr lang="en-US"/>
              <a:t>Demand</a:t>
            </a:r>
            <a:endParaRPr/>
          </a:p>
          <a:p>
            <a:pPr indent="-457200" lvl="1" marL="749808" rtl="0" algn="l">
              <a:lnSpc>
                <a:spcPct val="90000"/>
              </a:lnSpc>
              <a:spcBef>
                <a:spcPts val="600"/>
              </a:spcBef>
              <a:spcAft>
                <a:spcPts val="0"/>
              </a:spcAft>
              <a:buSzPts val="1800"/>
              <a:buFont typeface="Calibri"/>
              <a:buAutoNum type="alphaLcPeriod"/>
            </a:pPr>
            <a:r>
              <a:rPr lang="en-US"/>
              <a:t>Ending Inventory</a:t>
            </a:r>
            <a:endParaRPr/>
          </a:p>
          <a:p>
            <a:pPr indent="-457200" lvl="1" marL="749808" rtl="0" algn="l">
              <a:lnSpc>
                <a:spcPct val="90000"/>
              </a:lnSpc>
              <a:spcBef>
                <a:spcPts val="600"/>
              </a:spcBef>
              <a:spcAft>
                <a:spcPts val="0"/>
              </a:spcAft>
              <a:buSzPts val="1800"/>
              <a:buFont typeface="Calibri"/>
              <a:buAutoNum type="alphaLcPeriod"/>
            </a:pPr>
            <a:r>
              <a:rPr lang="en-US"/>
              <a:t>Shortage Quantity</a:t>
            </a:r>
            <a:endParaRPr/>
          </a:p>
          <a:p>
            <a:pPr indent="-457200" lvl="1" marL="749808" rtl="0" algn="l">
              <a:lnSpc>
                <a:spcPct val="90000"/>
              </a:lnSpc>
              <a:spcBef>
                <a:spcPts val="600"/>
              </a:spcBef>
              <a:spcAft>
                <a:spcPts val="0"/>
              </a:spcAft>
              <a:buSzPts val="1800"/>
              <a:buFont typeface="Calibri"/>
              <a:buAutoNum type="alphaLcPeriod"/>
            </a:pPr>
            <a:r>
              <a:rPr lang="en-US"/>
              <a:t>Order Quantity</a:t>
            </a:r>
            <a:endParaRPr/>
          </a:p>
          <a:p>
            <a:pPr indent="-457200" lvl="1" marL="749808" rtl="0" algn="l">
              <a:lnSpc>
                <a:spcPct val="90000"/>
              </a:lnSpc>
              <a:spcBef>
                <a:spcPts val="600"/>
              </a:spcBef>
              <a:spcAft>
                <a:spcPts val="0"/>
              </a:spcAft>
              <a:buSzPts val="1800"/>
              <a:buFont typeface="Calibri"/>
              <a:buAutoNum type="alphaLcPeriod"/>
            </a:pPr>
            <a:r>
              <a:rPr lang="en-US"/>
              <a:t>Random Digit for Demand</a:t>
            </a:r>
            <a:endParaRPr/>
          </a:p>
          <a:p>
            <a:pPr indent="-457200" lvl="1" marL="749808" rtl="0" algn="l">
              <a:lnSpc>
                <a:spcPct val="90000"/>
              </a:lnSpc>
              <a:spcBef>
                <a:spcPts val="600"/>
              </a:spcBef>
              <a:spcAft>
                <a:spcPts val="0"/>
              </a:spcAft>
              <a:buSzPts val="1800"/>
              <a:buFont typeface="Calibri"/>
              <a:buAutoNum type="alphaLcPeriod"/>
            </a:pPr>
            <a:r>
              <a:rPr lang="en-US"/>
              <a:t>Lead Time</a:t>
            </a:r>
            <a:endParaRPr/>
          </a:p>
          <a:p>
            <a:pPr indent="-457200" lvl="1" marL="749808" rtl="0" algn="l">
              <a:lnSpc>
                <a:spcPct val="90000"/>
              </a:lnSpc>
              <a:spcBef>
                <a:spcPts val="600"/>
              </a:spcBef>
              <a:spcAft>
                <a:spcPts val="0"/>
              </a:spcAft>
              <a:buSzPts val="1800"/>
              <a:buFont typeface="Calibri"/>
              <a:buAutoNum type="alphaLcPeriod"/>
            </a:pPr>
            <a:r>
              <a:rPr lang="en-US"/>
              <a:t>Days until Order arrives</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Outputs</a:t>
            </a:r>
            <a:endParaRPr/>
          </a:p>
        </p:txBody>
      </p:sp>
      <p:sp>
        <p:nvSpPr>
          <p:cNvPr id="184" name="Google Shape;184;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2- Performance Measures</a:t>
            </a:r>
            <a:endParaRPr/>
          </a:p>
          <a:p>
            <a:pPr indent="-182880" lvl="1" marL="384048" rtl="0" algn="l">
              <a:lnSpc>
                <a:spcPct val="90000"/>
              </a:lnSpc>
              <a:spcBef>
                <a:spcPts val="400"/>
              </a:spcBef>
              <a:spcAft>
                <a:spcPts val="0"/>
              </a:spcAft>
              <a:buSzPts val="1800"/>
              <a:buChar char="◦"/>
            </a:pPr>
            <a:r>
              <a:rPr lang="en-US"/>
              <a:t>Ending Inventory Average </a:t>
            </a:r>
            <a:endParaRPr/>
          </a:p>
          <a:p>
            <a:pPr indent="-182880" lvl="1" marL="384048" rtl="0" algn="l">
              <a:lnSpc>
                <a:spcPct val="90000"/>
              </a:lnSpc>
              <a:spcBef>
                <a:spcPts val="600"/>
              </a:spcBef>
              <a:spcAft>
                <a:spcPts val="0"/>
              </a:spcAft>
              <a:buSzPts val="1800"/>
              <a:buChar char="◦"/>
            </a:pPr>
            <a:r>
              <a:rPr lang="en-US"/>
              <a:t>Shortage Quantity Average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Task (3) Deliverables</a:t>
            </a:r>
            <a:endParaRPr/>
          </a:p>
        </p:txBody>
      </p:sp>
      <p:sp>
        <p:nvSpPr>
          <p:cNvPr id="190" name="Google Shape;190;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The complete simulation table</a:t>
            </a:r>
            <a:endParaRPr/>
          </a:p>
          <a:p>
            <a:pPr indent="-457200" lvl="0" marL="457200" rtl="0" algn="l">
              <a:lnSpc>
                <a:spcPct val="90000"/>
              </a:lnSpc>
              <a:spcBef>
                <a:spcPts val="1400"/>
              </a:spcBef>
              <a:spcAft>
                <a:spcPts val="0"/>
              </a:spcAft>
              <a:buSzPts val="2000"/>
              <a:buFont typeface="Calibri"/>
              <a:buAutoNum type="arabicPeriod"/>
            </a:pPr>
            <a:r>
              <a:rPr lang="en-US"/>
              <a:t>The performance measures window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Task (3) Delivery Rules</a:t>
            </a:r>
            <a:endParaRPr/>
          </a:p>
        </p:txBody>
      </p:sp>
      <p:sp>
        <p:nvSpPr>
          <p:cNvPr id="197" name="Google Shape;197;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None/>
            </a:pPr>
            <a:r>
              <a:t/>
            </a:r>
            <a:endParaRPr/>
          </a:p>
          <a:p>
            <a:pPr indent="-342900" lvl="0" marL="461772" rtl="0" algn="l">
              <a:lnSpc>
                <a:spcPct val="90000"/>
              </a:lnSpc>
              <a:spcBef>
                <a:spcPts val="1400"/>
              </a:spcBef>
              <a:spcAft>
                <a:spcPts val="0"/>
              </a:spcAft>
              <a:buSzPts val="2000"/>
              <a:buFont typeface="Arial"/>
              <a:buChar char="•"/>
            </a:pPr>
            <a:r>
              <a:rPr lang="en-US"/>
              <a:t>Task delivery next week </a:t>
            </a:r>
            <a:endParaRPr/>
          </a:p>
          <a:p>
            <a:pPr indent="-342900" lvl="0" marL="461772" rtl="0" algn="l">
              <a:lnSpc>
                <a:spcPct val="90000"/>
              </a:lnSpc>
              <a:spcBef>
                <a:spcPts val="1400"/>
              </a:spcBef>
              <a:spcAft>
                <a:spcPts val="0"/>
              </a:spcAft>
              <a:buSzPts val="2000"/>
              <a:buFont typeface="Arial"/>
              <a:buChar char="•"/>
            </a:pPr>
            <a:r>
              <a:rPr lang="en-US"/>
              <a:t>Every team </a:t>
            </a:r>
            <a:r>
              <a:rPr b="1" lang="en-US"/>
              <a:t>should commit </a:t>
            </a:r>
            <a:r>
              <a:rPr lang="en-US"/>
              <a:t>to their assigned time slot </a:t>
            </a:r>
            <a:endParaRPr/>
          </a:p>
          <a:p>
            <a:pPr indent="-342900" lvl="0" marL="461772" rtl="0" algn="l">
              <a:lnSpc>
                <a:spcPct val="90000"/>
              </a:lnSpc>
              <a:spcBef>
                <a:spcPts val="1400"/>
              </a:spcBef>
              <a:spcAft>
                <a:spcPts val="0"/>
              </a:spcAft>
              <a:buSzPts val="2000"/>
              <a:buFont typeface="Arial"/>
              <a:buChar char="•"/>
            </a:pPr>
            <a:r>
              <a:rPr b="1" lang="en-US"/>
              <a:t>Any delay will not be accepted</a:t>
            </a:r>
            <a:endParaRPr/>
          </a:p>
          <a:p>
            <a:pPr indent="0" lvl="0" marL="118871" rtl="0" algn="l">
              <a:lnSpc>
                <a:spcPct val="90000"/>
              </a:lnSpc>
              <a:spcBef>
                <a:spcPts val="1400"/>
              </a:spcBef>
              <a:spcAft>
                <a:spcPts val="0"/>
              </a:spcAft>
              <a:buSzPts val="2000"/>
              <a:buNone/>
            </a:pPr>
            <a:r>
              <a:rPr b="1" lang="en-US" u="sng"/>
              <a:t>Cheating Policy</a:t>
            </a:r>
            <a:endParaRPr/>
          </a:p>
          <a:p>
            <a:pPr indent="-342900" lvl="0" marL="461772" rtl="0" algn="l">
              <a:lnSpc>
                <a:spcPct val="90000"/>
              </a:lnSpc>
              <a:spcBef>
                <a:spcPts val="1400"/>
              </a:spcBef>
              <a:spcAft>
                <a:spcPts val="0"/>
              </a:spcAft>
              <a:buSzPts val="2000"/>
              <a:buFont typeface="Arial"/>
              <a:buChar char="•"/>
            </a:pPr>
            <a:r>
              <a:rPr lang="en-US"/>
              <a:t>First Incident: -10% from the yearwork grades</a:t>
            </a:r>
            <a:endParaRPr/>
          </a:p>
          <a:p>
            <a:pPr indent="-342900" lvl="0" marL="461772" rtl="0" algn="l">
              <a:lnSpc>
                <a:spcPct val="90000"/>
              </a:lnSpc>
              <a:spcBef>
                <a:spcPts val="1400"/>
              </a:spcBef>
              <a:spcAft>
                <a:spcPts val="0"/>
              </a:spcAft>
              <a:buSzPts val="2000"/>
              <a:buFont typeface="Arial"/>
              <a:buChar char="•"/>
            </a:pPr>
            <a:r>
              <a:rPr lang="en-US"/>
              <a:t>Second Incident: -50% from the yearwork grades</a:t>
            </a:r>
            <a:endParaRPr/>
          </a:p>
          <a:p>
            <a:pPr indent="-342900" lvl="0" marL="461772" rtl="0" algn="l">
              <a:lnSpc>
                <a:spcPct val="90000"/>
              </a:lnSpc>
              <a:spcBef>
                <a:spcPts val="1400"/>
              </a:spcBef>
              <a:spcAft>
                <a:spcPts val="0"/>
              </a:spcAft>
              <a:buSzPts val="2000"/>
              <a:buFont typeface="Arial"/>
              <a:buChar char="•"/>
            </a:pPr>
            <a:r>
              <a:rPr lang="en-US"/>
              <a:t>Third Incident: -100% from the yearwork grades</a:t>
            </a:r>
            <a:endParaRPr/>
          </a:p>
          <a:p>
            <a:pPr indent="-215900" lvl="0" marL="461772" rtl="0" algn="l">
              <a:lnSpc>
                <a:spcPct val="90000"/>
              </a:lnSpc>
              <a:spcBef>
                <a:spcPts val="1400"/>
              </a:spcBef>
              <a:spcAft>
                <a:spcPts val="0"/>
              </a:spcAft>
              <a:buSzPts val="2000"/>
              <a:buFont typeface="Arial"/>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More Notes</a:t>
            </a:r>
            <a:endParaRPr/>
          </a:p>
        </p:txBody>
      </p:sp>
      <p:sp>
        <p:nvSpPr>
          <p:cNvPr id="203" name="Google Shape;203;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514350" lvl="0" marL="514350" rtl="0" algn="l">
              <a:lnSpc>
                <a:spcPct val="90000"/>
              </a:lnSpc>
              <a:spcBef>
                <a:spcPts val="0"/>
              </a:spcBef>
              <a:spcAft>
                <a:spcPts val="0"/>
              </a:spcAft>
              <a:buSzPts val="2000"/>
              <a:buFont typeface="Calibri"/>
              <a:buAutoNum type="arabicPeriod"/>
            </a:pPr>
            <a:r>
              <a:rPr lang="en-US"/>
              <a:t>GUI is mandatory.</a:t>
            </a:r>
            <a:endParaRPr/>
          </a:p>
          <a:p>
            <a:pPr indent="-514350" lvl="0" marL="514350" rtl="0" algn="l">
              <a:lnSpc>
                <a:spcPct val="90000"/>
              </a:lnSpc>
              <a:spcBef>
                <a:spcPts val="1400"/>
              </a:spcBef>
              <a:spcAft>
                <a:spcPts val="0"/>
              </a:spcAft>
              <a:buSzPts val="2000"/>
              <a:buFont typeface="Calibri"/>
              <a:buAutoNum type="arabicPeriod"/>
            </a:pPr>
            <a:r>
              <a:rPr lang="en-US"/>
              <a:t>Well OOP design is mandatory.</a:t>
            </a:r>
            <a:endParaRPr/>
          </a:p>
          <a:p>
            <a:pPr indent="-387350" lvl="0" marL="514350" rtl="0" algn="l">
              <a:lnSpc>
                <a:spcPct val="90000"/>
              </a:lnSpc>
              <a:spcBef>
                <a:spcPts val="1400"/>
              </a:spcBef>
              <a:spcAft>
                <a:spcPts val="0"/>
              </a:spcAft>
              <a:buSzPts val="2000"/>
              <a:buFont typeface="Calibri"/>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Using TestCases</a:t>
            </a:r>
            <a:endParaRPr/>
          </a:p>
        </p:txBody>
      </p:sp>
      <p:sp>
        <p:nvSpPr>
          <p:cNvPr id="209" name="Google Shape;209;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You are given a testcase to run that will provide with a message</a:t>
            </a:r>
            <a:endParaRPr/>
          </a:p>
          <a:p>
            <a:pPr indent="-182880" lvl="1" marL="384048" rtl="0" algn="l">
              <a:lnSpc>
                <a:spcPct val="90000"/>
              </a:lnSpc>
              <a:spcBef>
                <a:spcPts val="400"/>
              </a:spcBef>
              <a:spcAft>
                <a:spcPts val="0"/>
              </a:spcAft>
              <a:buSzPts val="1800"/>
              <a:buFont typeface="Arial"/>
              <a:buChar char="•"/>
            </a:pPr>
            <a:r>
              <a:rPr lang="en-US"/>
              <a:t>Success message if your code runs correctly.</a:t>
            </a:r>
            <a:endParaRPr/>
          </a:p>
          <a:p>
            <a:pPr indent="-182880" lvl="1" marL="384048" rtl="0" algn="l">
              <a:lnSpc>
                <a:spcPct val="90000"/>
              </a:lnSpc>
              <a:spcBef>
                <a:spcPts val="600"/>
              </a:spcBef>
              <a:spcAft>
                <a:spcPts val="0"/>
              </a:spcAft>
              <a:buSzPts val="1800"/>
              <a:buFont typeface="Arial"/>
              <a:buChar char="•"/>
            </a:pPr>
            <a:r>
              <a:rPr lang="en-US"/>
              <a:t>Error message describing the failed part.</a:t>
            </a:r>
            <a:endParaRPr/>
          </a:p>
          <a:p>
            <a:pPr indent="-127000" lvl="0" marL="91440" rtl="0" algn="l">
              <a:lnSpc>
                <a:spcPct val="90000"/>
              </a:lnSpc>
              <a:spcBef>
                <a:spcPts val="1600"/>
              </a:spcBef>
              <a:spcAft>
                <a:spcPts val="0"/>
              </a:spcAft>
              <a:buSzPts val="2000"/>
              <a:buFont typeface="Arial"/>
              <a:buChar char="•"/>
            </a:pPr>
            <a:r>
              <a:rPr lang="en-US"/>
              <a:t> Running using testcases</a:t>
            </a:r>
            <a:endParaRPr/>
          </a:p>
          <a:p>
            <a:pPr indent="0" lvl="1" marL="201168" rtl="0" algn="l">
              <a:lnSpc>
                <a:spcPct val="90000"/>
              </a:lnSpc>
              <a:spcBef>
                <a:spcPts val="400"/>
              </a:spcBef>
              <a:spcAft>
                <a:spcPts val="0"/>
              </a:spcAft>
              <a:buSzPts val="1800"/>
              <a:buNone/>
            </a:pPr>
            <a:r>
              <a:t/>
            </a:r>
            <a:endParaRPr/>
          </a:p>
        </p:txBody>
      </p:sp>
      <p:pic>
        <p:nvPicPr>
          <p:cNvPr descr="Screen Clipping" id="210" name="Google Shape;210;p29"/>
          <p:cNvPicPr preferRelativeResize="0"/>
          <p:nvPr/>
        </p:nvPicPr>
        <p:blipFill rotWithShape="1">
          <a:blip r:embed="rId3">
            <a:alphaModFix/>
          </a:blip>
          <a:srcRect b="0" l="0" r="0" t="0"/>
          <a:stretch/>
        </p:blipFill>
        <p:spPr>
          <a:xfrm>
            <a:off x="1801338" y="3561322"/>
            <a:ext cx="7421040" cy="1123889"/>
          </a:xfrm>
          <a:prstGeom prst="rect">
            <a:avLst/>
          </a:prstGeom>
          <a:noFill/>
          <a:ln>
            <a:noFill/>
          </a:ln>
        </p:spPr>
      </p:pic>
      <p:sp>
        <p:nvSpPr>
          <p:cNvPr id="211" name="Google Shape;211;p29"/>
          <p:cNvSpPr/>
          <p:nvPr/>
        </p:nvSpPr>
        <p:spPr>
          <a:xfrm>
            <a:off x="5669279" y="2664823"/>
            <a:ext cx="1402082" cy="896499"/>
          </a:xfrm>
          <a:prstGeom prst="wedgeEllipseCallout">
            <a:avLst>
              <a:gd fmla="val -20833" name="adj1"/>
              <a:gd fmla="val 62500" name="adj2"/>
            </a:avLst>
          </a:prstGeom>
          <a:no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9"/>
          <p:cNvSpPr txBox="1"/>
          <p:nvPr/>
        </p:nvSpPr>
        <p:spPr>
          <a:xfrm>
            <a:off x="5765076" y="2828612"/>
            <a:ext cx="14717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system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Inventory Problems</a:t>
            </a:r>
            <a:endParaRPr/>
          </a:p>
        </p:txBody>
      </p:sp>
      <p:sp>
        <p:nvSpPr>
          <p:cNvPr id="112" name="Google Shape;112;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400"/>
              <a:buNone/>
            </a:pPr>
            <a:r>
              <a:rPr lang="en-US"/>
              <a:t>ORDER-UP-TO-LEVEL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18" name="Google Shape;118;p15"/>
          <p:cNvSpPr txBox="1"/>
          <p:nvPr>
            <p:ph idx="1" type="body"/>
          </p:nvPr>
        </p:nvSpPr>
        <p:spPr>
          <a:xfrm>
            <a:off x="1097279" y="1871299"/>
            <a:ext cx="8876279" cy="4050792"/>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 company sells refrigerators with an inventory system that:</a:t>
            </a:r>
            <a:endParaRPr/>
          </a:p>
          <a:p>
            <a:pPr indent="-182880" lvl="1" marL="384048" rtl="0" algn="l">
              <a:lnSpc>
                <a:spcPct val="90000"/>
              </a:lnSpc>
              <a:spcBef>
                <a:spcPts val="400"/>
              </a:spcBef>
              <a:spcAft>
                <a:spcPts val="0"/>
              </a:spcAft>
              <a:buSzPts val="2000"/>
              <a:buChar char="◦"/>
            </a:pPr>
            <a:r>
              <a:rPr lang="en-US" sz="2000"/>
              <a:t>Review the inventory situation after a fixed number of days (</a:t>
            </a:r>
            <a:r>
              <a:rPr i="1" lang="en-US" sz="2000"/>
              <a:t>N</a:t>
            </a:r>
            <a:r>
              <a:rPr lang="en-US" sz="2000"/>
              <a:t>) and order up to a level (</a:t>
            </a:r>
            <a:r>
              <a:rPr i="1" lang="en-US" sz="2000"/>
              <a:t>M</a:t>
            </a:r>
            <a:r>
              <a:rPr lang="en-US" sz="2000"/>
              <a:t>).</a:t>
            </a:r>
            <a:endParaRPr/>
          </a:p>
          <a:p>
            <a:pPr indent="-55879" lvl="1" marL="384048" rtl="0" algn="l">
              <a:lnSpc>
                <a:spcPct val="90000"/>
              </a:lnSpc>
              <a:spcBef>
                <a:spcPts val="600"/>
              </a:spcBef>
              <a:spcAft>
                <a:spcPts val="0"/>
              </a:spcAft>
              <a:buSzPts val="2000"/>
              <a:buNone/>
            </a:pPr>
            <a:r>
              <a:t/>
            </a:r>
            <a:endParaRPr sz="2000"/>
          </a:p>
          <a:p>
            <a:pPr indent="-55879" lvl="1" marL="384048" rtl="0" algn="l">
              <a:lnSpc>
                <a:spcPct val="90000"/>
              </a:lnSpc>
              <a:spcBef>
                <a:spcPts val="600"/>
              </a:spcBef>
              <a:spcAft>
                <a:spcPts val="0"/>
              </a:spcAft>
              <a:buSzPts val="2000"/>
              <a:buNone/>
            </a:pPr>
            <a:r>
              <a:t/>
            </a:r>
            <a:endParaRPr sz="2000"/>
          </a:p>
          <a:p>
            <a:pPr indent="-55879" lvl="1" marL="384048" rtl="0" algn="l">
              <a:lnSpc>
                <a:spcPct val="90000"/>
              </a:lnSpc>
              <a:spcBef>
                <a:spcPts val="600"/>
              </a:spcBef>
              <a:spcAft>
                <a:spcPts val="0"/>
              </a:spcAft>
              <a:buSzPts val="2000"/>
              <a:buNone/>
            </a:pPr>
            <a:r>
              <a:t/>
            </a:r>
            <a:endParaRPr sz="2000"/>
          </a:p>
          <a:p>
            <a:pPr indent="-182880" lvl="1" marL="384048" rtl="0" algn="l">
              <a:lnSpc>
                <a:spcPct val="90000"/>
              </a:lnSpc>
              <a:spcBef>
                <a:spcPts val="600"/>
              </a:spcBef>
              <a:spcAft>
                <a:spcPts val="0"/>
              </a:spcAft>
              <a:buSzPts val="2000"/>
              <a:buNone/>
            </a:pPr>
            <a:r>
              <a:rPr lang="en-US" sz="2000"/>
              <a:t>	</a:t>
            </a:r>
            <a:endParaRPr/>
          </a:p>
        </p:txBody>
      </p:sp>
      <p:sp>
        <p:nvSpPr>
          <p:cNvPr id="119" name="Google Shape;119;p15"/>
          <p:cNvSpPr/>
          <p:nvPr/>
        </p:nvSpPr>
        <p:spPr>
          <a:xfrm>
            <a:off x="1786380" y="3295095"/>
            <a:ext cx="7772400" cy="1203199"/>
          </a:xfrm>
          <a:prstGeom prst="rect">
            <a:avLst/>
          </a:prstGeom>
          <a:no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txBox="1"/>
          <p:nvPr/>
        </p:nvSpPr>
        <p:spPr>
          <a:xfrm>
            <a:off x="1528713" y="3481195"/>
            <a:ext cx="7696200" cy="830997"/>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Order quantity = (Order-up-to level) - (Ending inventory) + (Shortage quantity)</a:t>
            </a:r>
            <a:endParaRPr/>
          </a:p>
        </p:txBody>
      </p:sp>
      <p:pic>
        <p:nvPicPr>
          <p:cNvPr id="121" name="Google Shape;121;p15"/>
          <p:cNvPicPr preferRelativeResize="0"/>
          <p:nvPr/>
        </p:nvPicPr>
        <p:blipFill rotWithShape="1">
          <a:blip r:embed="rId3">
            <a:alphaModFix/>
          </a:blip>
          <a:srcRect b="0" l="0" r="0" t="0"/>
          <a:stretch/>
        </p:blipFill>
        <p:spPr>
          <a:xfrm>
            <a:off x="10049358" y="854200"/>
            <a:ext cx="1314450" cy="20520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27" name="Google Shape;127;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2000"/>
              <a:buNone/>
            </a:pPr>
            <a:r>
              <a:rPr lang="en-US" sz="2000"/>
              <a:t>Random variables: </a:t>
            </a:r>
            <a:endParaRPr/>
          </a:p>
          <a:p>
            <a:pPr indent="-182880" lvl="2" marL="566928" rtl="0" algn="l">
              <a:lnSpc>
                <a:spcPct val="90000"/>
              </a:lnSpc>
              <a:spcBef>
                <a:spcPts val="600"/>
              </a:spcBef>
              <a:spcAft>
                <a:spcPts val="0"/>
              </a:spcAft>
              <a:buSzPts val="1800"/>
              <a:buChar char="◦"/>
            </a:pPr>
            <a:r>
              <a:rPr lang="en-US" sz="1800"/>
              <a:t>Number of refrigerators demanded each day.</a:t>
            </a:r>
            <a:endParaRPr/>
          </a:p>
          <a:p>
            <a:pPr indent="-182880" lvl="2" marL="566928" rtl="0" algn="l">
              <a:lnSpc>
                <a:spcPct val="90000"/>
              </a:lnSpc>
              <a:spcBef>
                <a:spcPts val="600"/>
              </a:spcBef>
              <a:spcAft>
                <a:spcPts val="0"/>
              </a:spcAft>
              <a:buSzPts val="1800"/>
              <a:buChar char="◦"/>
            </a:pPr>
            <a:r>
              <a:rPr lang="en-US" sz="1800"/>
              <a:t>Lead time: the number of days after the order is placed with the supplier before its arrival.</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33" name="Google Shape;133;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If the order-up-to level (M) is 11 refrigerators, the review period (N) is 5 days , and the ending inventory on day 5 is 4 refrigerators, 7 refrigerators will be ordered from the supplier</a:t>
            </a:r>
            <a:endParaRPr/>
          </a:p>
          <a:p>
            <a:pPr indent="-127000" lvl="0" marL="91440" rtl="0" algn="l">
              <a:lnSpc>
                <a:spcPct val="90000"/>
              </a:lnSpc>
              <a:spcBef>
                <a:spcPts val="1400"/>
              </a:spcBef>
              <a:spcAft>
                <a:spcPts val="0"/>
              </a:spcAft>
              <a:buSzPts val="2000"/>
              <a:buChar char=" "/>
            </a:pPr>
            <a:r>
              <a:rPr lang="en-US"/>
              <a:t>However, if there had been a shortage of 2 refrigerators on the fifth day then 13 would have been ordered (the first two received will be provided to the customers who placed an order and were willing to wait “called backorder”)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18"/>
          <p:cNvGraphicFramePr/>
          <p:nvPr/>
        </p:nvGraphicFramePr>
        <p:xfrm>
          <a:off x="3200400" y="1905000"/>
          <a:ext cx="3000000" cy="3000000"/>
        </p:xfrm>
        <a:graphic>
          <a:graphicData uri="http://schemas.openxmlformats.org/drawingml/2006/table">
            <a:tbl>
              <a:tblPr bandRow="1" firstRow="1">
                <a:noFill/>
                <a:tableStyleId>{62B655C1-F57A-4D6B-B905-A07E7DD16129}</a:tableStyleId>
              </a:tblPr>
              <a:tblGrid>
                <a:gridCol w="1524000"/>
                <a:gridCol w="1524000"/>
                <a:gridCol w="1524000"/>
                <a:gridCol w="1524000"/>
              </a:tblGrid>
              <a:tr h="320050">
                <a:tc>
                  <a:txBody>
                    <a:bodyPr/>
                    <a:lstStyle/>
                    <a:p>
                      <a:pPr indent="0" lvl="0" marL="0" marR="0" rtl="0" algn="ctr">
                        <a:spcBef>
                          <a:spcPts val="0"/>
                        </a:spcBef>
                        <a:spcAft>
                          <a:spcPts val="0"/>
                        </a:spcAft>
                        <a:buNone/>
                      </a:pPr>
                      <a:r>
                        <a:rPr lang="en-US" sz="1800" u="none" cap="none" strike="noStrike"/>
                        <a:t>Demand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Cumulative 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Random Digit Assignment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11-35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36-70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0.21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71-91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92-00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9" name="Google Shape;139;p18"/>
          <p:cNvSpPr txBox="1"/>
          <p:nvPr/>
        </p:nvSpPr>
        <p:spPr>
          <a:xfrm>
            <a:off x="3200401" y="4673600"/>
            <a:ext cx="7075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Figure 1 : Random Digit Assignments for Daily Demand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19"/>
          <p:cNvGraphicFramePr/>
          <p:nvPr/>
        </p:nvGraphicFramePr>
        <p:xfrm>
          <a:off x="3124200" y="2057400"/>
          <a:ext cx="3000000" cy="3000000"/>
        </p:xfrm>
        <a:graphic>
          <a:graphicData uri="http://schemas.openxmlformats.org/drawingml/2006/table">
            <a:tbl>
              <a:tblPr bandRow="1" firstRow="1">
                <a:noFill/>
                <a:tableStyleId>{62B655C1-F57A-4D6B-B905-A07E7DD16129}</a:tableStyleId>
              </a:tblPr>
              <a:tblGrid>
                <a:gridCol w="1524000"/>
                <a:gridCol w="1524000"/>
                <a:gridCol w="1524000"/>
                <a:gridCol w="1524000"/>
              </a:tblGrid>
              <a:tr h="370850">
                <a:tc>
                  <a:txBody>
                    <a:bodyPr/>
                    <a:lstStyle/>
                    <a:p>
                      <a:pPr indent="0" lvl="0" marL="0" marR="0" rtl="0" algn="ctr">
                        <a:spcBef>
                          <a:spcPts val="0"/>
                        </a:spcBef>
                        <a:spcAft>
                          <a:spcPts val="0"/>
                        </a:spcAft>
                        <a:buNone/>
                      </a:pPr>
                      <a:r>
                        <a:rPr lang="en-US" sz="1800" u="none" cap="none" strike="noStrike"/>
                        <a:t>Lead Time (Days)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Cumulative Probability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Random Digit Assignment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7-9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5" name="Google Shape;145;p19"/>
          <p:cNvSpPr txBox="1"/>
          <p:nvPr/>
        </p:nvSpPr>
        <p:spPr>
          <a:xfrm>
            <a:off x="3124201" y="4287520"/>
            <a:ext cx="7075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 Random Digit Assignments for Lead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51" name="Google Shape;151;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1800"/>
              <a:buChar char="◦"/>
            </a:pPr>
            <a:r>
              <a:rPr lang="en-US"/>
              <a:t>The Simulation is started with the inventory level at 3 refrigerators and an order for 8 refrigerators to arrive in 2 days’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p:nvPr/>
        </p:nvSpPr>
        <p:spPr>
          <a:xfrm>
            <a:off x="1676400" y="381000"/>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350"/>
              <a:buFont typeface="Noto Sans Symbols"/>
              <a:buNone/>
            </a:pPr>
            <a:r>
              <a:rPr lang="en-US" sz="1800">
                <a:solidFill>
                  <a:schemeClr val="dk1"/>
                </a:solidFill>
                <a:latin typeface="Calibri"/>
                <a:ea typeface="Calibri"/>
                <a:cs typeface="Calibri"/>
                <a:sym typeface="Calibri"/>
              </a:rPr>
              <a:t>Simulation table for (M=11, N=5) inventory System</a:t>
            </a:r>
            <a:endParaRPr/>
          </a:p>
          <a:p>
            <a:pPr indent="0" lvl="0" marL="0" marR="0" rtl="0" algn="l">
              <a:spcBef>
                <a:spcPts val="400"/>
              </a:spcBef>
              <a:spcAft>
                <a:spcPts val="0"/>
              </a:spcAft>
              <a:buClr>
                <a:schemeClr val="lt2"/>
              </a:buClr>
              <a:buSzPts val="1500"/>
              <a:buFont typeface="Noto Sans Symbols"/>
              <a:buNone/>
            </a:pPr>
            <a:r>
              <a:t/>
            </a:r>
            <a:endParaRPr sz="2000">
              <a:solidFill>
                <a:schemeClr val="dk1"/>
              </a:solidFill>
              <a:latin typeface="Calibri"/>
              <a:ea typeface="Calibri"/>
              <a:cs typeface="Calibri"/>
              <a:sym typeface="Calibri"/>
            </a:endParaRPr>
          </a:p>
        </p:txBody>
      </p:sp>
      <p:pic>
        <p:nvPicPr>
          <p:cNvPr id="157" name="Google Shape;157;p21"/>
          <p:cNvPicPr preferRelativeResize="0"/>
          <p:nvPr/>
        </p:nvPicPr>
        <p:blipFill rotWithShape="1">
          <a:blip r:embed="rId3">
            <a:alphaModFix/>
          </a:blip>
          <a:srcRect b="0" l="0" r="0" t="0"/>
          <a:stretch/>
        </p:blipFill>
        <p:spPr>
          <a:xfrm>
            <a:off x="1374743" y="838200"/>
            <a:ext cx="7957794" cy="5361435"/>
          </a:xfrm>
          <a:prstGeom prst="rect">
            <a:avLst/>
          </a:prstGeom>
          <a:noFill/>
          <a:ln>
            <a:noFill/>
          </a:ln>
        </p:spPr>
      </p:pic>
      <p:sp>
        <p:nvSpPr>
          <p:cNvPr id="158" name="Google Shape;158;p21"/>
          <p:cNvSpPr/>
          <p:nvPr/>
        </p:nvSpPr>
        <p:spPr>
          <a:xfrm>
            <a:off x="9332537" y="1819564"/>
            <a:ext cx="2272145" cy="1616364"/>
          </a:xfrm>
          <a:prstGeom prst="cloudCallout">
            <a:avLst>
              <a:gd fmla="val -67029" name="adj1"/>
              <a:gd fmla="val -47786" name="adj2"/>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Set dashes to zero in simulation case</a:t>
            </a:r>
            <a:endParaRPr/>
          </a:p>
        </p:txBody>
      </p:sp>
      <p:sp>
        <p:nvSpPr>
          <p:cNvPr id="159" name="Google Shape;159;p21"/>
          <p:cNvSpPr/>
          <p:nvPr/>
        </p:nvSpPr>
        <p:spPr>
          <a:xfrm>
            <a:off x="7100596" y="1295400"/>
            <a:ext cx="839755" cy="195943"/>
          </a:xfrm>
          <a:prstGeom prst="rect">
            <a:avLst/>
          </a:prstGeom>
          <a:solidFill>
            <a:schemeClr val="l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Lead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