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12192000"/>
  <p:notesSz cx="6858000" cy="9144000"/>
  <p:embeddedFontLst>
    <p:embeddedFont>
      <p:font typeface="Questrial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792439-CBC3-42C4-AD8C-5F0D617A2C6C}">
  <a:tblStyle styleId="{FC792439-CBC3-42C4-AD8C-5F0D617A2C6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3"/>
          </a:solidFill>
        </a:fill>
      </a:tcStyle>
    </a:wholeTbl>
    <a:band1H>
      <a:tcTxStyle b="off" i="off"/>
      <a:tcStyle>
        <a:fill>
          <a:solidFill>
            <a:srgbClr val="CCDC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DC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Questrial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delivery time will be sent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 is One based</a:t>
            </a:r>
            <a:endParaRPr/>
          </a:p>
        </p:txBody>
      </p:sp>
      <p:sp>
        <p:nvSpPr>
          <p:cNvPr id="528" name="Google Shape;528;p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" name="Google Shape;53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customers : number of customers that have entered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customers waited in queue : the sum of delay time of the customers that entered the server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customers who waited: number of customers that have entered the server and having delay time &gt; 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4" name="Google Shape;61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2" name="Google Shape;622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4" name="Google Shape;144;p18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2" type="body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2" type="body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0"/>
          <p:cNvSpPr txBox="1"/>
          <p:nvPr>
            <p:ph idx="3" type="body"/>
          </p:nvPr>
        </p:nvSpPr>
        <p:spPr>
          <a:xfrm>
            <a:off x="621792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4" type="body"/>
          </p:nvPr>
        </p:nvSpPr>
        <p:spPr>
          <a:xfrm>
            <a:off x="621792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16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10" type="dt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11" type="ftr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1097280" y="5074920"/>
            <a:ext cx="101133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22"/>
          <p:cNvSpPr/>
          <p:nvPr>
            <p:ph idx="2" type="pic"/>
          </p:nvPr>
        </p:nvSpPr>
        <p:spPr>
          <a:xfrm>
            <a:off x="15" y="0"/>
            <a:ext cx="12192000" cy="49152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1097280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2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 rot="5400000">
            <a:off x="4114830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 rot="5400000">
            <a:off x="7160700" y="1978978"/>
            <a:ext cx="57573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 rot="5400000">
            <a:off x="1826700" y="-573722"/>
            <a:ext cx="57573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4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1C5D7"/>
          </a:solidFill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forms/d/e/1FAIpQLSfxvnL1dhnfCqZxv2n4YdHtLbNIuwQgKNnfbvbDQj1Lr6OxiQ/viewformTasks%20Templates:" TargetMode="External"/><Relationship Id="rId4" Type="http://schemas.openxmlformats.org/officeDocument/2006/relationships/hyperlink" Target="https://drive.google.com/drive/folders/1XaQonB3ZhWntuWAkudi8mbhPiBwjCGyh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Simulation &amp; Modeling</a:t>
            </a:r>
            <a:b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/>
              <a:t>2</a:t>
            </a: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-202</a:t>
            </a:r>
            <a:r>
              <a:rPr lang="en-US"/>
              <a:t>3</a:t>
            </a:r>
            <a:endParaRPr b="0" i="0" sz="80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/>
              <a:t>2</a:t>
            </a:r>
            <a:endParaRPr/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descr="C:\Users\EmanFateen\Desktop\1195445181899094722molumen_phone_icon.svg.med.png" id="272" name="Google Shape;27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descr="C:\Users\EmanFateen\Desktop\Call-Center-Comic-66-thumb.JPG"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manFateen\Desktop\Call-Center-Top-Performer.png" id="281" name="Google Shape;28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EmanFateen\Desktop\do-not-symbol.jpg" id="283" name="Google Shape;28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2064" y="2276872"/>
            <a:ext cx="3150350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manFateen\Desktop\do-not-symbol.jpg" id="284" name="Google Shape;28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1544" y="2276872"/>
            <a:ext cx="3150350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1097280" y="286604"/>
            <a:ext cx="10058400" cy="11099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000" u="none" cap="none" strike="noStrike">
                <a:solidFill>
                  <a:srgbClr val="3F3F3F"/>
                </a:solidFill>
              </a:rPr>
              <a:t>Multi-channel Queue - Arrival of a Customer</a:t>
            </a:r>
            <a:endParaRPr sz="4000"/>
          </a:p>
        </p:txBody>
      </p:sp>
      <p:grpSp>
        <p:nvGrpSpPr>
          <p:cNvPr id="291" name="Google Shape;291;p36"/>
          <p:cNvGrpSpPr/>
          <p:nvPr/>
        </p:nvGrpSpPr>
        <p:grpSpPr>
          <a:xfrm>
            <a:off x="1676400" y="1927435"/>
            <a:ext cx="8142303" cy="4153770"/>
            <a:chOff x="152400" y="1661103"/>
            <a:chExt cx="8342416" cy="5032829"/>
          </a:xfrm>
        </p:grpSpPr>
        <p:sp>
          <p:nvSpPr>
            <p:cNvPr id="292" name="Google Shape;292;p36"/>
            <p:cNvSpPr txBox="1"/>
            <p:nvPr/>
          </p:nvSpPr>
          <p:spPr>
            <a:xfrm>
              <a:off x="1905000" y="6324600"/>
              <a:ext cx="49163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Unit-entering-system flow diagram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3" name="Google Shape;293;p36"/>
            <p:cNvGrpSpPr/>
            <p:nvPr/>
          </p:nvGrpSpPr>
          <p:grpSpPr>
            <a:xfrm>
              <a:off x="152400" y="1661103"/>
              <a:ext cx="8342416" cy="4362553"/>
              <a:chOff x="152400" y="1661103"/>
              <a:chExt cx="8342416" cy="4362553"/>
            </a:xfrm>
          </p:grpSpPr>
          <p:sp>
            <p:nvSpPr>
              <p:cNvPr id="294" name="Google Shape;294;p36"/>
              <p:cNvSpPr txBox="1"/>
              <p:nvPr/>
            </p:nvSpPr>
            <p:spPr>
              <a:xfrm>
                <a:off x="3465871" y="1661103"/>
                <a:ext cx="1710047" cy="33855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Arrival Event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5" name="Google Shape;295;p36"/>
              <p:cNvCxnSpPr/>
              <p:nvPr/>
            </p:nvCxnSpPr>
            <p:spPr>
              <a:xfrm>
                <a:off x="4304805" y="2053544"/>
                <a:ext cx="0" cy="5893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6" name="Google Shape;296;p36"/>
              <p:cNvSpPr txBox="1"/>
              <p:nvPr/>
            </p:nvSpPr>
            <p:spPr>
              <a:xfrm>
                <a:off x="5791200" y="31666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service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7" name="Google Shape;297;p36"/>
              <p:cNvCxnSpPr/>
              <p:nvPr/>
            </p:nvCxnSpPr>
            <p:spPr>
              <a:xfrm rot="10800000">
                <a:off x="2819400" y="5334000"/>
                <a:ext cx="64126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98" name="Google Shape;298;p36"/>
              <p:cNvCxnSpPr/>
              <p:nvPr/>
            </p:nvCxnSpPr>
            <p:spPr>
              <a:xfrm>
                <a:off x="5149932" y="3354634"/>
                <a:ext cx="64126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9" name="Google Shape;299;p36"/>
              <p:cNvSpPr txBox="1"/>
              <p:nvPr/>
            </p:nvSpPr>
            <p:spPr>
              <a:xfrm>
                <a:off x="5181600" y="3045023"/>
                <a:ext cx="5244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6"/>
              <p:cNvSpPr txBox="1"/>
              <p:nvPr/>
            </p:nvSpPr>
            <p:spPr>
              <a:xfrm>
                <a:off x="4419600" y="4191000"/>
                <a:ext cx="5294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1" name="Google Shape;301;p36"/>
              <p:cNvGrpSpPr/>
              <p:nvPr/>
            </p:nvGrpSpPr>
            <p:grpSpPr>
              <a:xfrm>
                <a:off x="3448800" y="2642869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302" name="Google Shape;302;p36"/>
                <p:cNvSpPr/>
                <p:nvPr/>
              </p:nvSpPr>
              <p:spPr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36"/>
                <p:cNvSpPr txBox="1"/>
                <p:nvPr/>
              </p:nvSpPr>
              <p:spPr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Is Able Idle?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04" name="Google Shape;304;p36"/>
              <p:cNvCxnSpPr/>
              <p:nvPr/>
            </p:nvCxnSpPr>
            <p:spPr>
              <a:xfrm>
                <a:off x="4321621" y="4038600"/>
                <a:ext cx="0" cy="5893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305" name="Google Shape;305;p36"/>
              <p:cNvGrpSpPr/>
              <p:nvPr/>
            </p:nvGrpSpPr>
            <p:grpSpPr>
              <a:xfrm>
                <a:off x="3465616" y="4627925"/>
                <a:ext cx="1715984" cy="1395731"/>
                <a:chOff x="3657600" y="2642869"/>
                <a:chExt cx="1715984" cy="1395731"/>
              </a:xfrm>
            </p:grpSpPr>
            <p:sp>
              <p:nvSpPr>
                <p:cNvPr id="306" name="Google Shape;306;p36"/>
                <p:cNvSpPr/>
                <p:nvPr/>
              </p:nvSpPr>
              <p:spPr>
                <a:xfrm>
                  <a:off x="3657600" y="2642869"/>
                  <a:ext cx="1715984" cy="1395731"/>
                </a:xfrm>
                <a:prstGeom prst="flowChartDecision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36"/>
                <p:cNvSpPr txBox="1"/>
                <p:nvPr/>
              </p:nvSpPr>
              <p:spPr>
                <a:xfrm>
                  <a:off x="3730831" y="3124200"/>
                  <a:ext cx="160316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Is Baker Idle?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8" name="Google Shape;308;p36"/>
              <p:cNvSpPr txBox="1"/>
              <p:nvPr/>
            </p:nvSpPr>
            <p:spPr>
              <a:xfrm>
                <a:off x="152400" y="5058490"/>
                <a:ext cx="2671948" cy="58477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queue for service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6"/>
              <p:cNvSpPr txBox="1"/>
              <p:nvPr/>
            </p:nvSpPr>
            <p:spPr>
              <a:xfrm>
                <a:off x="2895600" y="5026223"/>
                <a:ext cx="5294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6"/>
              <p:cNvSpPr txBox="1"/>
              <p:nvPr/>
            </p:nvSpPr>
            <p:spPr>
              <a:xfrm>
                <a:off x="5822868" y="5147846"/>
                <a:ext cx="2671948" cy="338554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enters service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1" name="Google Shape;311;p36"/>
              <p:cNvCxnSpPr/>
              <p:nvPr/>
            </p:nvCxnSpPr>
            <p:spPr>
              <a:xfrm>
                <a:off x="5181600" y="5335834"/>
                <a:ext cx="64126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12" name="Google Shape;312;p36"/>
              <p:cNvSpPr txBox="1"/>
              <p:nvPr/>
            </p:nvSpPr>
            <p:spPr>
              <a:xfrm>
                <a:off x="5213268" y="5026223"/>
                <a:ext cx="52449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3" name="Google Shape;313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Departure of a Customer</a:t>
            </a:r>
            <a:endParaRPr/>
          </a:p>
        </p:txBody>
      </p:sp>
      <p:grpSp>
        <p:nvGrpSpPr>
          <p:cNvPr id="319" name="Google Shape;319;p37"/>
          <p:cNvGrpSpPr/>
          <p:nvPr/>
        </p:nvGrpSpPr>
        <p:grpSpPr>
          <a:xfrm>
            <a:off x="1490436" y="2469503"/>
            <a:ext cx="8914753" cy="3046671"/>
            <a:chOff x="1295400" y="3533391"/>
            <a:chExt cx="7010400" cy="2395848"/>
          </a:xfrm>
        </p:grpSpPr>
        <p:sp>
          <p:nvSpPr>
            <p:cNvPr id="320" name="Google Shape;320;p37"/>
            <p:cNvSpPr/>
            <p:nvPr/>
          </p:nvSpPr>
          <p:spPr>
            <a:xfrm>
              <a:off x="3505200" y="4038600"/>
              <a:ext cx="1676400" cy="1219200"/>
            </a:xfrm>
            <a:prstGeom prst="flowChartDecision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7"/>
            <p:cNvSpPr txBox="1"/>
            <p:nvPr/>
          </p:nvSpPr>
          <p:spPr>
            <a:xfrm>
              <a:off x="3505200" y="3533391"/>
              <a:ext cx="1600200" cy="26623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Departure Event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7"/>
            <p:cNvSpPr txBox="1"/>
            <p:nvPr/>
          </p:nvSpPr>
          <p:spPr>
            <a:xfrm>
              <a:off x="5867400" y="4408747"/>
              <a:ext cx="2438400" cy="459857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Remove the waiting customer from the queue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7"/>
            <p:cNvSpPr txBox="1"/>
            <p:nvPr/>
          </p:nvSpPr>
          <p:spPr>
            <a:xfrm>
              <a:off x="5867400" y="5117916"/>
              <a:ext cx="2362200" cy="26623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 servicing the customer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7"/>
            <p:cNvSpPr txBox="1"/>
            <p:nvPr/>
          </p:nvSpPr>
          <p:spPr>
            <a:xfrm>
              <a:off x="1295400" y="4408747"/>
              <a:ext cx="1447800" cy="45985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 server idle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5" name="Google Shape;325;p37"/>
            <p:cNvCxnSpPr/>
            <p:nvPr/>
          </p:nvCxnSpPr>
          <p:spPr>
            <a:xfrm>
              <a:off x="4343400" y="3810000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6" name="Google Shape;326;p37"/>
            <p:cNvCxnSpPr/>
            <p:nvPr/>
          </p:nvCxnSpPr>
          <p:spPr>
            <a:xfrm rot="10800000">
              <a:off x="2743200" y="4648200"/>
              <a:ext cx="76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7" name="Google Shape;327;p37"/>
            <p:cNvCxnSpPr/>
            <p:nvPr/>
          </p:nvCxnSpPr>
          <p:spPr>
            <a:xfrm>
              <a:off x="5181600" y="4648200"/>
              <a:ext cx="685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8" name="Google Shape;328;p37"/>
            <p:cNvCxnSpPr/>
            <p:nvPr/>
          </p:nvCxnSpPr>
          <p:spPr>
            <a:xfrm>
              <a:off x="7086600" y="4878226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9" name="Google Shape;329;p37"/>
            <p:cNvSpPr txBox="1"/>
            <p:nvPr/>
          </p:nvSpPr>
          <p:spPr>
            <a:xfrm>
              <a:off x="5181600" y="4343402"/>
              <a:ext cx="533400" cy="242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7"/>
            <p:cNvSpPr txBox="1"/>
            <p:nvPr/>
          </p:nvSpPr>
          <p:spPr>
            <a:xfrm>
              <a:off x="2895600" y="4343402"/>
              <a:ext cx="533400" cy="242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7"/>
            <p:cNvSpPr txBox="1"/>
            <p:nvPr/>
          </p:nvSpPr>
          <p:spPr>
            <a:xfrm>
              <a:off x="3733800" y="4403985"/>
              <a:ext cx="1295400" cy="459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Another customer waiting?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7"/>
            <p:cNvSpPr txBox="1"/>
            <p:nvPr/>
          </p:nvSpPr>
          <p:spPr>
            <a:xfrm>
              <a:off x="2133600" y="5638803"/>
              <a:ext cx="4800600" cy="290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Service-just-completed flow diagram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339" name="Google Shape;339;p3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need to the system measures of system performance in terms of: 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efficiency of Able. 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efficiency of Baker 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average caller delay. 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Design</a:t>
            </a:r>
            <a:endParaRPr/>
          </a:p>
        </p:txBody>
      </p:sp>
      <p:sp>
        <p:nvSpPr>
          <p:cNvPr id="346" name="Google Shape;346;p39"/>
          <p:cNvSpPr txBox="1"/>
          <p:nvPr>
            <p:ph idx="1" type="body"/>
          </p:nvPr>
        </p:nvSpPr>
        <p:spPr>
          <a:xfrm>
            <a:off x="1097280" y="1954763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Selection: [How to select a server when both servers are available?]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Highest Priority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 server should be assigned a priority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a customer arrives, it enters the available server having the highest priority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Choose any server of the available servers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Least utilization [Bonus]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a customer arrives, calculate the utilization of the available servers</a:t>
            </a:r>
            <a:endParaRPr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customer enters the server having the least utilization, i.e. the server that worked the least amount of time since the system has started running.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Design</a:t>
            </a:r>
            <a:endParaRPr/>
          </a:p>
        </p:txBody>
      </p:sp>
      <p:sp>
        <p:nvSpPr>
          <p:cNvPr id="353" name="Google Shape;353;p4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Variables</a:t>
            </a:r>
            <a:endParaRPr/>
          </a:p>
          <a:p>
            <a:pPr indent="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sng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Arrival Time(i) = T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Interarrival Time(i) = A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T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T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i-1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time(i) = S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Waiting Time(i) = D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Departure Time (i) = C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T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D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b="0" baseline="-2500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</a:rPr>
              <a:t>S and A are stochastic variables (generated according to probability distribution)</a:t>
            </a:r>
            <a:endParaRPr b="1"/>
          </a:p>
        </p:txBody>
      </p:sp>
      <p:sp>
        <p:nvSpPr>
          <p:cNvPr id="354" name="Google Shape;354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Input</a:t>
            </a:r>
            <a:endParaRPr/>
          </a:p>
        </p:txBody>
      </p:sp>
      <p:sp>
        <p:nvSpPr>
          <p:cNvPr id="360" name="Google Shape;360;p4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Inter-arrival time distribution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 distribution for each server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 method (priority, random, least utilization[BONUS])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Stopping Condition </a:t>
            </a:r>
            <a:endParaRPr/>
          </a:p>
          <a:p>
            <a:pPr indent="-182880" lvl="4" marL="93268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Maximum Number of </a:t>
            </a:r>
            <a:r>
              <a:rPr lang="en-US" sz="1600"/>
              <a:t>customers</a:t>
            </a:r>
            <a:endParaRPr/>
          </a:p>
          <a:p>
            <a:pPr indent="-182880" lvl="4" marL="9326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Simulation end time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Output</a:t>
            </a:r>
            <a:endParaRPr/>
          </a:p>
        </p:txBody>
      </p:sp>
      <p:sp>
        <p:nvSpPr>
          <p:cNvPr id="367" name="Google Shape;367;p42"/>
          <p:cNvSpPr txBox="1"/>
          <p:nvPr>
            <p:ph idx="1" type="body"/>
          </p:nvPr>
        </p:nvSpPr>
        <p:spPr>
          <a:xfrm>
            <a:off x="1097280" y="1926771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table</a:t>
            </a:r>
            <a:r>
              <a:rPr lang="en-US"/>
              <a:t> including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columns: 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 No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inter-arrival time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Inter-arrival time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Arrival time (Clock Time)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service duration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Service duration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Server Index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 Service Begins 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Service Ends (Departure)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delay time for this customer (Time in queue)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N.B: Assume Server 1 has higher priority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>
            <p:ph idx="4294967295" type="title"/>
          </p:nvPr>
        </p:nvSpPr>
        <p:spPr>
          <a:xfrm>
            <a:off x="755780" y="2087304"/>
            <a:ext cx="10058400" cy="1450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Sample Testcase</a:t>
            </a:r>
            <a:endParaRPr/>
          </a:p>
        </p:txBody>
      </p:sp>
      <p:sp>
        <p:nvSpPr>
          <p:cNvPr id="374" name="Google Shape;374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Teams and Materials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"/>
              <a:buChar char="▪"/>
            </a:pPr>
            <a:r>
              <a:rPr lang="en-US"/>
              <a:t>Registration Form: </a:t>
            </a:r>
            <a:endParaRPr/>
          </a:p>
          <a:p>
            <a:pPr indent="0" lvl="1" marL="55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https://docs.google.com/forms/d/e/1FAIpQLSfxvnL1dhnfCqZxv2n4YdHtLbNIuwQgKNnfbvbDQj1Lr6OxiQ/viewformTasks Templates: 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"/>
              <a:buChar char="▪"/>
            </a:pPr>
            <a:r>
              <a:rPr lang="en-US"/>
              <a:t>Tasks Templates: </a:t>
            </a:r>
            <a:endParaRPr/>
          </a:p>
          <a:p>
            <a:pPr indent="0" lvl="1" marL="55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https://drive.google.com/drive/folders/1XaQonB3ZhWntuWAkudi8mbhPiBwjCGyh?usp=sharing</a:t>
            </a:r>
            <a:endParaRPr/>
          </a:p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80" name="Google Shape;380;p44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{FC792439-CBC3-42C4-AD8C-5F0D617A2C6C}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Interarrival Distribution of calls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Interarrival  Time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Probability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Cumulative probability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Rang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01-25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0.40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0.65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26-65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0.85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66-85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86-00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1" name="Google Shape;381;p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87" name="Google Shape;387;p45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{FC792439-CBC3-42C4-AD8C-5F0D617A2C6C}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Able’s Service Time  distribution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Service Time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Probability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Cumulative probability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Range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1-30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31-58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0.83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59-83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84-00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8" name="Google Shape;388;p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394" name="Google Shape;394;p46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{FC792439-CBC3-42C4-AD8C-5F0D617A2C6C}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Baker’s Service Time  distribution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Service Time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Probability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Cumulative probability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Range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1-35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0.60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36-60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0.80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61-80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81-00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5" name="Google Shape;395;p4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/>
          <p:nvPr>
            <p:ph type="title"/>
          </p:nvPr>
        </p:nvSpPr>
        <p:spPr>
          <a:xfrm>
            <a:off x="295275" y="74840"/>
            <a:ext cx="10490569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Output</a:t>
            </a:r>
            <a:endParaRPr/>
          </a:p>
        </p:txBody>
      </p:sp>
      <p:pic>
        <p:nvPicPr>
          <p:cNvPr descr="table2-14" id="401" name="Google Shape;401;p47"/>
          <p:cNvPicPr preferRelativeResize="0"/>
          <p:nvPr/>
        </p:nvPicPr>
        <p:blipFill rotWithShape="1">
          <a:blip r:embed="rId3">
            <a:alphaModFix/>
          </a:blip>
          <a:srcRect b="0" l="0" r="0" t="3797"/>
          <a:stretch/>
        </p:blipFill>
        <p:spPr>
          <a:xfrm>
            <a:off x="295275" y="1162050"/>
            <a:ext cx="11706225" cy="55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7"/>
          <p:cNvSpPr/>
          <p:nvPr/>
        </p:nvSpPr>
        <p:spPr>
          <a:xfrm>
            <a:off x="628651" y="2876550"/>
            <a:ext cx="11220450" cy="161925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7"/>
          <p:cNvSpPr/>
          <p:nvPr/>
        </p:nvSpPr>
        <p:spPr>
          <a:xfrm>
            <a:off x="7886700" y="2495550"/>
            <a:ext cx="238125" cy="190500"/>
          </a:xfrm>
          <a:prstGeom prst="ellipse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7"/>
          <p:cNvSpPr/>
          <p:nvPr/>
        </p:nvSpPr>
        <p:spPr>
          <a:xfrm>
            <a:off x="10601325" y="2676525"/>
            <a:ext cx="238125" cy="190500"/>
          </a:xfrm>
          <a:prstGeom prst="ellipse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/>
          <p:nvPr>
            <p:ph type="title"/>
          </p:nvPr>
        </p:nvSpPr>
        <p:spPr>
          <a:xfrm>
            <a:off x="883975" y="286600"/>
            <a:ext cx="102717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System Output - Performance Measures</a:t>
            </a:r>
            <a:endParaRPr/>
          </a:p>
        </p:txBody>
      </p:sp>
      <p:sp>
        <p:nvSpPr>
          <p:cNvPr id="411" name="Google Shape;411;p48"/>
          <p:cNvSpPr txBox="1"/>
          <p:nvPr>
            <p:ph idx="1" type="body"/>
          </p:nvPr>
        </p:nvSpPr>
        <p:spPr>
          <a:xfrm>
            <a:off x="1097275" y="1845724"/>
            <a:ext cx="10058400" cy="4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ts val="2000"/>
              <a:buFont typeface="Calibri"/>
              <a:buChar char=" "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the Measures of Performance for the system: 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Average waiting time (in the queue).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Maximum queue length.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Probability that a customer wait in the queue. </a:t>
            </a:r>
            <a:endParaRPr/>
          </a:p>
          <a:p>
            <a:pPr indent="0" lvl="0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lang="en-US"/>
              <a:t>Per Server:</a:t>
            </a:r>
            <a:endParaRPr/>
          </a:p>
          <a:p>
            <a:pPr indent="-208279" lvl="2" marL="56692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0AD00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Average service time per server. 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79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Utilization of each server </a:t>
            </a:r>
            <a:endParaRPr sz="1800"/>
          </a:p>
          <a:p>
            <a:pPr indent="-208279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Probability that a server is in idle state.</a:t>
            </a:r>
            <a:endParaRPr sz="1800"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0AD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 we need extra server? Why?!!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/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endParaRPr/>
          </a:p>
        </p:txBody>
      </p:sp>
      <p:sp>
        <p:nvSpPr>
          <p:cNvPr id="419" name="Google Shape;419;p49"/>
          <p:cNvSpPr txBox="1"/>
          <p:nvPr>
            <p:ph idx="1" type="body"/>
          </p:nvPr>
        </p:nvSpPr>
        <p:spPr>
          <a:xfrm>
            <a:off x="1097280" y="1764079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system performance by calculating the following variables: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Maximum queue length during simulation runtime.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2253933"/>
            <a:ext cx="7075171" cy="58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2934759"/>
            <a:ext cx="7150075" cy="54667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/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br>
              <a:rPr lang="en-US"/>
            </a:br>
            <a:r>
              <a:rPr lang="en-US"/>
              <a:t>Per Server</a:t>
            </a:r>
            <a:endParaRPr/>
          </a:p>
        </p:txBody>
      </p:sp>
      <p:sp>
        <p:nvSpPr>
          <p:cNvPr id="429" name="Google Shape;429;p50"/>
          <p:cNvSpPr txBox="1"/>
          <p:nvPr>
            <p:ph idx="1" type="body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</a:t>
            </a:r>
            <a:r>
              <a:rPr lang="en-US"/>
              <a:t>servers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by calculating the following variables: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342" y="2494109"/>
            <a:ext cx="7150079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876" y="3325823"/>
            <a:ext cx="7150074" cy="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0"/>
          <p:cNvSpPr txBox="1"/>
          <p:nvPr/>
        </p:nvSpPr>
        <p:spPr>
          <a:xfrm>
            <a:off x="1173817" y="4298956"/>
            <a:ext cx="7150200" cy="43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8304" l="-1957" r="0" t="-56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– Graph </a:t>
            </a:r>
            <a:endParaRPr/>
          </a:p>
        </p:txBody>
      </p:sp>
      <p:sp>
        <p:nvSpPr>
          <p:cNvPr id="439" name="Google Shape;439;p51"/>
          <p:cNvSpPr txBox="1"/>
          <p:nvPr>
            <p:ph idx="1" type="body"/>
          </p:nvPr>
        </p:nvSpPr>
        <p:spPr>
          <a:xfrm>
            <a:off x="1097280" y="2000250"/>
            <a:ext cx="8063808" cy="499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1" i="0" lang="en-US" sz="2800" u="none" cap="none" strike="noStrike">
                <a:solidFill>
                  <a:srgbClr val="0070C0"/>
                </a:solidFill>
              </a:rPr>
              <a:t>Required Chart</a:t>
            </a:r>
            <a:endParaRPr b="1" sz="2800">
              <a:solidFill>
                <a:srgbClr val="0070C0"/>
              </a:solidFill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</a:rPr>
              <a:t>Server Busy Time [One for every server]</a:t>
            </a:r>
            <a:endParaRPr sz="2800"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2000" u="none" cap="none" strike="noStrike">
                <a:solidFill>
                  <a:srgbClr val="3F3F3F"/>
                </a:solidFill>
              </a:rPr>
              <a:t>X-axis : time</a:t>
            </a:r>
            <a:endParaRPr sz="2000"/>
          </a:p>
          <a:p>
            <a:pPr indent="-182880" lvl="2" marL="56692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</a:pPr>
            <a:r>
              <a:rPr b="0" i="0" lang="en-US" sz="2000" u="none" cap="none" strike="noStrike">
                <a:solidFill>
                  <a:srgbClr val="3F3F3F"/>
                </a:solidFill>
              </a:rPr>
              <a:t>Y- axis : it has a value of 1 if the server is busy or zero if the server is idle</a:t>
            </a:r>
            <a:endParaRPr sz="2000"/>
          </a:p>
        </p:txBody>
      </p:sp>
      <p:sp>
        <p:nvSpPr>
          <p:cNvPr id="440" name="Google Shape;440;p5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Busy Time – Server 1</a:t>
            </a:r>
            <a:endParaRPr/>
          </a:p>
        </p:txBody>
      </p:sp>
      <p:pic>
        <p:nvPicPr>
          <p:cNvPr id="446" name="Google Shape;44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1" y="1600200"/>
            <a:ext cx="84613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2"/>
          <p:cNvSpPr/>
          <p:nvPr/>
        </p:nvSpPr>
        <p:spPr>
          <a:xfrm>
            <a:off x="2971800" y="2209800"/>
            <a:ext cx="1600200" cy="3429012"/>
          </a:xfrm>
          <a:prstGeom prst="rect">
            <a:avLst/>
          </a:prstGeom>
          <a:solidFill>
            <a:srgbClr val="94B6D2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2"/>
          <p:cNvSpPr/>
          <p:nvPr/>
        </p:nvSpPr>
        <p:spPr>
          <a:xfrm>
            <a:off x="6096000" y="2209800"/>
            <a:ext cx="3886200" cy="3429012"/>
          </a:xfrm>
          <a:prstGeom prst="rect">
            <a:avLst/>
          </a:prstGeom>
          <a:solidFill>
            <a:srgbClr val="94B6D2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52"/>
          <p:cNvSpPr txBox="1"/>
          <p:nvPr/>
        </p:nvSpPr>
        <p:spPr>
          <a:xfrm>
            <a:off x="1097280" y="1937657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2"/>
          <p:cNvSpPr txBox="1"/>
          <p:nvPr/>
        </p:nvSpPr>
        <p:spPr>
          <a:xfrm>
            <a:off x="1097280" y="5484923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2"/>
          <p:cNvSpPr txBox="1"/>
          <p:nvPr/>
        </p:nvSpPr>
        <p:spPr>
          <a:xfrm>
            <a:off x="5505994" y="6016816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Busy Time – Server 2</a:t>
            </a:r>
            <a:endParaRPr b="0" i="0" sz="4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1" y="1643744"/>
            <a:ext cx="84613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3"/>
          <p:cNvSpPr/>
          <p:nvPr/>
        </p:nvSpPr>
        <p:spPr>
          <a:xfrm>
            <a:off x="4191001" y="2209800"/>
            <a:ext cx="1143000" cy="3429012"/>
          </a:xfrm>
          <a:prstGeom prst="rect">
            <a:avLst/>
          </a:prstGeom>
          <a:solidFill>
            <a:srgbClr val="94B6D2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0" name="Google Shape;460;p53"/>
          <p:cNvSpPr/>
          <p:nvPr/>
        </p:nvSpPr>
        <p:spPr>
          <a:xfrm>
            <a:off x="6934201" y="2209800"/>
            <a:ext cx="2667000" cy="3429012"/>
          </a:xfrm>
          <a:prstGeom prst="rect">
            <a:avLst/>
          </a:prstGeom>
          <a:solidFill>
            <a:srgbClr val="94B6D2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1" name="Google Shape;461;p5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1097280" y="1937657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1097280" y="5484923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3"/>
          <p:cNvSpPr txBox="1"/>
          <p:nvPr/>
        </p:nvSpPr>
        <p:spPr>
          <a:xfrm>
            <a:off x="5505994" y="6016816"/>
            <a:ext cx="7315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1097280" y="286603"/>
            <a:ext cx="10058400" cy="1237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(1) Delivery Rules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1097280" y="1731434"/>
            <a:ext cx="10058400" cy="4345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support 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will be held </a:t>
            </a: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 week </a:t>
            </a:r>
            <a:endParaRPr/>
          </a:p>
          <a:p>
            <a:pPr indent="-342900" lvl="1" marL="918972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b="1" lang="en-US" sz="1400"/>
              <a:t>In all sections slots</a:t>
            </a:r>
            <a:endParaRPr b="1" sz="1400"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 delivery 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b="1" i="0" lang="en-US" sz="1850" u="none" cap="none" strike="noStrike">
                <a:solidFill>
                  <a:srgbClr val="FF0000"/>
                </a:solidFill>
              </a:rPr>
              <a:t>two weeks.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Every team will be assigned a time slot for the task delivery. Teams </a:t>
            </a:r>
            <a:r>
              <a:rPr b="1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should commit 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their assigned time slot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i="0" lang="en-US" sz="1850" u="none" cap="none" strike="noStrike">
                <a:solidFill>
                  <a:srgbClr val="3F3F3F"/>
                </a:solidFill>
              </a:rPr>
              <a:t>Any </a:t>
            </a:r>
            <a:r>
              <a:rPr i="0" lang="en-US" sz="1850" u="none" cap="none" strike="noStrike">
                <a:solidFill>
                  <a:srgbClr val="FF0000"/>
                </a:solidFill>
              </a:rPr>
              <a:t>delay</a:t>
            </a:r>
            <a:r>
              <a:rPr i="0" lang="en-US" sz="1850" u="none" cap="none" strike="noStrike">
                <a:solidFill>
                  <a:srgbClr val="3F3F3F"/>
                </a:solidFill>
              </a:rPr>
              <a:t> will </a:t>
            </a:r>
            <a:r>
              <a:rPr i="0" lang="en-US" sz="1850" u="none" cap="none" strike="noStrike">
                <a:solidFill>
                  <a:srgbClr val="FF0000"/>
                </a:solidFill>
              </a:rPr>
              <a:t>not be accepted</a:t>
            </a:r>
            <a:r>
              <a:rPr i="0" lang="en-US" sz="1850" u="none" cap="none" strike="noStrike">
                <a:solidFill>
                  <a:srgbClr val="3F3F3F"/>
                </a:solidFill>
              </a:rPr>
              <a:t>.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lang="en-US" sz="1850"/>
              <a:t>Each team member should be there for the delivery </a:t>
            </a:r>
            <a:r>
              <a:rPr lang="en-US" sz="1850">
                <a:solidFill>
                  <a:srgbClr val="FF0000"/>
                </a:solidFill>
              </a:rPr>
              <a:t>at least once</a:t>
            </a:r>
            <a:r>
              <a:rPr lang="en-US" sz="1850"/>
              <a:t>. </a:t>
            </a:r>
            <a:endParaRPr/>
          </a:p>
          <a:p>
            <a:pPr indent="0" lvl="0" marL="11887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rPr b="1" i="0" lang="en-US" sz="185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Cheating Policy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First Incident: </a:t>
            </a: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-10% 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Second Incident: </a:t>
            </a: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-50% 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/>
          </a:p>
          <a:p>
            <a:pPr indent="-342900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Third Incident: </a:t>
            </a: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-100% 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b="0" i="0" lang="en-US" sz="18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yearwork</a:t>
            </a:r>
            <a:r>
              <a:rPr b="0" i="0" lang="en-US" sz="18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grades</a:t>
            </a:r>
            <a:endParaRPr/>
          </a:p>
          <a:p>
            <a:pPr indent="-225425" lvl="0" marL="46177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0" i="0" sz="18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(1) Deliverables</a:t>
            </a:r>
            <a:endParaRPr/>
          </a:p>
        </p:txBody>
      </p:sp>
      <p:sp>
        <p:nvSpPr>
          <p:cNvPr id="470" name="Google Shape;470;p5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complete simulation table for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customers (refer to slide 22)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performance parameters calculated from the simulation table (refer </a:t>
            </a:r>
            <a:r>
              <a:rPr lang="en-US"/>
              <a:t>from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slide 23 to 2</a:t>
            </a:r>
            <a:r>
              <a:rPr lang="en-US"/>
              <a:t>5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graph  (refer </a:t>
            </a:r>
            <a:r>
              <a:rPr lang="en-US"/>
              <a:t>from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slide 26 </a:t>
            </a:r>
            <a:r>
              <a:rPr lang="en-US"/>
              <a:t>to 28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471" name="Google Shape;471;p5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Notes</a:t>
            </a:r>
            <a:endParaRPr/>
          </a:p>
        </p:txBody>
      </p:sp>
      <p:sp>
        <p:nvSpPr>
          <p:cNvPr id="477" name="Google Shape;477;p5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Reading data from files and view the data is </a:t>
            </a:r>
            <a:r>
              <a:rPr lang="en-US">
                <a:solidFill>
                  <a:srgbClr val="FF0000"/>
                </a:solidFill>
              </a:rPr>
              <a:t>mandatory.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Well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design is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1" lang="en-US">
                <a:solidFill>
                  <a:srgbClr val="FF0000"/>
                </a:solidFill>
              </a:rPr>
              <a:t>Bonus</a:t>
            </a:r>
            <a:r>
              <a:rPr lang="en-US"/>
              <a:t>: Least Utilization </a:t>
            </a:r>
            <a:endParaRPr/>
          </a:p>
          <a:p>
            <a:pPr indent="-387350" lvl="0" marL="51435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type="title"/>
          </p:nvPr>
        </p:nvSpPr>
        <p:spPr>
          <a:xfrm>
            <a:off x="3008850" y="2321150"/>
            <a:ext cx="61743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Template Walkthrough</a:t>
            </a:r>
            <a:endParaRPr/>
          </a:p>
        </p:txBody>
      </p:sp>
      <p:sp>
        <p:nvSpPr>
          <p:cNvPr id="485" name="Google Shape;485;p5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91" name="Google Shape;491;p57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{FC792439-CBC3-42C4-AD8C-5F0D617A2C6C}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Interarrival Distribution of calls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Interarrival  Time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Probability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Cumulative probability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Rang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01-25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0.40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0.65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26-65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0.85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66-85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86-00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2" name="Google Shape;492;p5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498" name="Google Shape;498;p58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{FC792439-CBC3-42C4-AD8C-5F0D617A2C6C}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Able’s Service Time  distribution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Service Time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Probability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Cumulative probability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Range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1-30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0.58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31-58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0.83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59-83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84-00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9" name="Google Shape;499;p5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Input</a:t>
            </a:r>
            <a:endParaRPr/>
          </a:p>
        </p:txBody>
      </p:sp>
      <p:graphicFrame>
        <p:nvGraphicFramePr>
          <p:cNvPr id="505" name="Google Shape;505;p59"/>
          <p:cNvGraphicFramePr/>
          <p:nvPr/>
        </p:nvGraphicFramePr>
        <p:xfrm>
          <a:off x="1991544" y="1916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{FC792439-CBC3-42C4-AD8C-5F0D617A2C6C}</a:tableStyleId>
              </a:tblPr>
              <a:tblGrid>
                <a:gridCol w="2088225"/>
                <a:gridCol w="2088225"/>
                <a:gridCol w="2088225"/>
                <a:gridCol w="2088225"/>
              </a:tblGrid>
              <a:tr h="5918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Baker’s Service Time  distribution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114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Service Time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Probability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Cumulative probability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Range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1-35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0.60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36-60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0.80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61-80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0.20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81-00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6" name="Google Shape;506;p5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525" y="567450"/>
            <a:ext cx="9153501" cy="54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1"/>
          <p:cNvSpPr txBox="1"/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br>
              <a:rPr lang="en-US"/>
            </a:br>
            <a:r>
              <a:rPr lang="en-US"/>
              <a:t>Per Server</a:t>
            </a:r>
            <a:endParaRPr/>
          </a:p>
        </p:txBody>
      </p:sp>
      <p:sp>
        <p:nvSpPr>
          <p:cNvPr id="520" name="Google Shape;520;p61"/>
          <p:cNvSpPr txBox="1"/>
          <p:nvPr>
            <p:ph idx="1" type="body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</a:t>
            </a:r>
            <a:r>
              <a:rPr lang="en-US"/>
              <a:t>servers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performance by calculating the following variables: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1" name="Google Shape;52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342" y="2494109"/>
            <a:ext cx="7150079" cy="5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876" y="3325823"/>
            <a:ext cx="7150074" cy="548557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1"/>
          <p:cNvSpPr txBox="1"/>
          <p:nvPr/>
        </p:nvSpPr>
        <p:spPr>
          <a:xfrm>
            <a:off x="1173817" y="4298956"/>
            <a:ext cx="7150200" cy="434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8304" l="-1957" r="0" t="-56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750" y="437525"/>
            <a:ext cx="10070451" cy="55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3"/>
          <p:cNvSpPr txBox="1"/>
          <p:nvPr>
            <p:ph type="title"/>
          </p:nvPr>
        </p:nvSpPr>
        <p:spPr>
          <a:xfrm>
            <a:off x="1156933" y="598715"/>
            <a:ext cx="10490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Sample Output</a:t>
            </a:r>
            <a:endParaRPr/>
          </a:p>
        </p:txBody>
      </p:sp>
      <p:pic>
        <p:nvPicPr>
          <p:cNvPr descr="table2-14" id="537" name="Google Shape;537;p63"/>
          <p:cNvPicPr preferRelativeResize="0"/>
          <p:nvPr/>
        </p:nvPicPr>
        <p:blipFill rotWithShape="1">
          <a:blip r:embed="rId3">
            <a:alphaModFix/>
          </a:blip>
          <a:srcRect b="0" l="0" r="0" t="3799"/>
          <a:stretch/>
        </p:blipFill>
        <p:spPr>
          <a:xfrm>
            <a:off x="555171" y="1589315"/>
            <a:ext cx="11092462" cy="511556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20" name="Google Shape;220;p28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CALL CENTER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750" y="152400"/>
            <a:ext cx="8811325" cy="60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5"/>
          <p:cNvSpPr txBox="1"/>
          <p:nvPr>
            <p:ph type="title"/>
          </p:nvPr>
        </p:nvSpPr>
        <p:spPr>
          <a:xfrm>
            <a:off x="883975" y="286600"/>
            <a:ext cx="102717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 - Perf</a:t>
            </a:r>
            <a:r>
              <a:rPr lang="en-US"/>
              <a:t>ormance Measures</a:t>
            </a:r>
            <a:endParaRPr/>
          </a:p>
        </p:txBody>
      </p:sp>
      <p:sp>
        <p:nvSpPr>
          <p:cNvPr id="552" name="Google Shape;552;p65"/>
          <p:cNvSpPr txBox="1"/>
          <p:nvPr>
            <p:ph idx="1" type="body"/>
          </p:nvPr>
        </p:nvSpPr>
        <p:spPr>
          <a:xfrm>
            <a:off x="1097280" y="1764079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Measure system performance by calculating the following variables: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Maximum queue length during simulation runtime.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3" name="Google Shape;55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2253933"/>
            <a:ext cx="7075167" cy="58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2934759"/>
            <a:ext cx="7150076" cy="546672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675" y="865300"/>
            <a:ext cx="9664050" cy="37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Input</a:t>
            </a:r>
            <a:endParaRPr/>
          </a:p>
        </p:txBody>
      </p:sp>
      <p:sp>
        <p:nvSpPr>
          <p:cNvPr id="568" name="Google Shape;568;p6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Inter-arrival time distribution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Service time distribution for each server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Server Selection method (priority, random, least utilization[BONUS])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Stopping Condition </a:t>
            </a:r>
            <a:endParaRPr/>
          </a:p>
          <a:p>
            <a:pPr indent="-182880" lvl="4" marL="93268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Maximum Number of </a:t>
            </a:r>
            <a:r>
              <a:rPr lang="en-US" sz="1600"/>
              <a:t>customers</a:t>
            </a:r>
            <a:endParaRPr/>
          </a:p>
          <a:p>
            <a:pPr indent="-182880" lvl="4" marL="93268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Simulation end time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6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 - System Output</a:t>
            </a:r>
            <a:endParaRPr/>
          </a:p>
        </p:txBody>
      </p:sp>
      <p:sp>
        <p:nvSpPr>
          <p:cNvPr id="575" name="Google Shape;575;p68"/>
          <p:cNvSpPr txBox="1"/>
          <p:nvPr>
            <p:ph idx="1" type="body"/>
          </p:nvPr>
        </p:nvSpPr>
        <p:spPr>
          <a:xfrm>
            <a:off x="1097280" y="1926771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table</a:t>
            </a:r>
            <a:r>
              <a:rPr lang="en-US"/>
              <a:t> including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columns: 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Customer No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inter-arrival time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Inter-arrival time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Arrival time (Clock Time)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Digit for service duration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Service duration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Server Index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Time Service Begins 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Service Ends (Departure)</a:t>
            </a:r>
            <a:endParaRPr/>
          </a:p>
          <a:p>
            <a:pPr indent="-457200" lvl="5" marL="13743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lphaL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delay time for this customer (Time in queue)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N.B: Assume Server 1 has higher priority</a:t>
            </a:r>
            <a:endParaRPr/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6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6419850" cy="62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6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4225" y="736975"/>
            <a:ext cx="7005025" cy="49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7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6250" y="943225"/>
            <a:ext cx="3412750" cy="45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71"/>
          <p:cNvSpPr txBox="1"/>
          <p:nvPr/>
        </p:nvSpPr>
        <p:spPr>
          <a:xfrm>
            <a:off x="1866825" y="1462350"/>
            <a:ext cx="3993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Project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 where project entities are defined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71"/>
          <p:cNvSpPr txBox="1"/>
          <p:nvPr/>
        </p:nvSpPr>
        <p:spPr>
          <a:xfrm>
            <a:off x="1283450" y="3714950"/>
            <a:ext cx="48018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 Form Project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project where forms are created to input/output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71"/>
          <p:cNvSpPr/>
          <p:nvPr/>
        </p:nvSpPr>
        <p:spPr>
          <a:xfrm>
            <a:off x="622275" y="645600"/>
            <a:ext cx="10591500" cy="258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71"/>
          <p:cNvSpPr/>
          <p:nvPr/>
        </p:nvSpPr>
        <p:spPr>
          <a:xfrm>
            <a:off x="622275" y="3223875"/>
            <a:ext cx="10591500" cy="258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7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Template Walkthrough</a:t>
            </a:r>
            <a:endParaRPr/>
          </a:p>
        </p:txBody>
      </p:sp>
      <p:sp>
        <p:nvSpPr>
          <p:cNvPr id="607" name="Google Shape;607;p7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are committed to use the provided template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 C</a:t>
            </a:r>
            <a:r>
              <a:rPr lang="en-US"/>
              <a:t>#.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can add constructor if needed but don’t override the default one.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You are provided with only one testcase.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are given a testcase to run that will provide with a message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Success message if your code runs correctly.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Error message describing the failed part.</a:t>
            </a:r>
            <a:endParaRPr/>
          </a:p>
          <a:p>
            <a:pPr indent="-12700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Running using testcases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Clipping" id="608" name="Google Shape;60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338" y="4202897"/>
            <a:ext cx="7421040" cy="1123889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2"/>
          <p:cNvSpPr/>
          <p:nvPr/>
        </p:nvSpPr>
        <p:spPr>
          <a:xfrm>
            <a:off x="5413216" y="3306498"/>
            <a:ext cx="1402200" cy="896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15875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72"/>
          <p:cNvSpPr txBox="1"/>
          <p:nvPr/>
        </p:nvSpPr>
        <p:spPr>
          <a:xfrm>
            <a:off x="5510539" y="3431612"/>
            <a:ext cx="1471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system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7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Note</a:t>
            </a:r>
            <a:endParaRPr/>
          </a:p>
        </p:txBody>
      </p:sp>
      <p:sp>
        <p:nvSpPr>
          <p:cNvPr id="617" name="Google Shape;617;p7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Error: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The type or namespace name '' could not be found (are you missing a using directive or an assembly reference?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0070C0"/>
                </a:solidFill>
              </a:rPr>
              <a:t>Solution:</a:t>
            </a:r>
            <a:r>
              <a:rPr lang="en-US"/>
              <a:t> Make sure that your program target framework is .net framework 4.5.1.</a:t>
            </a:r>
            <a:endParaRPr/>
          </a:p>
        </p:txBody>
      </p:sp>
      <p:sp>
        <p:nvSpPr>
          <p:cNvPr id="618" name="Google Shape;618;p7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9" name="Google Shape;61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783" y="3243944"/>
            <a:ext cx="9511393" cy="292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descr="C:\Users\EmanFateen\Desktop\Call-Center-Comic-66-thumb.JPG" id="228" name="Google Shape;2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manFateen\Desktop\Call-Center-Top-Performer.png" id="229" name="Google Shape;22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4"/>
          <p:cNvSpPr txBox="1"/>
          <p:nvPr/>
        </p:nvSpPr>
        <p:spPr>
          <a:xfrm>
            <a:off x="4295775" y="2524125"/>
            <a:ext cx="47053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you…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7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descr="C:\Users\EmanFateen\Desktop\1195445181899094722molumen_phone_icon.svg.med.png" id="237" name="Google Shape;2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descr="C:\Users\EmanFateen\Desktop\Call-Center-Comic-66-thumb.JPG" id="245" name="Google Shape;2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manFateen\Desktop\Call-Center-Top-Performer.png" id="246" name="Google Shape;24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pic>
        <p:nvPicPr>
          <p:cNvPr descr="C:\Users\EmanFateen\Desktop\1195445181899094722molumen_phone_icon.svg.med.png" id="254" name="Google Shape;2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801" y="2132857"/>
            <a:ext cx="3760465" cy="376046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Multi-channel Queue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2783632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Baker </a:t>
            </a:r>
            <a:endParaRPr/>
          </a:p>
        </p:txBody>
      </p:sp>
      <p:pic>
        <p:nvPicPr>
          <p:cNvPr descr="C:\Users\EmanFateen\Desktop\Call-Center-Comic-66-thumb.JPG" id="262" name="Google Shape;26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16532">
            <a:off x="2029089" y="2609813"/>
            <a:ext cx="32480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manFateen\Desktop\Call-Center-Top-Performer.png" id="263" name="Google Shape;26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59663">
            <a:off x="6920174" y="1939221"/>
            <a:ext cx="2609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7176120" y="4797152"/>
            <a:ext cx="2232248" cy="1027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0040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EmanFateen\Desktop\do-not-symbol.jpg" id="265" name="Google Shape;26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2064" y="2408918"/>
            <a:ext cx="3150350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