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B752FD-5725-457A-BFAA-396EB2D11025}">
  <a:tblStyle styleId="{FBB752FD-5725-457A-BFAA-396EB2D1102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EF3"/>
          </a:solidFill>
        </a:fill>
      </a:tcStyle>
    </a:wholeTbl>
    <a:band1H>
      <a:tcTxStyle/>
      <a:tcStyle>
        <a:fill>
          <a:solidFill>
            <a:srgbClr val="CCDCE6"/>
          </a:solidFill>
        </a:fill>
      </a:tcStyle>
    </a:band1H>
    <a:band2H>
      <a:tcTxStyle/>
    </a:band2H>
    <a:band1V>
      <a:tcTxStyle/>
      <a:tcStyle>
        <a:fill>
          <a:solidFill>
            <a:srgbClr val="CCDCE6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2" name="Google Shape;82;p10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Simulation &amp; Modeling</a:t>
            </a:r>
            <a:br>
              <a:rPr lang="en-US"/>
            </a:br>
            <a:r>
              <a:rPr lang="en-US"/>
              <a:t>2022-2023</a:t>
            </a:r>
            <a:endParaRPr/>
          </a:p>
        </p:txBody>
      </p:sp>
      <p:sp>
        <p:nvSpPr>
          <p:cNvPr id="106" name="Google Shape;106;p13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LAB 9 - Task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Outputs</a:t>
            </a: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/>
              <a:t>The generated random numbers displayed in a datagridview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/>
              <a:t>Cycle length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Random Number Generation</a:t>
            </a:r>
            <a:endParaRPr/>
          </a:p>
        </p:txBody>
      </p:sp>
      <p:sp>
        <p:nvSpPr>
          <p:cNvPr id="112" name="Google Shape;112;p14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LCG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Linear Congruential Generator (LCG)</a:t>
            </a:r>
            <a:endParaRPr/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To produce a sequence of integers, </a:t>
            </a:r>
            <a:r>
              <a:rPr i="1" lang="en-US"/>
              <a:t>X</a:t>
            </a:r>
            <a:r>
              <a:rPr baseline="-25000" i="1" lang="en-US"/>
              <a:t>1</a:t>
            </a:r>
            <a:r>
              <a:rPr i="1" lang="en-US"/>
              <a:t>, X</a:t>
            </a:r>
            <a:r>
              <a:rPr baseline="-25000" i="1" lang="en-US"/>
              <a:t>2</a:t>
            </a:r>
            <a:r>
              <a:rPr i="1" lang="en-US"/>
              <a:t>, …</a:t>
            </a:r>
            <a:r>
              <a:rPr lang="en-US"/>
              <a:t> between </a:t>
            </a:r>
            <a:r>
              <a:rPr i="1" lang="en-US"/>
              <a:t>0</a:t>
            </a:r>
            <a:r>
              <a:rPr lang="en-US"/>
              <a:t> and </a:t>
            </a:r>
            <a:r>
              <a:rPr i="1" lang="en-US"/>
              <a:t>m-1</a:t>
            </a:r>
            <a:r>
              <a:rPr lang="en-US"/>
              <a:t> by following a recursive relationship: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If </a:t>
            </a:r>
            <a:r>
              <a:rPr i="1" lang="en-US"/>
              <a:t>c≠ 0</a:t>
            </a:r>
            <a:r>
              <a:rPr lang="en-US"/>
              <a:t> then it is called </a:t>
            </a:r>
            <a:r>
              <a:rPr i="1" lang="en-US"/>
              <a:t>mixed congruential</a:t>
            </a:r>
            <a:r>
              <a:rPr lang="en-US"/>
              <a:t> method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When </a:t>
            </a:r>
            <a:r>
              <a:rPr i="1" lang="en-US"/>
              <a:t>c=0</a:t>
            </a:r>
            <a:r>
              <a:rPr lang="en-US"/>
              <a:t> it is called </a:t>
            </a:r>
            <a:r>
              <a:rPr i="1" lang="en-US"/>
              <a:t>multiplicative congruential </a:t>
            </a:r>
            <a:r>
              <a:rPr lang="en-US"/>
              <a:t>method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3836" y="2627406"/>
            <a:ext cx="3938586" cy="44608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/>
          <p:nvPr/>
        </p:nvSpPr>
        <p:spPr>
          <a:xfrm>
            <a:off x="3019147" y="3514817"/>
            <a:ext cx="990600" cy="533400"/>
          </a:xfrm>
          <a:prstGeom prst="wedgeRoundRectCallout">
            <a:avLst>
              <a:gd fmla="val 98398" name="adj1"/>
              <a:gd fmla="val -121431" name="adj2"/>
              <a:gd fmla="val 16667" name="adj3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multiplier</a:t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5172354" y="3438986"/>
            <a:ext cx="1143000" cy="533400"/>
          </a:xfrm>
          <a:prstGeom prst="wedgeRoundRectCallout">
            <a:avLst>
              <a:gd fmla="val -36995" name="adj1"/>
              <a:gd fmla="val -136662" name="adj2"/>
              <a:gd fmla="val 16667" name="adj3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increment</a:t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6448147" y="3438617"/>
            <a:ext cx="1066800" cy="533400"/>
          </a:xfrm>
          <a:prstGeom prst="wedgeRoundRectCallout">
            <a:avLst>
              <a:gd fmla="val -75597" name="adj1"/>
              <a:gd fmla="val -116370" name="adj2"/>
              <a:gd fmla="val 16667" name="adj3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modulus</a:t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4115613" y="3918288"/>
            <a:ext cx="990600" cy="342653"/>
          </a:xfrm>
          <a:prstGeom prst="wedgeRoundRectCallout">
            <a:avLst>
              <a:gd fmla="val 14865" name="adj1"/>
              <a:gd fmla="val -324642" name="adj2"/>
              <a:gd fmla="val 16667" name="adj3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Linear Congruential Generator</a:t>
            </a:r>
            <a:endParaRPr/>
          </a:p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b="1" lang="en-US" u="sng"/>
              <a:t>Example: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Use </a:t>
            </a:r>
            <a:r>
              <a:rPr i="1" lang="en-US"/>
              <a:t>X</a:t>
            </a:r>
            <a:r>
              <a:rPr baseline="-25000" i="1" lang="en-US"/>
              <a:t>0</a:t>
            </a:r>
            <a:r>
              <a:rPr i="1" lang="en-US"/>
              <a:t> = 27</a:t>
            </a:r>
            <a:r>
              <a:rPr lang="en-US"/>
              <a:t>, </a:t>
            </a:r>
            <a:r>
              <a:rPr i="1" lang="en-US"/>
              <a:t>a = 17</a:t>
            </a:r>
            <a:r>
              <a:rPr lang="en-US"/>
              <a:t>, </a:t>
            </a:r>
            <a:r>
              <a:rPr i="1" lang="en-US"/>
              <a:t>c = 43</a:t>
            </a:r>
            <a:r>
              <a:rPr lang="en-US"/>
              <a:t>, and </a:t>
            </a:r>
            <a:r>
              <a:rPr i="1" lang="en-US"/>
              <a:t>m = 100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The </a:t>
            </a:r>
            <a:r>
              <a:rPr i="1" lang="en-US"/>
              <a:t>X</a:t>
            </a:r>
            <a:r>
              <a:rPr baseline="-25000" i="1" lang="en-US"/>
              <a:t>i</a:t>
            </a:r>
            <a:r>
              <a:rPr lang="en-US"/>
              <a:t> and </a:t>
            </a:r>
            <a:r>
              <a:rPr i="1" lang="en-US"/>
              <a:t>R</a:t>
            </a:r>
            <a:r>
              <a:rPr baseline="-25000" i="1" lang="en-US"/>
              <a:t>i</a:t>
            </a:r>
            <a:r>
              <a:rPr lang="en-US"/>
              <a:t> values are: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i="1" lang="en-US" sz="2000"/>
              <a:t>	X</a:t>
            </a:r>
            <a:r>
              <a:rPr baseline="-25000" lang="en-US" sz="2000"/>
              <a:t>1</a:t>
            </a:r>
            <a:r>
              <a:rPr i="1" lang="en-US" sz="2000"/>
              <a:t> = (17*27+43) mod 100 = 502 mod 100 = 2	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i="1" lang="en-US" sz="2000"/>
              <a:t>	X</a:t>
            </a:r>
            <a:r>
              <a:rPr baseline="-25000" lang="en-US" sz="2000"/>
              <a:t>2</a:t>
            </a:r>
            <a:r>
              <a:rPr i="1" lang="en-US" sz="2000"/>
              <a:t> = (17*2+43) mod 100 = 77 mod 100 =77 	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i="1" lang="en-US" sz="2000"/>
              <a:t>	X</a:t>
            </a:r>
            <a:r>
              <a:rPr baseline="-25000" lang="en-US" sz="2000"/>
              <a:t>3</a:t>
            </a:r>
            <a:r>
              <a:rPr i="1" lang="en-US" sz="2000"/>
              <a:t> = (17*77+43) mod 100 = 1352 mod 100 = 52	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Each </a:t>
            </a:r>
            <a:r>
              <a:rPr i="1" lang="en-US"/>
              <a:t>X</a:t>
            </a:r>
            <a:r>
              <a:rPr baseline="-25000" i="1" lang="en-US"/>
              <a:t>i</a:t>
            </a:r>
            <a:r>
              <a:rPr lang="en-US"/>
              <a:t> is an integer in the set </a:t>
            </a:r>
            <a:r>
              <a:rPr i="1" lang="en-US"/>
              <a:t>{0,1,2,….,m-1}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Linear Congruential Generator</a:t>
            </a:r>
            <a:endParaRPr/>
          </a:p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 lnSpcReduction="20000"/>
          </a:bodyPr>
          <a:lstStyle/>
          <a:p>
            <a:pPr indent="-10795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The selection of the values for </a:t>
            </a:r>
            <a:r>
              <a:rPr i="1" lang="en-US"/>
              <a:t>a</a:t>
            </a:r>
            <a:r>
              <a:rPr lang="en-US"/>
              <a:t>, </a:t>
            </a:r>
            <a:r>
              <a:rPr i="1" lang="en-US"/>
              <a:t>c</a:t>
            </a:r>
            <a:r>
              <a:rPr lang="en-US"/>
              <a:t>, </a:t>
            </a:r>
            <a:r>
              <a:rPr i="1" lang="en-US"/>
              <a:t>m</a:t>
            </a:r>
            <a:r>
              <a:rPr lang="en-US"/>
              <a:t>, and </a:t>
            </a:r>
            <a:r>
              <a:rPr i="1" lang="en-US"/>
              <a:t>X</a:t>
            </a:r>
            <a:r>
              <a:rPr baseline="-25000" i="1" lang="en-US"/>
              <a:t>0</a:t>
            </a:r>
            <a:r>
              <a:rPr lang="en-US"/>
              <a:t> drastically affects the statistical properties and the cycle length.</a:t>
            </a:r>
            <a:endParaRPr/>
          </a:p>
          <a:p>
            <a:pPr indent="-1079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1- </a:t>
            </a:r>
            <a:r>
              <a:rPr b="1" i="1" lang="en-US"/>
              <a:t>m</a:t>
            </a:r>
            <a:r>
              <a:rPr b="1" lang="en-US"/>
              <a:t> power of 2 , c ≠ </a:t>
            </a:r>
            <a:r>
              <a:rPr b="1" i="1" lang="en-US"/>
              <a:t>0 </a:t>
            </a:r>
            <a:endParaRPr/>
          </a:p>
          <a:p>
            <a:pPr indent="-1079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Longest period = m</a:t>
            </a:r>
            <a:endParaRPr/>
          </a:p>
          <a:p>
            <a:pPr indent="-1079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Achieved when: , c is relatively prime to m and a=4k+1</a:t>
            </a:r>
            <a:endParaRPr/>
          </a:p>
          <a:p>
            <a:pPr indent="-1079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i="1" lang="en-US"/>
              <a:t>2- m power of 2 and c=0</a:t>
            </a:r>
            <a:endParaRPr/>
          </a:p>
          <a:p>
            <a:pPr indent="-1079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Longest Period = m/4</a:t>
            </a:r>
            <a:endParaRPr/>
          </a:p>
          <a:p>
            <a:pPr indent="-1079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Achieved when: seed is odd and a=5+8k or a = 3+8k</a:t>
            </a:r>
            <a:endParaRPr/>
          </a:p>
          <a:p>
            <a:pPr indent="-1079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i="1" lang="en-US"/>
              <a:t>3- m prime number , c=0</a:t>
            </a:r>
            <a:endParaRPr/>
          </a:p>
          <a:p>
            <a:pPr indent="-1079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Longest Period=m-1</a:t>
            </a:r>
            <a:endParaRPr/>
          </a:p>
          <a:p>
            <a:pPr indent="-1079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Achieved when: a</a:t>
            </a:r>
            <a:r>
              <a:rPr baseline="30000" lang="en-US"/>
              <a:t>k</a:t>
            </a:r>
            <a:r>
              <a:rPr lang="en-US"/>
              <a:t> -1 is divisible by m.</a:t>
            </a:r>
            <a:endParaRPr/>
          </a:p>
          <a:p>
            <a:pPr indent="-1079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k=m-1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i="1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Parameters in common use</a:t>
            </a:r>
            <a:endParaRPr/>
          </a:p>
        </p:txBody>
      </p:sp>
      <p:graphicFrame>
        <p:nvGraphicFramePr>
          <p:cNvPr id="141" name="Google Shape;141;p18"/>
          <p:cNvGraphicFramePr/>
          <p:nvPr/>
        </p:nvGraphicFramePr>
        <p:xfrm>
          <a:off x="1576249" y="29382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{FBB752FD-5725-457A-BFAA-396EB2D11025}</a:tableStyleId>
              </a:tblPr>
              <a:tblGrid>
                <a:gridCol w="3278925"/>
                <a:gridCol w="1810875"/>
                <a:gridCol w="1600325"/>
                <a:gridCol w="1853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Modulus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Multiplier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Increment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Java's java.util.Random</a:t>
                      </a:r>
                      <a:endParaRPr b="0" i="0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baseline="3000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25214903917 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Microsoft Visual/Quick C/C++</a:t>
                      </a:r>
                      <a:endParaRPr b="0" i="0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baseline="3000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214013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2531011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Microsoft Visual Basic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baseline="3000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1140671485 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12820163 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2" name="Google Shape;142;p18"/>
          <p:cNvSpPr txBox="1"/>
          <p:nvPr/>
        </p:nvSpPr>
        <p:spPr>
          <a:xfrm>
            <a:off x="1097280" y="1845734"/>
            <a:ext cx="10058400" cy="69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0795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alibri"/>
              <a:buChar char=" "/>
            </a:pPr>
            <a:r>
              <a:rPr b="0" i="0" lang="en-US" sz="1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following table lists the parameters of LCGs in common use, including built-in rand() functions in runtime libraries of various compilers.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Task: LCG Program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1- Implement the LCG to generate Pseudorandom real numbers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2- Implement an algorithm to calculate the cycle length of the generated numbers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Hint: No duplicates are generated in one cycle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Sample Interface</a:t>
            </a:r>
            <a:endParaRPr/>
          </a:p>
        </p:txBody>
      </p:sp>
      <p:pic>
        <p:nvPicPr>
          <p:cNvPr id="154" name="Google Shape;15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2137" y="1834638"/>
            <a:ext cx="7253693" cy="4418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Inputs</a:t>
            </a:r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/>
              <a:t>Seed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/>
              <a:t>Multiplier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/>
              <a:t>Increment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/>
              <a:t>Modulus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/>
              <a:t>Number of Iterations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