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95" r:id="rId10"/>
    <p:sldId id="296" r:id="rId11"/>
    <p:sldId id="277" r:id="rId12"/>
    <p:sldId id="297" r:id="rId13"/>
    <p:sldId id="298" r:id="rId14"/>
    <p:sldId id="299" r:id="rId15"/>
    <p:sldId id="300" r:id="rId16"/>
    <p:sldId id="301" r:id="rId17"/>
    <p:sldId id="273" r:id="rId18"/>
    <p:sldId id="279" r:id="rId19"/>
    <p:sldId id="302" r:id="rId20"/>
    <p:sldId id="303" r:id="rId21"/>
    <p:sldId id="304" r:id="rId22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60B"/>
    <a:srgbClr val="BFA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738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7FCD39-9A3B-4B88-9ED0-E0E0108EA28B}" type="datetime1">
              <a:rPr lang="en-GB" smtClean="0">
                <a:latin typeface="Calibri" panose="020F0502020204030204" pitchFamily="34" charset="0"/>
              </a:rPr>
              <a:t>23/08/2024</a:t>
            </a:fld>
            <a:endParaRPr lang="en-GB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GB" smtClean="0">
                <a:latin typeface="Calibri" panose="020F0502020204030204" pitchFamily="34" charset="0"/>
              </a:rPr>
              <a:t>‹#›</a:t>
            </a:fld>
            <a:endParaRPr lang="en-GB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3EAF48-EF8B-4C62-BD37-E85A3DCCB1E5}" type="datetime1">
              <a:rPr lang="en-GB" noProof="0" smtClean="0"/>
              <a:t>23/08/2024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10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0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4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13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14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67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15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62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16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1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17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18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4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19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20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9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21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8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3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4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5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6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7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8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GB" smtClean="0">
                <a:latin typeface="Calibri" panose="020F0502020204030204" pitchFamily="34" charset="0"/>
              </a:rPr>
              <a:t>9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4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4B52AE2-3A42-4A9A-AC21-4DE4F911A757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FD1FDFE-0F70-46BF-BBE3-1D2B324B46D6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18BCEF2-A411-433D-A1FC-21480A744560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487CC6D-8740-490F-AC0E-D0F85C479890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D042CB3-37DB-423F-A655-692AAF96A236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48E3B1BF-88E5-4A95-A23E-39590B6CF8FF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C802702-C880-432C-AA74-24AA9A8D2EE8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469AA20-41A2-4765-9D95-AB4DFB2178B8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B54BE70-4D2F-43AA-AC21-16B0CEF9F2EA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FFC0253-4125-469D-A63B-BF6536B0B999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9FFE4B3-E16B-41FD-AC04-D1A06D7347CC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/>
              <a:t>Add a footer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75AAA43-06C8-4F57-AAD2-350C66B7E889}" type="datetime1">
              <a:rPr lang="en-GB" smtClean="0"/>
              <a:t>23/08/2024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9C6C2B6-3228-4680-A01D-AB9F6120B96F}" type="datetime1">
              <a:rPr lang="en-GB" noProof="0" smtClean="0"/>
              <a:t>23/08/2024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FIRST TERM PROJECT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Pressure Detection| </a:t>
            </a:r>
            <a:r>
              <a:rPr lang="en-GB" dirty="0"/>
              <a:t>Learn In Depth</a:t>
            </a:r>
            <a:r>
              <a:rPr lang="en-GB" dirty="0">
                <a:latin typeface="Calibri" panose="020F0502020204030204" pitchFamily="34" charset="0"/>
              </a:rPr>
              <a:t>| Mohamed Elgohary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104C0-B5C5-8686-B769-0D086FD6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5" y="937745"/>
            <a:ext cx="10660734" cy="53181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287" y="879243"/>
            <a:ext cx="1403184" cy="443880"/>
          </a:xfrm>
        </p:spPr>
        <p:txBody>
          <a:bodyPr rtlCol="0"/>
          <a:lstStyle/>
          <a:p>
            <a:pPr rtl="0"/>
            <a:r>
              <a:rPr lang="en-US" dirty="0"/>
              <a:t>Blocks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System Design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286" y="879243"/>
            <a:ext cx="3325885" cy="610158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Pressure Reader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System Design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A65ED-5585-1E08-21A6-7A2F2E17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77" y="403356"/>
            <a:ext cx="7442827" cy="58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286" y="879243"/>
            <a:ext cx="3325885" cy="610158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Pressure Detection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System Design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A1A7-C6A0-2CB4-4191-3F23096C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30753"/>
            <a:ext cx="8812723" cy="58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Logic</a:t>
            </a:r>
            <a:r>
              <a:rPr lang="en-US" dirty="0">
                <a:latin typeface="Calibri" panose="020F0502020204030204" pitchFamily="34" charset="0"/>
              </a:rPr>
              <a:t> Design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219722-724E-99B0-412F-0E132AE73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77"/>
          <a:stretch/>
        </p:blipFill>
        <p:spPr>
          <a:xfrm>
            <a:off x="228362" y="1052737"/>
            <a:ext cx="11732100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Logic</a:t>
            </a:r>
            <a:r>
              <a:rPr lang="en-US" dirty="0">
                <a:latin typeface="Calibri" panose="020F0502020204030204" pitchFamily="34" charset="0"/>
              </a:rPr>
              <a:t> Design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91A50-1575-F2AE-9BF5-8CF1A2F58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90" b="39349"/>
          <a:stretch/>
        </p:blipFill>
        <p:spPr>
          <a:xfrm>
            <a:off x="909836" y="1268760"/>
            <a:ext cx="1082146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Logic</a:t>
            </a:r>
            <a:r>
              <a:rPr lang="en-US" dirty="0">
                <a:latin typeface="Calibri" panose="020F0502020204030204" pitchFamily="34" charset="0"/>
              </a:rPr>
              <a:t> Design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91A50-1575-F2AE-9BF5-8CF1A2F58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90" b="39349"/>
          <a:stretch/>
        </p:blipFill>
        <p:spPr>
          <a:xfrm>
            <a:off x="909836" y="1268760"/>
            <a:ext cx="10821468" cy="4680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8C326-23F9-D400-3C23-5F046504A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5" t="58401" r="1657" b="9334"/>
          <a:stretch/>
        </p:blipFill>
        <p:spPr>
          <a:xfrm>
            <a:off x="693812" y="937744"/>
            <a:ext cx="11305256" cy="52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429" y="386089"/>
            <a:ext cx="2915352" cy="551656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Logic</a:t>
            </a:r>
            <a:r>
              <a:rPr lang="en-US" dirty="0">
                <a:latin typeface="Calibri" panose="020F0502020204030204" pitchFamily="34" charset="0"/>
              </a:rPr>
              <a:t> Design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8A413-B006-8982-0178-2A04082DE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95" t="63152" r="3795" b="1003"/>
          <a:stretch/>
        </p:blipFill>
        <p:spPr>
          <a:xfrm>
            <a:off x="694184" y="937745"/>
            <a:ext cx="10909212" cy="525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</a:t>
            </a:r>
            <a:r>
              <a:rPr lang="en-GB" dirty="0" err="1"/>
              <a:t>rogram</a:t>
            </a:r>
            <a:r>
              <a:rPr lang="en-GB" dirty="0"/>
              <a:t> implementation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.</a:t>
            </a:r>
            <a:r>
              <a:rPr lang="en-GB" dirty="0" err="1">
                <a:latin typeface="Calibri" panose="020F0502020204030204" pitchFamily="34" charset="0"/>
              </a:rPr>
              <a:t>c&amp;.h</a:t>
            </a:r>
            <a:r>
              <a:rPr lang="en-GB" dirty="0">
                <a:latin typeface="Calibri" panose="020F0502020204030204" pitchFamily="34" charset="0"/>
              </a:rPr>
              <a:t> Files.</a:t>
            </a:r>
          </a:p>
          <a:p>
            <a:pPr lvl="1" rtl="0"/>
            <a:r>
              <a:rPr lang="en-GB" dirty="0"/>
              <a:t>After system </a:t>
            </a:r>
            <a:r>
              <a:rPr lang="en-GB" dirty="0" err="1"/>
              <a:t>anlysis</a:t>
            </a:r>
            <a:r>
              <a:rPr lang="en-GB" dirty="0"/>
              <a:t> and system design it is time to write the code</a:t>
            </a:r>
            <a:endParaRPr lang="en-GB" dirty="0">
              <a:latin typeface="Calibri" panose="020F0502020204030204" pitchFamily="34" charset="0"/>
            </a:endParaRPr>
          </a:p>
          <a:p>
            <a:pPr rtl="0"/>
            <a:r>
              <a:rPr lang="en-GB" dirty="0">
                <a:latin typeface="Calibri" panose="020F0502020204030204" pitchFamily="34" charset="0"/>
              </a:rPr>
              <a:t>.o Files.</a:t>
            </a:r>
          </a:p>
          <a:p>
            <a:pPr lvl="1" rtl="0"/>
            <a:r>
              <a:rPr lang="en-GB" dirty="0">
                <a:latin typeface="Calibri" panose="020F0502020204030204" pitchFamily="34" charset="0"/>
              </a:rPr>
              <a:t>And then execute the (.o) files</a:t>
            </a:r>
          </a:p>
          <a:p>
            <a:pPr rtl="0"/>
            <a:r>
              <a:rPr lang="en-GB" dirty="0">
                <a:latin typeface="Calibri" panose="020F0502020204030204" pitchFamily="34" charset="0"/>
              </a:rPr>
              <a:t>.</a:t>
            </a:r>
            <a:r>
              <a:rPr lang="en-GB" dirty="0" err="1">
                <a:latin typeface="Calibri" panose="020F0502020204030204" pitchFamily="34" charset="0"/>
              </a:rPr>
              <a:t>map&amp;.elf</a:t>
            </a:r>
            <a:r>
              <a:rPr lang="en-GB" dirty="0">
                <a:latin typeface="Calibri" panose="020F0502020204030204" pitchFamily="34" charset="0"/>
              </a:rPr>
              <a:t> Files.</a:t>
            </a:r>
          </a:p>
          <a:p>
            <a:pPr lvl="1" rtl="0"/>
            <a:r>
              <a:rPr lang="en-GB" dirty="0">
                <a:latin typeface="Calibri" panose="020F0502020204030204" pitchFamily="34" charset="0"/>
              </a:rPr>
              <a:t>And execute (.map), (.elf) and (. </a:t>
            </a:r>
            <a:r>
              <a:rPr lang="en-GB" dirty="0"/>
              <a:t>h</a:t>
            </a:r>
            <a:r>
              <a:rPr lang="en-GB" dirty="0">
                <a:latin typeface="Calibri" panose="020F0502020204030204" pitchFamily="34" charset="0"/>
              </a:rPr>
              <a:t>ex) files</a:t>
            </a:r>
          </a:p>
          <a:p>
            <a:pPr rtl="0"/>
            <a:r>
              <a:rPr lang="en-GB" dirty="0">
                <a:latin typeface="Calibri" panose="020F0502020204030204" pitchFamily="34" charset="0"/>
              </a:rPr>
              <a:t>Section &amp; Symbol tables.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143538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latin typeface="Calibri" panose="020F0502020204030204" pitchFamily="34" charset="0"/>
              </a:rPr>
              <a:t>Section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3BF8-C17D-1419-B5CD-6C6C3DF6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599514"/>
            <a:ext cx="10657184" cy="46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143538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latin typeface="Calibri" panose="020F0502020204030204" pitchFamily="34" charset="0"/>
              </a:rPr>
              <a:t>Symbol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3BF8-C17D-1419-B5CD-6C6C3DF6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3852" y="1556792"/>
            <a:ext cx="10657184" cy="4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First term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Final project 1</a:t>
            </a:r>
          </a:p>
          <a:p>
            <a:pPr rtl="0"/>
            <a:r>
              <a:rPr lang="en-GB" dirty="0">
                <a:latin typeface="Calibri" panose="020F0502020204030204" pitchFamily="34" charset="0"/>
              </a:rPr>
              <a:t>Eng: Mohamed Ayman Abd </a:t>
            </a:r>
            <a:r>
              <a:rPr lang="en-GB" dirty="0" err="1"/>
              <a:t>E</a:t>
            </a:r>
            <a:r>
              <a:rPr lang="en-GB" dirty="0" err="1">
                <a:latin typeface="Calibri" panose="020F0502020204030204" pitchFamily="34" charset="0"/>
              </a:rPr>
              <a:t>lAziz</a:t>
            </a:r>
            <a:r>
              <a:rPr lang="en-GB" dirty="0">
                <a:latin typeface="Calibri" panose="020F0502020204030204" pitchFamily="34" charset="0"/>
              </a:rPr>
              <a:t> Elgohary</a:t>
            </a:r>
          </a:p>
          <a:p>
            <a:pPr rtl="0"/>
            <a:r>
              <a:rPr lang="en-GB" dirty="0"/>
              <a:t>Project name: Pressure Sensor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3DE2115-8DE2-43F3-E4BE-6E782C57B640}"/>
              </a:ext>
            </a:extLst>
          </p:cNvPr>
          <p:cNvSpPr txBox="1">
            <a:spLocks/>
          </p:cNvSpPr>
          <p:nvPr/>
        </p:nvSpPr>
        <p:spPr>
          <a:xfrm>
            <a:off x="1507182" y="3220332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GB"/>
              <a:t>Description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B4983A-0E8E-1B08-AFFB-2A60185C9BA9}"/>
              </a:ext>
            </a:extLst>
          </p:cNvPr>
          <p:cNvSpPr txBox="1">
            <a:spLocks/>
          </p:cNvSpPr>
          <p:nvPr/>
        </p:nvSpPr>
        <p:spPr>
          <a:xfrm>
            <a:off x="1492471" y="4399667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pressure controller informs the crew of a cabin</a:t>
            </a:r>
          </a:p>
          <a:p>
            <a:pPr marL="0" indent="0">
              <a:buNone/>
            </a:pPr>
            <a:r>
              <a:rPr lang="en-US" dirty="0"/>
              <a:t>    with an alarm when the pressure exceeds 20 bars in</a:t>
            </a:r>
          </a:p>
          <a:p>
            <a:pPr marL="0" indent="0">
              <a:buNone/>
            </a:pPr>
            <a:r>
              <a:rPr lang="en-US" dirty="0"/>
              <a:t>    the cabin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143538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latin typeface="Calibri" panose="020F0502020204030204" pitchFamily="34" charset="0"/>
              </a:rPr>
              <a:t>Proteus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3BF8-C17D-1419-B5CD-6C6C3DF6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5820" y="1399456"/>
            <a:ext cx="10441160" cy="46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332656"/>
            <a:ext cx="9143538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latin typeface="Calibri" panose="020F0502020204030204" pitchFamily="34" charset="0"/>
              </a:rPr>
              <a:t>Proteus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3BF8-C17D-1419-B5CD-6C6C3DF6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3852" y="1399456"/>
            <a:ext cx="10225135" cy="46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alf Frame 9">
            <a:extLst>
              <a:ext uri="{FF2B5EF4-FFF2-40B4-BE49-F238E27FC236}">
                <a16:creationId xmlns:a16="http://schemas.microsoft.com/office/drawing/2014/main" id="{7F933174-D73C-0FEB-7552-82743E25553B}"/>
              </a:ext>
            </a:extLst>
          </p:cNvPr>
          <p:cNvSpPr/>
          <p:nvPr/>
        </p:nvSpPr>
        <p:spPr>
          <a:xfrm>
            <a:off x="2079381" y="3874696"/>
            <a:ext cx="2016224" cy="720080"/>
          </a:xfrm>
          <a:prstGeom prst="halfFrame">
            <a:avLst/>
          </a:prstGeom>
          <a:pattFill prst="ltUpDiag">
            <a:fgClr>
              <a:srgbClr val="33160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32B294E6-EE89-DEA4-BFF9-262733FBC156}"/>
              </a:ext>
            </a:extLst>
          </p:cNvPr>
          <p:cNvSpPr/>
          <p:nvPr/>
        </p:nvSpPr>
        <p:spPr>
          <a:xfrm>
            <a:off x="4115728" y="3154616"/>
            <a:ext cx="2016224" cy="720080"/>
          </a:xfrm>
          <a:prstGeom prst="halfFrame">
            <a:avLst/>
          </a:prstGeom>
          <a:pattFill prst="ltUpDiag">
            <a:fgClr>
              <a:srgbClr val="33160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A67C0447-4EFF-2E81-3E66-1B44FEB059D3}"/>
              </a:ext>
            </a:extLst>
          </p:cNvPr>
          <p:cNvSpPr/>
          <p:nvPr/>
        </p:nvSpPr>
        <p:spPr>
          <a:xfrm>
            <a:off x="6149063" y="2417673"/>
            <a:ext cx="2016224" cy="720080"/>
          </a:xfrm>
          <a:prstGeom prst="halfFrame">
            <a:avLst/>
          </a:prstGeom>
          <a:pattFill prst="ltUpDiag">
            <a:fgClr>
              <a:srgbClr val="33160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416648D6-C0BF-C948-A6FA-F240F8B11276}"/>
              </a:ext>
            </a:extLst>
          </p:cNvPr>
          <p:cNvSpPr/>
          <p:nvPr/>
        </p:nvSpPr>
        <p:spPr>
          <a:xfrm>
            <a:off x="10177570" y="977513"/>
            <a:ext cx="2016224" cy="720080"/>
          </a:xfrm>
          <a:prstGeom prst="halfFrame">
            <a:avLst/>
          </a:prstGeom>
          <a:pattFill prst="ltUpDiag">
            <a:fgClr>
              <a:srgbClr val="33160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06405F9A-A169-41AA-538F-2A3F1B234F40}"/>
              </a:ext>
            </a:extLst>
          </p:cNvPr>
          <p:cNvSpPr/>
          <p:nvPr/>
        </p:nvSpPr>
        <p:spPr>
          <a:xfrm>
            <a:off x="8165287" y="1697593"/>
            <a:ext cx="2016224" cy="720080"/>
          </a:xfrm>
          <a:prstGeom prst="halfFrame">
            <a:avLst/>
          </a:prstGeom>
          <a:pattFill prst="ltUpDiag">
            <a:fgClr>
              <a:srgbClr val="33160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F3E052D5-844D-C993-CFF1-78C070D32A1E}"/>
              </a:ext>
            </a:extLst>
          </p:cNvPr>
          <p:cNvSpPr/>
          <p:nvPr/>
        </p:nvSpPr>
        <p:spPr>
          <a:xfrm>
            <a:off x="63157" y="4594776"/>
            <a:ext cx="2016224" cy="720080"/>
          </a:xfrm>
          <a:prstGeom prst="halfFrame">
            <a:avLst/>
          </a:prstGeom>
          <a:pattFill prst="ltUpDiag">
            <a:fgClr>
              <a:srgbClr val="33160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15840-8046-1D1C-D1C1-907745367BDD}"/>
              </a:ext>
            </a:extLst>
          </p:cNvPr>
          <p:cNvSpPr txBox="1"/>
          <p:nvPr/>
        </p:nvSpPr>
        <p:spPr>
          <a:xfrm>
            <a:off x="405780" y="4991690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Case Study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F2BCE-5CCD-5EF9-DF15-D866BE227B15}"/>
              </a:ext>
            </a:extLst>
          </p:cNvPr>
          <p:cNvSpPr txBox="1"/>
          <p:nvPr/>
        </p:nvSpPr>
        <p:spPr>
          <a:xfrm>
            <a:off x="2485487" y="4318978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6B5CB-C5D5-279C-D5AD-18BF73C8450F}"/>
              </a:ext>
            </a:extLst>
          </p:cNvPr>
          <p:cNvSpPr txBox="1"/>
          <p:nvPr/>
        </p:nvSpPr>
        <p:spPr>
          <a:xfrm>
            <a:off x="4510255" y="3514656"/>
            <a:ext cx="1565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Requirement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DB4AF-D57F-1041-590D-C187EB6EE91A}"/>
              </a:ext>
            </a:extLst>
          </p:cNvPr>
          <p:cNvSpPr txBox="1"/>
          <p:nvPr/>
        </p:nvSpPr>
        <p:spPr>
          <a:xfrm>
            <a:off x="6374533" y="2777713"/>
            <a:ext cx="15652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Space</a:t>
            </a:r>
          </a:p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Exploration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FBE90-65CB-852D-7ED7-C349D7F5C4B4}"/>
              </a:ext>
            </a:extLst>
          </p:cNvPr>
          <p:cNvSpPr txBox="1"/>
          <p:nvPr/>
        </p:nvSpPr>
        <p:spPr>
          <a:xfrm>
            <a:off x="8398668" y="2071510"/>
            <a:ext cx="1756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System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6DCF8-E8B9-C0C9-BD0C-C37D0025E9F0}"/>
              </a:ext>
            </a:extLst>
          </p:cNvPr>
          <p:cNvSpPr txBox="1"/>
          <p:nvPr/>
        </p:nvSpPr>
        <p:spPr>
          <a:xfrm>
            <a:off x="10427330" y="1337553"/>
            <a:ext cx="1565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GB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System Design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293BC35B-CD54-B6D8-7B35-4C6AC4B1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31" y="644670"/>
            <a:ext cx="9143538" cy="1066800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en-GB" sz="3600" dirty="0">
                <a:latin typeface="Calibri" panose="020F0502020204030204" pitchFamily="34" charset="0"/>
              </a:rPr>
              <a:t>System Architecting/Design Sequence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1CE65D-BDA8-6789-2E2D-D7A2A1728369}"/>
              </a:ext>
            </a:extLst>
          </p:cNvPr>
          <p:cNvCxnSpPr>
            <a:cxnSpLocks/>
          </p:cNvCxnSpPr>
          <p:nvPr/>
        </p:nvCxnSpPr>
        <p:spPr>
          <a:xfrm flipV="1">
            <a:off x="4528854" y="3408282"/>
            <a:ext cx="4094365" cy="1623826"/>
          </a:xfrm>
          <a:prstGeom prst="straightConnector1">
            <a:avLst/>
          </a:prstGeom>
          <a:ln w="28575">
            <a:solidFill>
              <a:srgbClr val="3316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Case Study: a Pressure Controlling System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>
                <a:latin typeface="Calibri" panose="020F0502020204030204" pitchFamily="34" charset="0"/>
              </a:rPr>
              <a:t> A pressure controller informs the crew of a cabin</a:t>
            </a:r>
          </a:p>
          <a:p>
            <a:pPr marL="0" indent="0" rtl="0">
              <a:buNone/>
            </a:pPr>
            <a:r>
              <a:rPr lang="en-US" dirty="0">
                <a:latin typeface="Calibri" panose="020F0502020204030204" pitchFamily="34" charset="0"/>
              </a:rPr>
              <a:t>     with an alarm when the pressure exceeds 20 bars in</a:t>
            </a:r>
          </a:p>
          <a:p>
            <a:pPr marL="0" indent="0" rtl="0">
              <a:buNone/>
            </a:pPr>
            <a:r>
              <a:rPr lang="en-US" dirty="0">
                <a:latin typeface="Calibri" panose="020F0502020204030204" pitchFamily="34" charset="0"/>
              </a:rPr>
              <a:t>     the cabin</a:t>
            </a:r>
          </a:p>
          <a:p>
            <a:pPr rtl="0"/>
            <a:r>
              <a:rPr lang="en-US" dirty="0">
                <a:latin typeface="Calibri" panose="020F0502020204030204" pitchFamily="34" charset="0"/>
              </a:rPr>
              <a:t>The alarm duration equals 60 seconds.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Calibri" panose="020F0502020204030204" pitchFamily="34" charset="0"/>
              </a:rPr>
              <a:t>V-Model</a:t>
            </a:r>
          </a:p>
          <a:p>
            <a:pPr lvl="1" rtl="0"/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984E9-1DAF-0ECF-B83D-B47B994F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1106665"/>
            <a:ext cx="6667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2124" y="24159"/>
            <a:ext cx="9143538" cy="1066800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>
                <a:latin typeface="Calibri" panose="020F0502020204030204" pitchFamily="34" charset="0"/>
              </a:rPr>
              <a:t>System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7E2A3-CCBB-AE11-8FA0-26F4C4CE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122410"/>
            <a:ext cx="11556578" cy="51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980728"/>
            <a:ext cx="4608512" cy="695672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>
                <a:latin typeface="Calibri" panose="020F0502020204030204" pitchFamily="34" charset="0"/>
              </a:rPr>
              <a:t>System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9956" y="1772816"/>
            <a:ext cx="4608512" cy="80392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US" sz="3200" dirty="0">
                <a:latin typeface="Calibri" panose="020F0502020204030204" pitchFamily="34" charset="0"/>
              </a:rPr>
              <a:t>1- Use Case Diagram</a:t>
            </a:r>
            <a:endParaRPr lang="en-GB" sz="3200" dirty="0"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C6EF-574F-917C-D59A-BBEB36DC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7" y="2348880"/>
            <a:ext cx="8928992" cy="37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85C86FEC-0AD0-85DF-F453-5E1D3C38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980728"/>
            <a:ext cx="4608512" cy="695672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>
                <a:latin typeface="Calibri" panose="020F0502020204030204" pitchFamily="34" charset="0"/>
              </a:rPr>
              <a:t>System Analysis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37540BF-F728-B944-BC7F-87D96152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1772816"/>
            <a:ext cx="4608512" cy="80392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US" sz="3200" dirty="0"/>
              <a:t>2</a:t>
            </a:r>
            <a:r>
              <a:rPr lang="en-US" sz="3200" dirty="0">
                <a:latin typeface="Calibri" panose="020F0502020204030204" pitchFamily="34" charset="0"/>
              </a:rPr>
              <a:t>- </a:t>
            </a:r>
            <a:r>
              <a:rPr lang="en-US" sz="3200" dirty="0"/>
              <a:t>Activity </a:t>
            </a:r>
            <a:r>
              <a:rPr lang="en-US" sz="3200" dirty="0">
                <a:latin typeface="Calibri" panose="020F0502020204030204" pitchFamily="34" charset="0"/>
              </a:rPr>
              <a:t>Diagram</a:t>
            </a:r>
            <a:endParaRPr lang="en-GB" sz="3200" dirty="0"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14E3C-0FFF-5452-21FD-7E04146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332656"/>
            <a:ext cx="486454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85C86FEC-0AD0-85DF-F453-5E1D3C38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980728"/>
            <a:ext cx="4608512" cy="695672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>
                <a:latin typeface="Calibri" panose="020F0502020204030204" pitchFamily="34" charset="0"/>
              </a:rPr>
              <a:t>System Analysis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37540BF-F728-B944-BC7F-87D96152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56" y="1772816"/>
            <a:ext cx="4608512" cy="80392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US" sz="3200" dirty="0">
                <a:latin typeface="Calibri" panose="020F0502020204030204" pitchFamily="34" charset="0"/>
              </a:rPr>
              <a:t>3- </a:t>
            </a:r>
            <a:r>
              <a:rPr lang="en-US" sz="3200" dirty="0"/>
              <a:t>Sequence </a:t>
            </a:r>
            <a:r>
              <a:rPr lang="en-US" sz="3200" dirty="0">
                <a:latin typeface="Calibri" panose="020F0502020204030204" pitchFamily="34" charset="0"/>
              </a:rPr>
              <a:t>Diagram</a:t>
            </a:r>
            <a:endParaRPr lang="en-GB" sz="3200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EE459-BC17-7541-9F47-B0E7D21A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56" y="410782"/>
            <a:ext cx="5818580" cy="57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4148_TF03460544" id="{8562D5C4-9B0C-4FFA-8150-BCE9AB576E7C}" vid="{C4AB40D0-B545-42A2-B795-805AA4474907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344</TotalTime>
  <Words>233</Words>
  <Application>Microsoft Office PowerPoint</Application>
  <PresentationFormat>Custom</PresentationFormat>
  <Paragraphs>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Project planning overview presentation</vt:lpstr>
      <vt:lpstr>FIRST TERM PROJECT</vt:lpstr>
      <vt:lpstr>First term project</vt:lpstr>
      <vt:lpstr>System Architecting/Design Sequence</vt:lpstr>
      <vt:lpstr>Case Study: a Pressure Controlling System</vt:lpstr>
      <vt:lpstr>Method</vt:lpstr>
      <vt:lpstr>System Requirements</vt:lpstr>
      <vt:lpstr>System Analysis</vt:lpstr>
      <vt:lpstr>System Analysis</vt:lpstr>
      <vt:lpstr>System Analysis</vt:lpstr>
      <vt:lpstr>System Design</vt:lpstr>
      <vt:lpstr>System Design</vt:lpstr>
      <vt:lpstr>System Design</vt:lpstr>
      <vt:lpstr>Logic Design</vt:lpstr>
      <vt:lpstr>Logic Design</vt:lpstr>
      <vt:lpstr>Logic Design</vt:lpstr>
      <vt:lpstr>Logic Design</vt:lpstr>
      <vt:lpstr>Program implementation</vt:lpstr>
      <vt:lpstr>Section table</vt:lpstr>
      <vt:lpstr>Symbol table</vt:lpstr>
      <vt:lpstr>Proteus Run</vt:lpstr>
      <vt:lpstr>Proteus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elgohary</dc:creator>
  <cp:lastModifiedBy>mohamed elgohary</cp:lastModifiedBy>
  <cp:revision>3</cp:revision>
  <dcterms:created xsi:type="dcterms:W3CDTF">2024-08-21T20:38:07Z</dcterms:created>
  <dcterms:modified xsi:type="dcterms:W3CDTF">2024-08-23T19:29:18Z</dcterms:modified>
</cp:coreProperties>
</file>