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3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3" r:id="rId9"/>
    <p:sldId id="264" r:id="rId10"/>
    <p:sldId id="270" r:id="rId11"/>
    <p:sldId id="273" r:id="rId12"/>
    <p:sldId id="272" r:id="rId13"/>
    <p:sldId id="271" r:id="rId14"/>
    <p:sldId id="261" r:id="rId15"/>
    <p:sldId id="265" r:id="rId16"/>
    <p:sldId id="274" r:id="rId17"/>
    <p:sldId id="266" r:id="rId18"/>
    <p:sldId id="269" r:id="rId19"/>
    <p:sldId id="267" r:id="rId20"/>
    <p:sldId id="268" r:id="rId21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oknxo63bS0aOXwvUL5hsWKZjI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CC"/>
    <a:srgbClr val="FFFF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74" autoAdjust="0"/>
    <p:restoredTop sz="94660"/>
  </p:normalViewPr>
  <p:slideViewPr>
    <p:cSldViewPr snapToGrid="0">
      <p:cViewPr>
        <p:scale>
          <a:sx n="75" d="100"/>
          <a:sy n="75" d="100"/>
        </p:scale>
        <p:origin x="1176" y="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2425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5664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7908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1771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3663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6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8072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3" name="Google Shape;293;p1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4625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3" name="Google Shape;293;p1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3412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3" name="Google Shape;303;p1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6779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3" name="Google Shape;303;p1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2396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3" name="Google Shape;313;p1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3310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3" name="Google Shape;323;p13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022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8" name="Google Shape;218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966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2425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623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6" name="Google Shape;236;p4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1048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5" name="Google Shape;245;p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6662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3" name="Google Shape;273;p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2440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3277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9763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192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1613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body" idx="1"/>
          </p:nvPr>
        </p:nvSpPr>
        <p:spPr>
          <a:xfrm rot="5400000">
            <a:off x="4107657" y="-1893094"/>
            <a:ext cx="3975100" cy="1097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 rot="5400000">
            <a:off x="8222193" y="2221971"/>
            <a:ext cx="3975100" cy="274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2635250" y="-420687"/>
            <a:ext cx="3975100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12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5382684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body" idx="2"/>
          </p:nvPr>
        </p:nvSpPr>
        <p:spPr>
          <a:xfrm>
            <a:off x="6195484" y="1600201"/>
            <a:ext cx="53848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3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3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lvl="0" algn="ctr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8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8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22" name="Google Shape;122;p38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9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9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39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9" name="Google Shape;129;p3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0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4375" cy="1097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1"/>
          <p:cNvSpPr txBox="1">
            <a:spLocks noGrp="1"/>
          </p:cNvSpPr>
          <p:nvPr>
            <p:ph type="title"/>
          </p:nvPr>
        </p:nvSpPr>
        <p:spPr>
          <a:xfrm rot="5400000">
            <a:off x="7284774" y="1829066"/>
            <a:ext cx="5849937" cy="274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1"/>
          <p:cNvSpPr txBox="1">
            <a:spLocks noGrp="1"/>
          </p:cNvSpPr>
          <p:nvPr>
            <p:ph type="body" idx="1"/>
          </p:nvPr>
        </p:nvSpPr>
        <p:spPr>
          <a:xfrm rot="5400000">
            <a:off x="1697831" y="-813592"/>
            <a:ext cx="5849937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71213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lvl="0" algn="ctr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63" name="Google Shape;163;p4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4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4"/>
          <p:cNvSpPr txBox="1">
            <a:spLocks noGrp="1"/>
          </p:cNvSpPr>
          <p:nvPr>
            <p:ph type="body" idx="1"/>
          </p:nvPr>
        </p:nvSpPr>
        <p:spPr>
          <a:xfrm>
            <a:off x="609601" y="1604963"/>
            <a:ext cx="5382684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4064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8" name="Google Shape;168;p44"/>
          <p:cNvSpPr txBox="1">
            <a:spLocks noGrp="1"/>
          </p:cNvSpPr>
          <p:nvPr>
            <p:ph type="body" idx="2"/>
          </p:nvPr>
        </p:nvSpPr>
        <p:spPr>
          <a:xfrm>
            <a:off x="6195484" y="1604963"/>
            <a:ext cx="5384800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4064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4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4" name="Google Shape;174;p4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810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4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6" name="Google Shape;176;p4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810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77" name="Google Shape;177;p4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1613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71213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4318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86" name="Google Shape;186;p4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7" name="Google Shape;187;p4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8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8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4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93" name="Google Shape;193;p4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9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9"/>
          <p:cNvSpPr txBox="1">
            <a:spLocks noGrp="1"/>
          </p:cNvSpPr>
          <p:nvPr>
            <p:ph type="body" idx="1"/>
          </p:nvPr>
        </p:nvSpPr>
        <p:spPr>
          <a:xfrm rot="5400000">
            <a:off x="4107657" y="-1893094"/>
            <a:ext cx="3975100" cy="1097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0"/>
          <p:cNvSpPr txBox="1">
            <a:spLocks noGrp="1"/>
          </p:cNvSpPr>
          <p:nvPr>
            <p:ph type="title"/>
          </p:nvPr>
        </p:nvSpPr>
        <p:spPr>
          <a:xfrm rot="5400000">
            <a:off x="7556236" y="1556015"/>
            <a:ext cx="5307013" cy="274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50"/>
          <p:cNvSpPr txBox="1">
            <a:spLocks noGrp="1"/>
          </p:cNvSpPr>
          <p:nvPr>
            <p:ph type="body" idx="1"/>
          </p:nvPr>
        </p:nvSpPr>
        <p:spPr>
          <a:xfrm rot="5400000">
            <a:off x="1969294" y="-1086643"/>
            <a:ext cx="530701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5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1613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1"/>
          </p:nvPr>
        </p:nvSpPr>
        <p:spPr>
          <a:xfrm>
            <a:off x="609601" y="1604963"/>
            <a:ext cx="5382684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4064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2"/>
          </p:nvPr>
        </p:nvSpPr>
        <p:spPr>
          <a:xfrm>
            <a:off x="6195484" y="1604963"/>
            <a:ext cx="5384800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4064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810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810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1613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4318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1613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71213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marR="0" lvl="0" indent="-431800" algn="l" rtl="0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12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71213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marR="0" lvl="0" indent="-431800" algn="l" rtl="0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subTitle" idx="4294967295"/>
          </p:nvPr>
        </p:nvSpPr>
        <p:spPr>
          <a:xfrm>
            <a:off x="2095500" y="4583113"/>
            <a:ext cx="7816850" cy="12033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IN" sz="18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 dirty="0"/>
          </a:p>
          <a:p>
            <a:pPr marL="0" marR="0" lvl="0" indent="0" algn="ct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IN" sz="18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 b="1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2303811724321067-MOHAMED FIRDOUS S </a:t>
            </a:r>
            <a:endParaRPr sz="18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IN" sz="1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endParaRPr dirty="0"/>
          </a:p>
          <a:p>
            <a:pPr marL="0" marR="0" lvl="0" indent="0" algn="ct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 dirty="0">
              <a:solidFill>
                <a:srgbClr val="8B8B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 dirty="0">
              <a:solidFill>
                <a:srgbClr val="8B8B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 dirty="0">
              <a:solidFill>
                <a:srgbClr val="8B8B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1679575" y="-1684338"/>
            <a:ext cx="3543300" cy="3514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"/>
          <p:cNvSpPr/>
          <p:nvPr/>
        </p:nvSpPr>
        <p:spPr>
          <a:xfrm>
            <a:off x="2074862" y="276623"/>
            <a:ext cx="8437563" cy="347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IN" sz="2000" b="1" i="0" u="none" strike="noStrike" cap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K.RAMAKRISHNAN COLLEGE OF TECHNOLOGY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IN" sz="2000" b="1" i="0" u="none" strike="noStrike" cap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(AUTONOMOUS), TRICHY</a:t>
            </a:r>
            <a:br>
              <a:rPr lang="en-IN" sz="2000" b="1" i="0" u="none" strike="noStrike" cap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1" i="0" u="none" strike="noStrike" cap="none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i="0" u="none" strike="noStrike" cap="none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IN" sz="3600" b="1" i="0" u="none" strike="noStrike" cap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IN" sz="3600" b="1" i="0" u="none" strike="noStrike" cap="none" dirty="0" smtClean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endParaRPr lang="en-IN" sz="3600" b="1" dirty="0">
              <a:solidFill>
                <a:srgbClr val="FF0066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GB" sz="2400" b="1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CREATING BASIC MAPS TO DISPLAY POPULATION DENSITY OF INDIAN STATES</a:t>
            </a:r>
            <a:endParaRPr lang="en-GB" sz="1600" b="1" i="0" u="none" strike="noStrike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IN" sz="2000" b="1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pic>
        <p:nvPicPr>
          <p:cNvPr id="214" name="Google Shape;21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>
            <a:spLocks noGrp="1"/>
          </p:cNvSpPr>
          <p:nvPr>
            <p:ph type="title"/>
          </p:nvPr>
        </p:nvSpPr>
        <p:spPr>
          <a:xfrm>
            <a:off x="519112" y="214313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IN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MODULES </a:t>
            </a:r>
            <a:r>
              <a:rPr lang="en-GB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IMPLEMENTATION 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87" name="Google Shape;28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054100" y="1889597"/>
            <a:ext cx="92821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 using Shiny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using 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Shiny’s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reactive UI components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Sidebar includes controls for upload, filter, and view selection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Tabs for toggling between Table and Map views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layout for desktop and mobile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interface for smooth navigation</a:t>
            </a:r>
          </a:p>
        </p:txBody>
      </p:sp>
    </p:spTree>
    <p:extLst>
      <p:ext uri="{BB962C8B-B14F-4D97-AF65-F5344CB8AC3E}">
        <p14:creationId xmlns:p14="http://schemas.microsoft.com/office/powerpoint/2010/main" val="353308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>
            <a:spLocks noGrp="1"/>
          </p:cNvSpPr>
          <p:nvPr>
            <p:ph type="title"/>
          </p:nvPr>
        </p:nvSpPr>
        <p:spPr>
          <a:xfrm>
            <a:off x="519112" y="214313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IN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MODULES </a:t>
            </a:r>
            <a:r>
              <a:rPr lang="en-GB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IMPLEMENTATION 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87" name="Google Shape;28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968375" y="1996728"/>
            <a:ext cx="92821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Testing Module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all modules into a fully functional Shiny app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Validates input handling and reactive updates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usability across devices and browsers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Debugs and optimizes UI and server logic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smooth operation before final deployment</a:t>
            </a:r>
          </a:p>
        </p:txBody>
      </p:sp>
    </p:spTree>
    <p:extLst>
      <p:ext uri="{BB962C8B-B14F-4D97-AF65-F5344CB8AC3E}">
        <p14:creationId xmlns:p14="http://schemas.microsoft.com/office/powerpoint/2010/main" val="2224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rgbClr val="FF0000"/>
                </a:solidFill>
              </a:rPr>
              <a:t>DATA SCIENCE CONCEPTS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258" name="Google Shape;25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4788" y="2144425"/>
            <a:ext cx="636905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Shiny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interactive UI and server logic.</a:t>
            </a:r>
          </a:p>
          <a:p>
            <a:pPr marL="342900"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leaflet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dynamic geographic visualization.</a:t>
            </a:r>
          </a:p>
          <a:p>
            <a:pPr marL="342900"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interactive and filterable tables.</a:t>
            </a:r>
          </a:p>
          <a:p>
            <a:pPr marL="342900"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data filtering and manipulation.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smtClean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97" name="Google Shape;29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09088" y="1309688"/>
            <a:ext cx="11748012" cy="54784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IN" dirty="0"/>
              <a:t>library(shiny)</a:t>
            </a:r>
          </a:p>
          <a:p>
            <a:r>
              <a:rPr lang="en-IN" dirty="0"/>
              <a:t>library(DT)</a:t>
            </a:r>
          </a:p>
          <a:p>
            <a:r>
              <a:rPr lang="en-IN" dirty="0"/>
              <a:t>library(leaflet)</a:t>
            </a:r>
          </a:p>
          <a:p>
            <a:r>
              <a:rPr lang="en-IN" dirty="0"/>
              <a:t>library(</a:t>
            </a:r>
            <a:r>
              <a:rPr lang="en-IN" dirty="0" err="1"/>
              <a:t>dplyr</a:t>
            </a:r>
            <a:r>
              <a:rPr lang="en-IN" dirty="0"/>
              <a:t>)</a:t>
            </a:r>
          </a:p>
          <a:p>
            <a:r>
              <a:rPr lang="en-IN" dirty="0"/>
              <a:t> </a:t>
            </a:r>
          </a:p>
          <a:p>
            <a:r>
              <a:rPr lang="en-IN" dirty="0" err="1"/>
              <a:t>state_coords</a:t>
            </a:r>
            <a:r>
              <a:rPr lang="en-IN" dirty="0"/>
              <a:t> &lt;- </a:t>
            </a:r>
            <a:r>
              <a:rPr lang="en-IN" dirty="0" err="1"/>
              <a:t>data.frame</a:t>
            </a:r>
            <a:r>
              <a:rPr lang="en-IN" dirty="0"/>
              <a:t>(</a:t>
            </a:r>
          </a:p>
          <a:p>
            <a:r>
              <a:rPr lang="en-IN" dirty="0"/>
              <a:t>  State = c("Uttar Pradesh", "Bihar", "Maharashtra", "West Bengal", "Tamil Nadu", </a:t>
            </a:r>
          </a:p>
          <a:p>
            <a:r>
              <a:rPr lang="en-IN" dirty="0"/>
              <a:t>            "Rajasthan", "Karnataka", "Gujarat", "Andhra Pradesh", "Madhya Pradesh"),</a:t>
            </a:r>
          </a:p>
          <a:p>
            <a:r>
              <a:rPr lang="en-IN" dirty="0"/>
              <a:t>  </a:t>
            </a:r>
            <a:r>
              <a:rPr lang="en-IN" dirty="0" err="1"/>
              <a:t>Lat</a:t>
            </a:r>
            <a:r>
              <a:rPr lang="en-IN" dirty="0"/>
              <a:t> = c(26.85, 25.59, 19.75, 22.57, 11.12, 27.02, 15.31, 22.26, 15.91, 23.52),</a:t>
            </a:r>
          </a:p>
          <a:p>
            <a:r>
              <a:rPr lang="en-IN" dirty="0"/>
              <a:t>  Lon = c(80.91, 85.13, 75.71, 88.36, 78.15, 74.22, 75.71, 72.57, 79.74, 77.81)</a:t>
            </a:r>
          </a:p>
          <a:p>
            <a:r>
              <a:rPr lang="en-IN" dirty="0"/>
              <a:t>)</a:t>
            </a:r>
          </a:p>
          <a:p>
            <a:r>
              <a:rPr lang="en-IN" dirty="0"/>
              <a:t> </a:t>
            </a:r>
          </a:p>
          <a:p>
            <a:r>
              <a:rPr lang="en-IN" dirty="0" err="1"/>
              <a:t>ui</a:t>
            </a:r>
            <a:r>
              <a:rPr lang="en-IN" dirty="0"/>
              <a:t> &lt;- </a:t>
            </a:r>
            <a:r>
              <a:rPr lang="en-IN" dirty="0" err="1"/>
              <a:t>fluidPage</a:t>
            </a:r>
            <a:r>
              <a:rPr lang="en-IN" dirty="0"/>
              <a:t>(</a:t>
            </a:r>
          </a:p>
          <a:p>
            <a:r>
              <a:rPr lang="en-IN" dirty="0"/>
              <a:t>  </a:t>
            </a:r>
            <a:r>
              <a:rPr lang="en-IN" dirty="0" err="1"/>
              <a:t>titlePanel</a:t>
            </a:r>
            <a:r>
              <a:rPr lang="en-IN" dirty="0"/>
              <a:t>("Density Viewer"),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  </a:t>
            </a:r>
            <a:r>
              <a:rPr lang="en-IN" dirty="0" err="1"/>
              <a:t>sidebarLayout</a:t>
            </a:r>
            <a:r>
              <a:rPr lang="en-IN" dirty="0"/>
              <a:t>(</a:t>
            </a:r>
          </a:p>
          <a:p>
            <a:r>
              <a:rPr lang="en-IN" dirty="0"/>
              <a:t>    </a:t>
            </a:r>
            <a:r>
              <a:rPr lang="en-IN" dirty="0" err="1"/>
              <a:t>sidebarPanel</a:t>
            </a:r>
            <a:r>
              <a:rPr lang="en-IN" dirty="0"/>
              <a:t>(</a:t>
            </a:r>
          </a:p>
          <a:p>
            <a:r>
              <a:rPr lang="en-IN" dirty="0"/>
              <a:t>      </a:t>
            </a:r>
            <a:r>
              <a:rPr lang="en-IN" dirty="0" err="1"/>
              <a:t>fileInput</a:t>
            </a:r>
            <a:r>
              <a:rPr lang="en-IN" dirty="0"/>
              <a:t>("file", "Upload CSV File (State, Density)", accept = ".</a:t>
            </a:r>
            <a:r>
              <a:rPr lang="en-IN" dirty="0" err="1"/>
              <a:t>csv</a:t>
            </a:r>
            <a:r>
              <a:rPr lang="en-IN" dirty="0"/>
              <a:t>"),</a:t>
            </a:r>
          </a:p>
          <a:p>
            <a:r>
              <a:rPr lang="en-IN" dirty="0"/>
              <a:t>      </a:t>
            </a:r>
            <a:r>
              <a:rPr lang="en-IN" dirty="0" err="1"/>
              <a:t>selectInput</a:t>
            </a:r>
            <a:r>
              <a:rPr lang="en-IN" dirty="0"/>
              <a:t>("</a:t>
            </a:r>
            <a:r>
              <a:rPr lang="en-IN" dirty="0" err="1"/>
              <a:t>filter_type</a:t>
            </a:r>
            <a:r>
              <a:rPr lang="en-IN" dirty="0"/>
              <a:t>", "Filter Population Density:",</a:t>
            </a:r>
          </a:p>
          <a:p>
            <a:r>
              <a:rPr lang="en-IN" dirty="0"/>
              <a:t>                  choices = c("All", "Highest Density", "Lowest Density"))</a:t>
            </a:r>
          </a:p>
          <a:p>
            <a:r>
              <a:rPr lang="en-IN" dirty="0"/>
              <a:t>    ),</a:t>
            </a:r>
          </a:p>
          <a:p>
            <a:r>
              <a:rPr lang="en-IN" dirty="0"/>
              <a:t>    </a:t>
            </a:r>
          </a:p>
          <a:p>
            <a:r>
              <a:rPr lang="en-IN" dirty="0"/>
              <a:t>    </a:t>
            </a:r>
            <a:r>
              <a:rPr lang="en-IN" dirty="0" err="1"/>
              <a:t>mainPanel</a:t>
            </a:r>
            <a:r>
              <a:rPr lang="en-IN" dirty="0"/>
              <a:t>(</a:t>
            </a:r>
          </a:p>
          <a:p>
            <a:r>
              <a:rPr lang="en-IN" dirty="0"/>
              <a:t>      </a:t>
            </a:r>
            <a:r>
              <a:rPr lang="en-IN" dirty="0" err="1"/>
              <a:t>tabsetPanel</a:t>
            </a:r>
            <a:r>
              <a:rPr lang="en-IN" dirty="0"/>
              <a:t>(</a:t>
            </a:r>
          </a:p>
          <a:p>
            <a:r>
              <a:rPr lang="en-IN" dirty="0"/>
              <a:t>        </a:t>
            </a:r>
            <a:r>
              <a:rPr lang="en-IN" dirty="0" err="1"/>
              <a:t>tabPanel</a:t>
            </a:r>
            <a:r>
              <a:rPr lang="en-IN" dirty="0"/>
              <a:t>("Table View", </a:t>
            </a:r>
            <a:r>
              <a:rPr lang="en-IN" dirty="0" err="1"/>
              <a:t>DTOutput</a:t>
            </a:r>
            <a:r>
              <a:rPr lang="en-IN" dirty="0"/>
              <a:t>("</a:t>
            </a:r>
            <a:r>
              <a:rPr lang="en-IN" dirty="0" err="1"/>
              <a:t>density_table</a:t>
            </a:r>
            <a:r>
              <a:rPr lang="en-IN" dirty="0"/>
              <a:t>")),</a:t>
            </a:r>
          </a:p>
          <a:p>
            <a:r>
              <a:rPr lang="en-IN" dirty="0"/>
              <a:t>        </a:t>
            </a:r>
            <a:r>
              <a:rPr lang="en-IN" dirty="0" err="1"/>
              <a:t>tabPanel</a:t>
            </a:r>
            <a:r>
              <a:rPr lang="en-IN" dirty="0"/>
              <a:t>("Map View", </a:t>
            </a:r>
            <a:r>
              <a:rPr lang="en-IN" dirty="0" err="1"/>
              <a:t>leafletOutput</a:t>
            </a:r>
            <a:r>
              <a:rPr lang="en-IN" dirty="0"/>
              <a:t>("</a:t>
            </a:r>
            <a:r>
              <a:rPr lang="en-IN" dirty="0" err="1"/>
              <a:t>density_map</a:t>
            </a:r>
            <a:r>
              <a:rPr lang="en-IN" dirty="0"/>
              <a:t>", height = 600))</a:t>
            </a:r>
          </a:p>
          <a:p>
            <a:r>
              <a:rPr lang="en-IN" dirty="0"/>
              <a:t>      )</a:t>
            </a:r>
          </a:p>
          <a:p>
            <a:r>
              <a:rPr lang="en-IN" dirty="0"/>
              <a:t>    )</a:t>
            </a:r>
          </a:p>
          <a:p>
            <a:r>
              <a:rPr lang="en-IN" dirty="0"/>
              <a:t>  )</a:t>
            </a:r>
          </a:p>
          <a:p>
            <a:r>
              <a:rPr lang="en-IN" dirty="0"/>
              <a:t>)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server &lt;- function(input, output) {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  </a:t>
            </a:r>
            <a:r>
              <a:rPr lang="en-IN" dirty="0" err="1"/>
              <a:t>user_data</a:t>
            </a:r>
            <a:r>
              <a:rPr lang="en-IN" dirty="0"/>
              <a:t> &lt;- reactive({</a:t>
            </a:r>
          </a:p>
          <a:p>
            <a:r>
              <a:rPr lang="en-IN" dirty="0"/>
              <a:t>    </a:t>
            </a:r>
            <a:r>
              <a:rPr lang="en-IN" dirty="0" err="1"/>
              <a:t>req</a:t>
            </a:r>
            <a:r>
              <a:rPr lang="en-IN" dirty="0"/>
              <a:t>(</a:t>
            </a:r>
            <a:r>
              <a:rPr lang="en-IN" dirty="0" err="1"/>
              <a:t>input$file</a:t>
            </a:r>
            <a:r>
              <a:rPr lang="en-IN" dirty="0"/>
              <a:t>)</a:t>
            </a:r>
          </a:p>
          <a:p>
            <a:r>
              <a:rPr lang="en-IN" dirty="0"/>
              <a:t>    </a:t>
            </a:r>
            <a:r>
              <a:rPr lang="en-IN" dirty="0" err="1"/>
              <a:t>df</a:t>
            </a:r>
            <a:r>
              <a:rPr lang="en-IN" dirty="0"/>
              <a:t> &lt;- read.csv(</a:t>
            </a:r>
            <a:r>
              <a:rPr lang="en-IN" dirty="0" err="1"/>
              <a:t>input$file$datapath</a:t>
            </a:r>
            <a:r>
              <a:rPr lang="en-IN" dirty="0"/>
              <a:t>, </a:t>
            </a:r>
            <a:r>
              <a:rPr lang="en-IN" dirty="0" err="1"/>
              <a:t>stringsAsFactors</a:t>
            </a:r>
            <a:r>
              <a:rPr lang="en-IN" dirty="0"/>
              <a:t> = FALSE)</a:t>
            </a:r>
          </a:p>
          <a:p>
            <a:r>
              <a:rPr lang="en-IN" dirty="0"/>
              <a:t>    </a:t>
            </a:r>
          </a:p>
          <a:p>
            <a:r>
              <a:rPr lang="en-IN" dirty="0"/>
              <a:t>       </a:t>
            </a:r>
            <a:r>
              <a:rPr lang="en-IN" dirty="0" err="1"/>
              <a:t>df$Density</a:t>
            </a:r>
            <a:r>
              <a:rPr lang="en-IN" dirty="0"/>
              <a:t> &lt;- </a:t>
            </a:r>
            <a:r>
              <a:rPr lang="en-IN" dirty="0" err="1"/>
              <a:t>as.numeric</a:t>
            </a:r>
            <a:r>
              <a:rPr lang="en-IN" dirty="0"/>
              <a:t>(</a:t>
            </a:r>
            <a:r>
              <a:rPr lang="en-IN" dirty="0" err="1"/>
              <a:t>gsub</a:t>
            </a:r>
            <a:r>
              <a:rPr lang="en-IN" dirty="0"/>
              <a:t>(",", "", </a:t>
            </a:r>
            <a:r>
              <a:rPr lang="en-IN" dirty="0" err="1"/>
              <a:t>df$Density</a:t>
            </a:r>
            <a:r>
              <a:rPr lang="en-IN" dirty="0"/>
              <a:t>))</a:t>
            </a:r>
          </a:p>
          <a:p>
            <a:r>
              <a:rPr lang="en-IN" dirty="0"/>
              <a:t>    </a:t>
            </a:r>
          </a:p>
          <a:p>
            <a:r>
              <a:rPr lang="en-IN" dirty="0"/>
              <a:t>        merged &lt;- </a:t>
            </a:r>
            <a:r>
              <a:rPr lang="en-IN" dirty="0" err="1"/>
              <a:t>df</a:t>
            </a:r>
            <a:r>
              <a:rPr lang="en-IN" dirty="0"/>
              <a:t> %&gt;%</a:t>
            </a:r>
          </a:p>
          <a:p>
            <a:r>
              <a:rPr lang="en-IN" dirty="0"/>
              <a:t>      </a:t>
            </a:r>
            <a:r>
              <a:rPr lang="en-IN" dirty="0" err="1"/>
              <a:t>inner_join</a:t>
            </a:r>
            <a:r>
              <a:rPr lang="en-IN" dirty="0"/>
              <a:t>(</a:t>
            </a:r>
            <a:r>
              <a:rPr lang="en-IN" dirty="0" err="1"/>
              <a:t>state_coords</a:t>
            </a:r>
            <a:r>
              <a:rPr lang="en-IN" dirty="0"/>
              <a:t>, by = "State")</a:t>
            </a:r>
          </a:p>
          <a:p>
            <a:r>
              <a:rPr lang="en-IN" dirty="0"/>
              <a:t>    </a:t>
            </a:r>
          </a:p>
          <a:p>
            <a:r>
              <a:rPr lang="en-IN" dirty="0"/>
              <a:t>    merged</a:t>
            </a:r>
          </a:p>
          <a:p>
            <a:r>
              <a:rPr lang="en-IN" dirty="0"/>
              <a:t>  })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  </a:t>
            </a:r>
            <a:r>
              <a:rPr lang="en-IN" dirty="0" err="1"/>
              <a:t>filtered_data</a:t>
            </a:r>
            <a:r>
              <a:rPr lang="en-IN" dirty="0"/>
              <a:t> &lt;- reactive({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smtClean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97" name="Google Shape;29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09088" y="1309688"/>
            <a:ext cx="11748012" cy="54784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IN" dirty="0"/>
              <a:t>    data &lt;- </a:t>
            </a:r>
            <a:r>
              <a:rPr lang="en-IN" dirty="0" err="1"/>
              <a:t>user_data</a:t>
            </a:r>
            <a:r>
              <a:rPr lang="en-IN" dirty="0"/>
              <a:t>()</a:t>
            </a:r>
          </a:p>
          <a:p>
            <a:r>
              <a:rPr lang="en-IN" dirty="0"/>
              <a:t>    if (</a:t>
            </a:r>
            <a:r>
              <a:rPr lang="en-IN" dirty="0" err="1"/>
              <a:t>input$filter_type</a:t>
            </a:r>
            <a:r>
              <a:rPr lang="en-IN" dirty="0"/>
              <a:t> == "Highest Density") {</a:t>
            </a:r>
          </a:p>
          <a:p>
            <a:r>
              <a:rPr lang="en-IN" dirty="0"/>
              <a:t>      data %&gt;% filter(Density == max(Density, na.rm = TRUE))</a:t>
            </a:r>
          </a:p>
          <a:p>
            <a:r>
              <a:rPr lang="en-IN" dirty="0"/>
              <a:t>    } else if (</a:t>
            </a:r>
            <a:r>
              <a:rPr lang="en-IN" dirty="0" err="1"/>
              <a:t>input$filter_type</a:t>
            </a:r>
            <a:r>
              <a:rPr lang="en-IN" dirty="0"/>
              <a:t> == "Lowest Density") {</a:t>
            </a:r>
          </a:p>
          <a:p>
            <a:r>
              <a:rPr lang="en-IN" dirty="0"/>
              <a:t>      data %&gt;% filter(Density == min(Density, na.rm = TRUE))</a:t>
            </a:r>
          </a:p>
          <a:p>
            <a:r>
              <a:rPr lang="en-IN" dirty="0"/>
              <a:t>    } else {</a:t>
            </a:r>
          </a:p>
          <a:p>
            <a:r>
              <a:rPr lang="en-IN" dirty="0"/>
              <a:t>      data</a:t>
            </a:r>
          </a:p>
          <a:p>
            <a:r>
              <a:rPr lang="en-IN" dirty="0"/>
              <a:t>    }</a:t>
            </a:r>
          </a:p>
          <a:p>
            <a:r>
              <a:rPr lang="en-IN" dirty="0"/>
              <a:t>  })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  </a:t>
            </a:r>
            <a:r>
              <a:rPr lang="en-IN" dirty="0" err="1"/>
              <a:t>output$density_table</a:t>
            </a:r>
            <a:r>
              <a:rPr lang="en-IN" dirty="0"/>
              <a:t> &lt;- </a:t>
            </a:r>
            <a:r>
              <a:rPr lang="en-IN" dirty="0" err="1"/>
              <a:t>renderDT</a:t>
            </a:r>
            <a:r>
              <a:rPr lang="en-IN" dirty="0"/>
              <a:t>({</a:t>
            </a:r>
          </a:p>
          <a:p>
            <a:r>
              <a:rPr lang="en-IN" dirty="0"/>
              <a:t>    </a:t>
            </a:r>
            <a:r>
              <a:rPr lang="en-IN" dirty="0" err="1"/>
              <a:t>datatable</a:t>
            </a:r>
            <a:r>
              <a:rPr lang="en-IN" dirty="0"/>
              <a:t>(</a:t>
            </a:r>
            <a:r>
              <a:rPr lang="en-IN" dirty="0" err="1"/>
              <a:t>filtered_data</a:t>
            </a:r>
            <a:r>
              <a:rPr lang="en-IN" dirty="0"/>
              <a:t>()[, c("State", "Density")], options = list(</a:t>
            </a:r>
            <a:r>
              <a:rPr lang="en-IN" dirty="0" err="1"/>
              <a:t>pageLength</a:t>
            </a:r>
            <a:r>
              <a:rPr lang="en-IN" dirty="0"/>
              <a:t> = 10))</a:t>
            </a:r>
          </a:p>
          <a:p>
            <a:r>
              <a:rPr lang="en-IN" dirty="0"/>
              <a:t>  })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  </a:t>
            </a:r>
            <a:r>
              <a:rPr lang="en-IN" dirty="0" err="1"/>
              <a:t>output$density_map</a:t>
            </a:r>
            <a:r>
              <a:rPr lang="en-IN" dirty="0"/>
              <a:t> &lt;- </a:t>
            </a:r>
            <a:r>
              <a:rPr lang="en-IN" dirty="0" err="1"/>
              <a:t>renderLeaflet</a:t>
            </a:r>
            <a:r>
              <a:rPr lang="en-IN" dirty="0"/>
              <a:t>({</a:t>
            </a:r>
          </a:p>
          <a:p>
            <a:r>
              <a:rPr lang="en-IN" dirty="0"/>
              <a:t>    </a:t>
            </a:r>
            <a:r>
              <a:rPr lang="en-IN" dirty="0" err="1"/>
              <a:t>req</a:t>
            </a:r>
            <a:r>
              <a:rPr lang="en-IN" dirty="0"/>
              <a:t>(</a:t>
            </a:r>
            <a:r>
              <a:rPr lang="en-IN" dirty="0" err="1"/>
              <a:t>filtered_data</a:t>
            </a:r>
            <a:r>
              <a:rPr lang="en-IN" dirty="0"/>
              <a:t>())</a:t>
            </a:r>
          </a:p>
          <a:p>
            <a:r>
              <a:rPr lang="en-IN" dirty="0"/>
              <a:t>    pal &lt;- </a:t>
            </a:r>
            <a:r>
              <a:rPr lang="en-IN" dirty="0" err="1"/>
              <a:t>colorNumeric</a:t>
            </a:r>
            <a:r>
              <a:rPr lang="en-IN" dirty="0"/>
              <a:t>(palette = c("green", "yellow", "red"), domain = </a:t>
            </a:r>
            <a:r>
              <a:rPr lang="en-IN" dirty="0" err="1"/>
              <a:t>user_data</a:t>
            </a:r>
            <a:r>
              <a:rPr lang="en-IN" dirty="0"/>
              <a:t>()$Density)</a:t>
            </a:r>
          </a:p>
          <a:p>
            <a:r>
              <a:rPr lang="en-IN" dirty="0"/>
              <a:t>    </a:t>
            </a:r>
          </a:p>
          <a:p>
            <a:r>
              <a:rPr lang="en-IN" dirty="0"/>
              <a:t>    leaflet() %&gt;%</a:t>
            </a:r>
          </a:p>
          <a:p>
            <a:r>
              <a:rPr lang="en-IN" dirty="0"/>
              <a:t>      </a:t>
            </a:r>
            <a:r>
              <a:rPr lang="en-IN" dirty="0" err="1"/>
              <a:t>addTiles</a:t>
            </a:r>
            <a:r>
              <a:rPr lang="en-IN" dirty="0"/>
              <a:t>() %&gt;%</a:t>
            </a:r>
          </a:p>
          <a:p>
            <a:r>
              <a:rPr lang="en-IN" dirty="0"/>
              <a:t>      </a:t>
            </a:r>
            <a:r>
              <a:rPr lang="en-IN" dirty="0" err="1"/>
              <a:t>addCircleMarkers</a:t>
            </a:r>
            <a:r>
              <a:rPr lang="en-IN" dirty="0"/>
              <a:t>(data = </a:t>
            </a:r>
            <a:r>
              <a:rPr lang="en-IN" dirty="0" err="1"/>
              <a:t>filtered_data</a:t>
            </a:r>
            <a:r>
              <a:rPr lang="en-IN" dirty="0"/>
              <a:t>(),</a:t>
            </a:r>
          </a:p>
          <a:p>
            <a:r>
              <a:rPr lang="en-IN" dirty="0"/>
              <a:t>                       </a:t>
            </a:r>
            <a:r>
              <a:rPr lang="en-IN" dirty="0" err="1"/>
              <a:t>lat</a:t>
            </a:r>
            <a:r>
              <a:rPr lang="en-IN" dirty="0"/>
              <a:t> = ~</a:t>
            </a:r>
            <a:r>
              <a:rPr lang="en-IN" dirty="0" err="1"/>
              <a:t>Lat</a:t>
            </a:r>
            <a:r>
              <a:rPr lang="en-IN" dirty="0"/>
              <a:t>,</a:t>
            </a:r>
          </a:p>
          <a:p>
            <a:r>
              <a:rPr lang="en-IN" dirty="0"/>
              <a:t>                       </a:t>
            </a:r>
            <a:r>
              <a:rPr lang="en-IN" dirty="0" err="1"/>
              <a:t>lng</a:t>
            </a:r>
            <a:r>
              <a:rPr lang="en-IN" dirty="0"/>
              <a:t> = ~Lon,</a:t>
            </a:r>
          </a:p>
          <a:p>
            <a:r>
              <a:rPr lang="en-IN" dirty="0"/>
              <a:t>                       radius = 10,</a:t>
            </a:r>
          </a:p>
          <a:p>
            <a:r>
              <a:rPr lang="en-IN" dirty="0"/>
              <a:t>                       </a:t>
            </a:r>
            <a:r>
              <a:rPr lang="en-IN" dirty="0" err="1"/>
              <a:t>color</a:t>
            </a:r>
            <a:r>
              <a:rPr lang="en-IN" dirty="0"/>
              <a:t> = ~pal(Density),</a:t>
            </a:r>
          </a:p>
          <a:p>
            <a:r>
              <a:rPr lang="en-IN" dirty="0"/>
              <a:t>                       stroke = TRUE,</a:t>
            </a:r>
          </a:p>
          <a:p>
            <a:r>
              <a:rPr lang="en-IN" dirty="0"/>
              <a:t>                       </a:t>
            </a:r>
            <a:r>
              <a:rPr lang="en-IN" dirty="0" err="1"/>
              <a:t>fillOpacity</a:t>
            </a:r>
            <a:r>
              <a:rPr lang="en-IN" dirty="0"/>
              <a:t> = 0.8,</a:t>
            </a:r>
          </a:p>
          <a:p>
            <a:r>
              <a:rPr lang="en-IN" dirty="0"/>
              <a:t>                       label = ~paste(State, ": ", Density)) %&gt;%</a:t>
            </a:r>
          </a:p>
          <a:p>
            <a:r>
              <a:rPr lang="en-IN" dirty="0"/>
              <a:t>      </a:t>
            </a:r>
            <a:r>
              <a:rPr lang="en-IN" dirty="0" err="1"/>
              <a:t>addLegend</a:t>
            </a:r>
            <a:r>
              <a:rPr lang="en-IN" dirty="0"/>
              <a:t>("</a:t>
            </a:r>
            <a:r>
              <a:rPr lang="en-IN" dirty="0" err="1"/>
              <a:t>bottomright</a:t>
            </a:r>
            <a:r>
              <a:rPr lang="en-IN" dirty="0"/>
              <a:t>", pal = pal, values = </a:t>
            </a:r>
            <a:r>
              <a:rPr lang="en-IN" dirty="0" err="1"/>
              <a:t>user_data</a:t>
            </a:r>
            <a:r>
              <a:rPr lang="en-IN" dirty="0"/>
              <a:t>()$Density,</a:t>
            </a:r>
          </a:p>
          <a:p>
            <a:r>
              <a:rPr lang="en-IN" dirty="0"/>
              <a:t>                title = "Population Density")</a:t>
            </a:r>
          </a:p>
          <a:p>
            <a:r>
              <a:rPr lang="en-IN" dirty="0"/>
              <a:t>  })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 </a:t>
            </a:r>
          </a:p>
          <a:p>
            <a:r>
              <a:rPr lang="en-IN" dirty="0" err="1"/>
              <a:t>shinyApp</a:t>
            </a:r>
            <a:r>
              <a:rPr lang="en-IN" dirty="0"/>
              <a:t>(</a:t>
            </a:r>
            <a:r>
              <a:rPr lang="en-IN" dirty="0" err="1"/>
              <a:t>ui</a:t>
            </a:r>
            <a:r>
              <a:rPr lang="en-IN" dirty="0"/>
              <a:t> = </a:t>
            </a:r>
            <a:r>
              <a:rPr lang="en-IN" dirty="0" err="1"/>
              <a:t>ui</a:t>
            </a:r>
            <a:r>
              <a:rPr lang="en-IN" dirty="0"/>
              <a:t>, server = server)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497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smtClean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1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307" name="Google Shape;30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753762"/>
            <a:ext cx="4137952" cy="22171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88" y="4506487"/>
            <a:ext cx="4580358" cy="2072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416050"/>
            <a:ext cx="4743449" cy="23136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49" y="4222422"/>
            <a:ext cx="5321167" cy="2505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Screeenshots</a:t>
            </a:r>
            <a:endParaRPr sz="3200" b="1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1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307" name="Google Shape;30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00" y="1933575"/>
            <a:ext cx="9100823" cy="44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3200" b="1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475117" y="2054138"/>
            <a:ext cx="92401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dynamic “Density Viewer” dashboard using R.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visualize and analyze population density across Indian states.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 and extendable for other geospatial datasets.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 understanding and decision-making using visual data insights.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"/>
          <p:cNvSpPr txBox="1">
            <a:spLocks noGrp="1"/>
          </p:cNvSpPr>
          <p:nvPr>
            <p:ph type="title" idx="4294967295"/>
          </p:nvPr>
        </p:nvSpPr>
        <p:spPr>
          <a:xfrm>
            <a:off x="19812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"/>
          <p:cNvSpPr txBox="1">
            <a:spLocks noGrp="1"/>
          </p:cNvSpPr>
          <p:nvPr>
            <p:ph type="title" idx="4294967295"/>
          </p:nvPr>
        </p:nvSpPr>
        <p:spPr>
          <a:xfrm>
            <a:off x="1423851" y="2833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PRESENTATION OVERVIEW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21" name="Google Shape;221;p2"/>
          <p:cNvSpPr txBox="1"/>
          <p:nvPr/>
        </p:nvSpPr>
        <p:spPr>
          <a:xfrm>
            <a:off x="1149712" y="1600881"/>
            <a:ext cx="5952128" cy="4826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1313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IN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Problem Identification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1313" algn="just" rtl="0">
              <a:lnSpc>
                <a:spcPct val="200000"/>
              </a:lnSpc>
              <a:spcBef>
                <a:spcPts val="3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IN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Objective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1313" algn="just" rtl="0">
              <a:lnSpc>
                <a:spcPct val="200000"/>
              </a:lnSpc>
              <a:spcBef>
                <a:spcPts val="3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IN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Proposed system 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1313" algn="just" rtl="0">
              <a:lnSpc>
                <a:spcPct val="200000"/>
              </a:lnSpc>
              <a:spcBef>
                <a:spcPts val="3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IN" b="1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Block </a:t>
            </a:r>
            <a:r>
              <a:rPr lang="en-IN" b="1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diagram of proposed </a:t>
            </a:r>
            <a:r>
              <a:rPr lang="en-IN" b="1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system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284163" algn="just">
              <a:lnSpc>
                <a:spcPct val="200000"/>
              </a:lnSpc>
              <a:spcBef>
                <a:spcPts val="325"/>
              </a:spcBef>
              <a:buSzPts val="2000"/>
              <a:buFont typeface="Noto Sans Symbols"/>
              <a:buChar char="⮚"/>
            </a:pP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2" name="Google Shape;22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501" y="22302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78864" y="267472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20815" y="3631476"/>
            <a:ext cx="4954996" cy="308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4163" algn="just">
              <a:lnSpc>
                <a:spcPct val="200000"/>
              </a:lnSpc>
              <a:spcBef>
                <a:spcPts val="325"/>
              </a:spcBef>
              <a:buSzPts val="2000"/>
              <a:buFont typeface="Noto Sans Symbols"/>
              <a:buChar char="⮚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284163" algn="just">
              <a:lnSpc>
                <a:spcPct val="200000"/>
              </a:lnSpc>
              <a:spcBef>
                <a:spcPts val="325"/>
              </a:spcBef>
              <a:buSzPts val="2000"/>
              <a:buFont typeface="Noto Sans Symbols"/>
              <a:buChar char="⮚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Description </a:t>
            </a:r>
            <a:endParaRPr lang="fr-F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284163" algn="just">
              <a:lnSpc>
                <a:spcPct val="200000"/>
              </a:lnSpc>
              <a:spcBef>
                <a:spcPts val="325"/>
              </a:spcBef>
              <a:buSzPts val="2000"/>
              <a:buFont typeface="Noto Sans Symbols"/>
              <a:buChar char="⮚"/>
            </a:pP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284163" algn="just">
              <a:lnSpc>
                <a:spcPct val="200000"/>
              </a:lnSpc>
              <a:spcBef>
                <a:spcPts val="325"/>
              </a:spcBef>
              <a:buSzPts val="2000"/>
              <a:buFont typeface="Noto Sans Symbols"/>
              <a:buChar char="⮚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</a:t>
            </a:r>
          </a:p>
          <a:p>
            <a:pPr marL="742950" indent="-284163" algn="just">
              <a:lnSpc>
                <a:spcPct val="200000"/>
              </a:lnSpc>
              <a:spcBef>
                <a:spcPts val="325"/>
              </a:spcBef>
              <a:buSzPts val="2000"/>
              <a:buFont typeface="Noto Sans Symbols"/>
              <a:buChar char="⮚"/>
            </a:pP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Screenshot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284163" algn="just">
              <a:lnSpc>
                <a:spcPct val="200000"/>
              </a:lnSpc>
              <a:spcBef>
                <a:spcPts val="325"/>
              </a:spcBef>
              <a:buSzPts val="2000"/>
              <a:buFont typeface="Noto Sans Symbols"/>
              <a:buChar char="⮚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2/7/20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title" idx="4294967295"/>
          </p:nvPr>
        </p:nvSpPr>
        <p:spPr>
          <a:xfrm>
            <a:off x="2159000" y="304800"/>
            <a:ext cx="76088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PROBLEM IDENTIFICATION</a:t>
            </a:r>
            <a:endParaRPr/>
          </a:p>
        </p:txBody>
      </p:sp>
      <p:pic>
        <p:nvPicPr>
          <p:cNvPr id="231" name="Google Shape;2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365250" y="1796091"/>
            <a:ext cx="8289925" cy="3691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 simple, visual tool to compare population density across Indian states.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population density comparisons are time-consuming and less intuitive.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an interactive and filterable dashboard to assist in analysis and planning.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 txBox="1">
            <a:spLocks noGrp="1"/>
          </p:cNvSpPr>
          <p:nvPr>
            <p:ph type="title" idx="4294967295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OBJECTIVE </a:t>
            </a:r>
            <a:endParaRPr/>
          </a:p>
        </p:txBody>
      </p:sp>
      <p:sp>
        <p:nvSpPr>
          <p:cNvPr id="239" name="Google Shape;239;p4"/>
          <p:cNvSpPr/>
          <p:nvPr/>
        </p:nvSpPr>
        <p:spPr>
          <a:xfrm>
            <a:off x="1437481" y="1809952"/>
            <a:ext cx="9317038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user-friendly dashboard that: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population density data for Indian states.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both tabular and visual (map-based) views.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CSV file uploads and filtering by density level</a:t>
            </a:r>
          </a:p>
        </p:txBody>
      </p:sp>
      <p:pic>
        <p:nvPicPr>
          <p:cNvPr id="240" name="Google Shape;24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"/>
          <p:cNvSpPr/>
          <p:nvPr/>
        </p:nvSpPr>
        <p:spPr>
          <a:xfrm>
            <a:off x="2514600" y="304800"/>
            <a:ext cx="6934200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IN" sz="32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PROPOSED SYSTEM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IN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BLOCK   DIAGRAM </a:t>
            </a:r>
            <a:endParaRPr sz="3200" b="1" i="0" u="none" strike="noStrike" cap="non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ed Rectangle 10"/>
          <p:cNvSpPr/>
          <p:nvPr/>
        </p:nvSpPr>
        <p:spPr>
          <a:xfrm>
            <a:off x="617124" y="1479137"/>
            <a:ext cx="3149600" cy="18723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951922" y="1884218"/>
            <a:ext cx="2560535" cy="106218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  FILE </a:t>
            </a:r>
            <a:endParaRPr lang="en-IN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475415" y="1526094"/>
            <a:ext cx="2942193" cy="4156713"/>
          </a:xfrm>
          <a:custGeom>
            <a:avLst/>
            <a:gdLst>
              <a:gd name="connsiteX0" fmla="*/ 0 w 2162629"/>
              <a:gd name="connsiteY0" fmla="*/ 360445 h 3503922"/>
              <a:gd name="connsiteX1" fmla="*/ 360445 w 2162629"/>
              <a:gd name="connsiteY1" fmla="*/ 0 h 3503922"/>
              <a:gd name="connsiteX2" fmla="*/ 1802184 w 2162629"/>
              <a:gd name="connsiteY2" fmla="*/ 0 h 3503922"/>
              <a:gd name="connsiteX3" fmla="*/ 2162629 w 2162629"/>
              <a:gd name="connsiteY3" fmla="*/ 360445 h 3503922"/>
              <a:gd name="connsiteX4" fmla="*/ 2162629 w 2162629"/>
              <a:gd name="connsiteY4" fmla="*/ 3143477 h 3503922"/>
              <a:gd name="connsiteX5" fmla="*/ 1802184 w 2162629"/>
              <a:gd name="connsiteY5" fmla="*/ 3503922 h 3503922"/>
              <a:gd name="connsiteX6" fmla="*/ 360445 w 2162629"/>
              <a:gd name="connsiteY6" fmla="*/ 3503922 h 3503922"/>
              <a:gd name="connsiteX7" fmla="*/ 0 w 2162629"/>
              <a:gd name="connsiteY7" fmla="*/ 3143477 h 3503922"/>
              <a:gd name="connsiteX8" fmla="*/ 0 w 2162629"/>
              <a:gd name="connsiteY8" fmla="*/ 360445 h 3503922"/>
              <a:gd name="connsiteX0" fmla="*/ 0 w 2162629"/>
              <a:gd name="connsiteY0" fmla="*/ 360445 h 3503922"/>
              <a:gd name="connsiteX1" fmla="*/ 360445 w 2162629"/>
              <a:gd name="connsiteY1" fmla="*/ 0 h 3503922"/>
              <a:gd name="connsiteX2" fmla="*/ 1802184 w 2162629"/>
              <a:gd name="connsiteY2" fmla="*/ 0 h 3503922"/>
              <a:gd name="connsiteX3" fmla="*/ 2162629 w 2162629"/>
              <a:gd name="connsiteY3" fmla="*/ 360445 h 3503922"/>
              <a:gd name="connsiteX4" fmla="*/ 2162629 w 2162629"/>
              <a:gd name="connsiteY4" fmla="*/ 3143477 h 3503922"/>
              <a:gd name="connsiteX5" fmla="*/ 1802184 w 2162629"/>
              <a:gd name="connsiteY5" fmla="*/ 3503922 h 3503922"/>
              <a:gd name="connsiteX6" fmla="*/ 360445 w 2162629"/>
              <a:gd name="connsiteY6" fmla="*/ 3503922 h 3503922"/>
              <a:gd name="connsiteX7" fmla="*/ 0 w 2162629"/>
              <a:gd name="connsiteY7" fmla="*/ 3143477 h 3503922"/>
              <a:gd name="connsiteX8" fmla="*/ 0 w 2162629"/>
              <a:gd name="connsiteY8" fmla="*/ 360445 h 350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2629" h="3503922">
                <a:moveTo>
                  <a:pt x="0" y="360445"/>
                </a:moveTo>
                <a:cubicBezTo>
                  <a:pt x="0" y="161377"/>
                  <a:pt x="161377" y="0"/>
                  <a:pt x="360445" y="0"/>
                </a:cubicBezTo>
                <a:lnTo>
                  <a:pt x="1802184" y="0"/>
                </a:lnTo>
                <a:cubicBezTo>
                  <a:pt x="2001252" y="0"/>
                  <a:pt x="2162629" y="161377"/>
                  <a:pt x="2162629" y="360445"/>
                </a:cubicBezTo>
                <a:lnTo>
                  <a:pt x="2162629" y="3143477"/>
                </a:lnTo>
                <a:cubicBezTo>
                  <a:pt x="2162629" y="3342545"/>
                  <a:pt x="2001252" y="3503922"/>
                  <a:pt x="1802184" y="3503922"/>
                </a:cubicBezTo>
                <a:lnTo>
                  <a:pt x="360445" y="3503922"/>
                </a:lnTo>
                <a:cubicBezTo>
                  <a:pt x="161377" y="3503922"/>
                  <a:pt x="0" y="3342545"/>
                  <a:pt x="0" y="3143477"/>
                </a:cubicBezTo>
                <a:lnTo>
                  <a:pt x="0" y="36044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5" name="Flowchart: Data 224"/>
          <p:cNvSpPr/>
          <p:nvPr/>
        </p:nvSpPr>
        <p:spPr>
          <a:xfrm>
            <a:off x="3970315" y="1884218"/>
            <a:ext cx="3792726" cy="4608159"/>
          </a:xfrm>
          <a:prstGeom prst="flowChartInputOutpu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4937763" y="2643683"/>
            <a:ext cx="1857829" cy="960768"/>
          </a:xfrm>
          <a:prstGeom prst="roundRect">
            <a:avLst/>
          </a:prstGeom>
          <a:solidFill>
            <a:srgbClr val="FFFFCC"/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Processing </a:t>
            </a:r>
          </a:p>
          <a:p>
            <a:pPr algn="ctr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Elbow Connector 20"/>
          <p:cNvCxnSpPr>
            <a:stCxn id="11" idx="3"/>
            <a:endCxn id="13" idx="1"/>
          </p:cNvCxnSpPr>
          <p:nvPr/>
        </p:nvCxnSpPr>
        <p:spPr>
          <a:xfrm>
            <a:off x="3766724" y="2415309"/>
            <a:ext cx="1171039" cy="7087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4755406" y="4351294"/>
            <a:ext cx="2365829" cy="1689637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/ 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Lowest 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/All 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12136" y="3604451"/>
            <a:ext cx="20741" cy="735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Flowchart: Terminator 228"/>
          <p:cNvSpPr/>
          <p:nvPr/>
        </p:nvSpPr>
        <p:spPr>
          <a:xfrm>
            <a:off x="8955314" y="2328436"/>
            <a:ext cx="2162629" cy="915266"/>
          </a:xfrm>
          <a:prstGeom prst="flowChartTerminator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TABLLE VIEW 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Flowchart: Terminator 40"/>
          <p:cNvSpPr/>
          <p:nvPr/>
        </p:nvSpPr>
        <p:spPr>
          <a:xfrm>
            <a:off x="8955314" y="4020562"/>
            <a:ext cx="2162629" cy="869589"/>
          </a:xfrm>
          <a:prstGeom prst="flowChartTerminator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VIEW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1" name="Elbow Connector 230"/>
          <p:cNvCxnSpPr>
            <a:stCxn id="23" idx="3"/>
            <a:endCxn id="229" idx="1"/>
          </p:cNvCxnSpPr>
          <p:nvPr/>
        </p:nvCxnSpPr>
        <p:spPr>
          <a:xfrm flipV="1">
            <a:off x="7121235" y="2786069"/>
            <a:ext cx="1834079" cy="2410044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endCxn id="41" idx="2"/>
          </p:cNvCxnSpPr>
          <p:nvPr/>
        </p:nvCxnSpPr>
        <p:spPr>
          <a:xfrm flipV="1">
            <a:off x="5932877" y="4890151"/>
            <a:ext cx="4103752" cy="115078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Action Button: Document 234">
            <a:hlinkClick r:id="" action="ppaction://noaction" highlightClick="1"/>
          </p:cNvPr>
          <p:cNvSpPr/>
          <p:nvPr/>
        </p:nvSpPr>
        <p:spPr>
          <a:xfrm>
            <a:off x="831850" y="1711784"/>
            <a:ext cx="363435" cy="344868"/>
          </a:xfrm>
          <a:prstGeom prst="actionButtonDocumen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4" descr="Filter 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3" y="2070372"/>
            <a:ext cx="329393" cy="32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AutoShape 6" descr="Image result for visualization icon png table view"/>
          <p:cNvSpPr>
            <a:spLocks noChangeAspect="1" noChangeArrowheads="1"/>
          </p:cNvSpPr>
          <p:nvPr/>
        </p:nvSpPr>
        <p:spPr bwMode="auto">
          <a:xfrm>
            <a:off x="145257" y="1523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8" name="Picture 10" descr="Image result for visualization icon png table vie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527" y="2415308"/>
            <a:ext cx="240145" cy="24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visualization icon png map vie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197" y="4083495"/>
            <a:ext cx="225520" cy="22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IN" sz="3200" b="1" dirty="0" smtClean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MODULES DESCRIPTION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8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pic>
        <p:nvPicPr>
          <p:cNvPr id="277" name="Google Shape;27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898650" y="2004655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Upload &amp; Cleaning Module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View Module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Visualization Module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 using Shiny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Testing Module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>
            <a:spLocks noGrp="1"/>
          </p:cNvSpPr>
          <p:nvPr>
            <p:ph type="title"/>
          </p:nvPr>
        </p:nvSpPr>
        <p:spPr>
          <a:xfrm>
            <a:off x="519112" y="214313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smtClean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MODULES </a:t>
            </a:r>
            <a:r>
              <a:rPr lang="en-GB" sz="3200" b="1" dirty="0" smtClean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IMPLEMENTATION 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87" name="Google Shape;28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1054100" y="1778139"/>
            <a:ext cx="997426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Upload &amp; Cleaning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8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Uploads .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files containing population and state data</a:t>
            </a:r>
          </a:p>
          <a:p>
            <a:pPr marL="457200" lvl="4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Parses string numbers with commas into numeric format</a:t>
            </a:r>
          </a:p>
          <a:p>
            <a:pPr marL="457200" lvl="4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 data if multiple datasets are used</a:t>
            </a:r>
          </a:p>
          <a:p>
            <a:pPr marL="457200" lvl="4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Prepares clean dataset for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4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Cleans data by removing missing or invalid entries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>
            <a:spLocks noGrp="1"/>
          </p:cNvSpPr>
          <p:nvPr>
            <p:ph type="title"/>
          </p:nvPr>
        </p:nvSpPr>
        <p:spPr>
          <a:xfrm>
            <a:off x="519112" y="214313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IN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MODULES </a:t>
            </a:r>
            <a:r>
              <a:rPr lang="en-GB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IMPLEMENTATION 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87" name="Google Shape;28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054100" y="1776515"/>
            <a:ext cx="9282113" cy="3892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View Module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cleaned dataset in an interactive table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sorting and searching by state or density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pagination for large datasets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Reflects filtering choices from the user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comparison and data interpretation easier</a:t>
            </a:r>
          </a:p>
        </p:txBody>
      </p:sp>
    </p:spTree>
    <p:extLst>
      <p:ext uri="{BB962C8B-B14F-4D97-AF65-F5344CB8AC3E}">
        <p14:creationId xmlns:p14="http://schemas.microsoft.com/office/powerpoint/2010/main" val="266796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>
            <a:spLocks noGrp="1"/>
          </p:cNvSpPr>
          <p:nvPr>
            <p:ph type="title"/>
          </p:nvPr>
        </p:nvSpPr>
        <p:spPr>
          <a:xfrm>
            <a:off x="519112" y="214313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IN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MODULES </a:t>
            </a:r>
            <a:r>
              <a:rPr lang="en-GB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IMPLEMENTATION 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87" name="Google Shape;28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869816" y="1977678"/>
            <a:ext cx="92821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Visualization Module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population density data using interactive maps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color-coded markers to represent density levels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Tooltips show state name and population details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 and pan for exploring different regions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patterns and outliers geographically</a:t>
            </a:r>
          </a:p>
        </p:txBody>
      </p:sp>
    </p:spTree>
    <p:extLst>
      <p:ext uri="{BB962C8B-B14F-4D97-AF65-F5344CB8AC3E}">
        <p14:creationId xmlns:p14="http://schemas.microsoft.com/office/powerpoint/2010/main" val="12816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479</Words>
  <Application>Microsoft Office PowerPoint</Application>
  <PresentationFormat>Widescreen</PresentationFormat>
  <Paragraphs>214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Noto Sans Symbols</vt:lpstr>
      <vt:lpstr>Times New Roman</vt:lpstr>
      <vt:lpstr>Wingdings</vt:lpstr>
      <vt:lpstr>Office Theme</vt:lpstr>
      <vt:lpstr>1_Office Theme</vt:lpstr>
      <vt:lpstr>2_Office Theme</vt:lpstr>
      <vt:lpstr>PowerPoint Presentation</vt:lpstr>
      <vt:lpstr>PRESENTATION OVERVIEW</vt:lpstr>
      <vt:lpstr>PROBLEM IDENTIFICATION</vt:lpstr>
      <vt:lpstr>OBJECTIVE </vt:lpstr>
      <vt:lpstr>PowerPoint Presentation</vt:lpstr>
      <vt:lpstr> MODULES DESCRIPTION</vt:lpstr>
      <vt:lpstr>MODULES IMPLEMENTATION </vt:lpstr>
      <vt:lpstr>MODULES IMPLEMENTATION </vt:lpstr>
      <vt:lpstr>MODULES IMPLEMENTATION </vt:lpstr>
      <vt:lpstr>MODULES IMPLEMENTATION </vt:lpstr>
      <vt:lpstr>MODULES IMPLEMENTATION </vt:lpstr>
      <vt:lpstr>DATA SCIENCE CONCEPTS</vt:lpstr>
      <vt:lpstr>SOURCE CODE</vt:lpstr>
      <vt:lpstr>SOURCE CODE</vt:lpstr>
      <vt:lpstr>Screenshots</vt:lpstr>
      <vt:lpstr>Screeenshots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Prithika Arumugam</dc:creator>
  <cp:lastModifiedBy>Mohamed Firdous</cp:lastModifiedBy>
  <cp:revision>17</cp:revision>
  <dcterms:created xsi:type="dcterms:W3CDTF">2018-05-03T08:24:28Z</dcterms:created>
  <dcterms:modified xsi:type="dcterms:W3CDTF">2025-05-29T16:59:31Z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18</vt:r8>
  </property>
</Properties>
</file>