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76" r:id="rId7"/>
    <p:sldId id="281" r:id="rId8"/>
    <p:sldId id="282" r:id="rId9"/>
    <p:sldId id="283" r:id="rId10"/>
    <p:sldId id="284" r:id="rId11"/>
    <p:sldId id="272" r:id="rId12"/>
    <p:sldId id="273" r:id="rId13"/>
    <p:sldId id="275" r:id="rId14"/>
    <p:sldId id="277" r:id="rId15"/>
    <p:sldId id="278" r:id="rId16"/>
    <p:sldId id="279" r:id="rId17"/>
    <p:sldId id="280" r:id="rId18"/>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6" autoAdjust="0"/>
    <p:restoredTop sz="96437" autoAdjust="0"/>
  </p:normalViewPr>
  <p:slideViewPr>
    <p:cSldViewPr>
      <p:cViewPr varScale="1">
        <p:scale>
          <a:sx n="83" d="100"/>
          <a:sy n="83" d="100"/>
        </p:scale>
        <p:origin x="864" y="90"/>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03/03/2024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03/03/2024</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03/03/2024</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03/03/2024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03/03/2024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03/03/2024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03/03/2024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03/03/2024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03/03/2024</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03/03/2024</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03/03/2024</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03/03/2024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03/03/2024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03/03/2024</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9.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2.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Mohamed Harzali</a:t>
            </a:r>
          </a:p>
        </p:txBody>
      </p:sp>
      <p:sp>
        <p:nvSpPr>
          <p:cNvPr id="5" name="Sous-titre 4"/>
          <p:cNvSpPr>
            <a:spLocks noGrp="1"/>
          </p:cNvSpPr>
          <p:nvPr>
            <p:ph type="subTitle" idx="1"/>
          </p:nvPr>
        </p:nvSpPr>
        <p:spPr/>
        <p:txBody>
          <a:bodyPr rtlCol="0"/>
          <a:lstStyle/>
          <a:p>
            <a:pPr rtl="0"/>
            <a:r>
              <a:rPr lang="fr-FR" sz="3200" b="0" i="0" dirty="0">
                <a:solidFill>
                  <a:srgbClr val="00B0F0"/>
                </a:solidFill>
                <a:effectLst/>
                <a:latin typeface="Söhne"/>
              </a:rPr>
              <a:t>TunisTech Solutions</a:t>
            </a:r>
          </a:p>
          <a:p>
            <a:pPr rtl="0"/>
            <a:r>
              <a:rPr lang="fr-FR" b="1" i="0" dirty="0">
                <a:solidFill>
                  <a:srgbClr val="00B0F0"/>
                </a:solidFill>
                <a:effectLst/>
                <a:latin typeface="Söhne"/>
              </a:rPr>
              <a:t>Secteur d'activité :</a:t>
            </a:r>
            <a:r>
              <a:rPr lang="fr-FR" b="0" i="0" dirty="0">
                <a:solidFill>
                  <a:srgbClr val="00B0F0"/>
                </a:solidFill>
                <a:effectLst/>
                <a:latin typeface="Söhne"/>
              </a:rPr>
              <a:t> Services informatiques</a:t>
            </a:r>
            <a:endParaRPr lang="fr-FR" dirty="0">
              <a:solidFill>
                <a:srgbClr val="00B0F0"/>
              </a:solidFill>
            </a:endParaRPr>
          </a:p>
        </p:txBody>
      </p:sp>
      <p:sp>
        <p:nvSpPr>
          <p:cNvPr id="3" name="Flèche : chevron 2">
            <a:hlinkClick r:id="rId3" action="ppaction://hlinksldjump"/>
            <a:extLst>
              <a:ext uri="{FF2B5EF4-FFF2-40B4-BE49-F238E27FC236}">
                <a16:creationId xmlns:a16="http://schemas.microsoft.com/office/drawing/2014/main" id="{5B5E5BD8-5FB2-8A1A-6DE1-69F958A81827}"/>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D25509-4CEA-F64F-B881-94532E3E8929}"/>
              </a:ext>
            </a:extLst>
          </p:cNvPr>
          <p:cNvSpPr>
            <a:spLocks noGrp="1"/>
          </p:cNvSpPr>
          <p:nvPr>
            <p:ph idx="1"/>
          </p:nvPr>
        </p:nvSpPr>
        <p:spPr/>
        <p:txBody>
          <a:bodyPr>
            <a:normAutofit/>
          </a:bodyPr>
          <a:lstStyle/>
          <a:p>
            <a:r>
              <a:rPr lang="fr-FR" sz="3600" b="0" i="0" dirty="0">
                <a:solidFill>
                  <a:srgbClr val="ECECEC"/>
                </a:solidFill>
                <a:effectLst/>
                <a:latin typeface="Söhne"/>
              </a:rPr>
              <a:t>Le DRH est chargé de la gestion globale des ressources humaines au sein de l'entreprise. Il supervise les politiques RH, le recrutement, la rémunération, la formation, le développement professionnel, les avantages sociaux, la conformité réglementaire, etc.</a:t>
            </a:r>
            <a:endParaRPr lang="fr-FR" sz="3600" dirty="0"/>
          </a:p>
        </p:txBody>
      </p:sp>
      <p:sp>
        <p:nvSpPr>
          <p:cNvPr id="4" name="Flèche : chevron 3">
            <a:hlinkClick r:id="rId2" action="ppaction://hlinksldjump"/>
            <a:extLst>
              <a:ext uri="{FF2B5EF4-FFF2-40B4-BE49-F238E27FC236}">
                <a16:creationId xmlns:a16="http://schemas.microsoft.com/office/drawing/2014/main" id="{A8F9C89C-80F3-DCED-D5AB-B5E453F66334}"/>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149944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DBFDE-CF5E-C10C-35B6-9390C1E4E80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5A31A24-E509-EF3D-8D0E-C2B3351D14A2}"/>
              </a:ext>
            </a:extLst>
          </p:cNvPr>
          <p:cNvSpPr>
            <a:spLocks noGrp="1"/>
          </p:cNvSpPr>
          <p:nvPr>
            <p:ph idx="1"/>
          </p:nvPr>
        </p:nvSpPr>
        <p:spPr/>
        <p:txBody>
          <a:bodyPr>
            <a:normAutofit/>
          </a:bodyPr>
          <a:lstStyle/>
          <a:p>
            <a:r>
              <a:rPr lang="fr-FR" sz="3600" b="0" i="0" dirty="0">
                <a:solidFill>
                  <a:srgbClr val="ECECEC"/>
                </a:solidFill>
                <a:effectLst/>
                <a:latin typeface="Söhne"/>
              </a:rPr>
              <a:t>Cette équipe est responsable de l'identification, du recrutement et de la sélection des meilleurs talents pour les postes vacants au sein de l'entreprise. Ils publient des offres d'emploi, trient les CV, mènent des entretiens et prennent des décisions concernant les nouvelles embauches.</a:t>
            </a:r>
            <a:endParaRPr lang="fr-FR" sz="3600" dirty="0"/>
          </a:p>
        </p:txBody>
      </p:sp>
      <p:sp>
        <p:nvSpPr>
          <p:cNvPr id="4" name="Flèche : chevron 3">
            <a:hlinkClick r:id="rId2" action="ppaction://hlinksldjump"/>
            <a:extLst>
              <a:ext uri="{FF2B5EF4-FFF2-40B4-BE49-F238E27FC236}">
                <a16:creationId xmlns:a16="http://schemas.microsoft.com/office/drawing/2014/main" id="{75FF3F4E-FEB0-4191-AEB5-6BB8355FC880}"/>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85500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F2E02-60A7-D908-0356-78EA0980F61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E99B0D2-ECD0-2CFD-44FE-069F399675E0}"/>
              </a:ext>
            </a:extLst>
          </p:cNvPr>
          <p:cNvSpPr>
            <a:spLocks noGrp="1"/>
          </p:cNvSpPr>
          <p:nvPr>
            <p:ph idx="1"/>
          </p:nvPr>
        </p:nvSpPr>
        <p:spPr/>
        <p:txBody>
          <a:bodyPr>
            <a:normAutofit/>
          </a:bodyPr>
          <a:lstStyle/>
          <a:p>
            <a:r>
              <a:rPr lang="fr-FR" sz="3600" b="0" i="0" dirty="0">
                <a:solidFill>
                  <a:srgbClr val="ECECEC"/>
                </a:solidFill>
                <a:effectLst/>
                <a:latin typeface="Söhne"/>
              </a:rPr>
              <a:t>Ce département s'occupe de la formation continue des employés, du développement des compétences, de la planification de la relève et de la création de programmes visant à améliorer les performances et la progression de carrière des employés.</a:t>
            </a:r>
            <a:endParaRPr lang="fr-FR" sz="3600" dirty="0"/>
          </a:p>
        </p:txBody>
      </p:sp>
      <p:sp>
        <p:nvSpPr>
          <p:cNvPr id="4" name="Flèche : chevron 3">
            <a:hlinkClick r:id="rId2" action="ppaction://hlinksldjump"/>
            <a:extLst>
              <a:ext uri="{FF2B5EF4-FFF2-40B4-BE49-F238E27FC236}">
                <a16:creationId xmlns:a16="http://schemas.microsoft.com/office/drawing/2014/main" id="{0D1E5676-872B-AC53-EC05-E44AF977F903}"/>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366089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15540-5F29-31E2-3B9E-C9ED1753E23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7D8DC21-04D8-6C51-BFD8-CC04C5672F32}"/>
              </a:ext>
            </a:extLst>
          </p:cNvPr>
          <p:cNvSpPr>
            <a:spLocks noGrp="1"/>
          </p:cNvSpPr>
          <p:nvPr>
            <p:ph idx="1"/>
          </p:nvPr>
        </p:nvSpPr>
        <p:spPr/>
        <p:txBody>
          <a:bodyPr/>
          <a:lstStyle/>
          <a:p>
            <a:r>
              <a:rPr lang="fr-FR" sz="4000" b="0" i="0" dirty="0">
                <a:solidFill>
                  <a:srgbClr val="ECECEC"/>
                </a:solidFill>
                <a:effectLst/>
                <a:latin typeface="Söhne"/>
              </a:rPr>
              <a:t>Cette équipe gère la politique de rémunération de l'entreprise, y compris les salaires, les bonus, les avantages sociaux tels que l'assurance maladie, les congés payés, les régimes de retraite, etc</a:t>
            </a:r>
            <a:r>
              <a:rPr lang="fr-FR" b="0" i="0" dirty="0">
                <a:solidFill>
                  <a:srgbClr val="ECECEC"/>
                </a:solidFill>
                <a:effectLst/>
                <a:latin typeface="Söhne"/>
              </a:rPr>
              <a:t>.</a:t>
            </a:r>
            <a:endParaRPr lang="fr-FR" dirty="0"/>
          </a:p>
        </p:txBody>
      </p:sp>
      <p:sp>
        <p:nvSpPr>
          <p:cNvPr id="4" name="Flèche : chevron 3">
            <a:hlinkClick r:id="rId2" action="ppaction://hlinksldjump"/>
            <a:extLst>
              <a:ext uri="{FF2B5EF4-FFF2-40B4-BE49-F238E27FC236}">
                <a16:creationId xmlns:a16="http://schemas.microsoft.com/office/drawing/2014/main" id="{0A9154E0-70A1-DB26-434C-E4D82297DE44}"/>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315629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2F42A-FE67-633F-EE96-77A5A019EC6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F9ED325-7D4B-8231-221B-03DC6FDEC055}"/>
              </a:ext>
            </a:extLst>
          </p:cNvPr>
          <p:cNvSpPr>
            <a:spLocks noGrp="1"/>
          </p:cNvSpPr>
          <p:nvPr>
            <p:ph idx="1"/>
          </p:nvPr>
        </p:nvSpPr>
        <p:spPr/>
        <p:txBody>
          <a:bodyPr>
            <a:normAutofit/>
          </a:bodyPr>
          <a:lstStyle/>
          <a:p>
            <a:r>
              <a:rPr lang="fr-FR" sz="3600" b="0" i="0" dirty="0">
                <a:solidFill>
                  <a:srgbClr val="ECECEC"/>
                </a:solidFill>
                <a:effectLst/>
                <a:latin typeface="Söhne"/>
              </a:rPr>
              <a:t>Ce département est chargé de maintenir de bonnes relations entre l'entreprise et ses employés. Il gère les problèmes de ressources humaines, les conflits, les questions disciplinaires, les évaluations de performance, etc.</a:t>
            </a:r>
            <a:endParaRPr lang="fr-FR" sz="3600" dirty="0"/>
          </a:p>
        </p:txBody>
      </p:sp>
      <p:sp>
        <p:nvSpPr>
          <p:cNvPr id="4" name="Flèche : chevron 3">
            <a:hlinkClick r:id="rId2" action="ppaction://hlinksldjump"/>
            <a:extLst>
              <a:ext uri="{FF2B5EF4-FFF2-40B4-BE49-F238E27FC236}">
                <a16:creationId xmlns:a16="http://schemas.microsoft.com/office/drawing/2014/main" id="{31DDEE57-327A-73BA-2C8C-276AA09A1179}"/>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201072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rtlCol="0"/>
          <a:lstStyle/>
          <a:p>
            <a:pPr rtl="0"/>
            <a:r>
              <a:rPr lang="fr-FR" sz="4000" b="1" dirty="0">
                <a:solidFill>
                  <a:srgbClr val="ECECEC"/>
                </a:solidFill>
                <a:latin typeface="Söhne"/>
                <a:hlinkClick r:id="rId3" action="ppaction://hlinksldjump"/>
              </a:rPr>
              <a:t>Présentation de l'entreprise :</a:t>
            </a:r>
            <a:endParaRPr lang="fr-FR" sz="4000" b="1" i="0" dirty="0">
              <a:solidFill>
                <a:srgbClr val="ECECEC"/>
              </a:solidFill>
              <a:effectLst/>
              <a:latin typeface="Söhne"/>
            </a:endParaRPr>
          </a:p>
          <a:p>
            <a:pPr rtl="0"/>
            <a:r>
              <a:rPr lang="fr-FR" sz="4000" b="1" dirty="0">
                <a:latin typeface="Söhne"/>
                <a:hlinkClick r:id="rId4" action="ppaction://hlinksldjump"/>
              </a:rPr>
              <a:t>Matériels</a:t>
            </a:r>
            <a:endParaRPr lang="fr-FR" sz="4000" b="1" dirty="0">
              <a:latin typeface="Söhne"/>
            </a:endParaRPr>
          </a:p>
          <a:p>
            <a:pPr rtl="0"/>
            <a:r>
              <a:rPr lang="fr-FR" sz="4000" b="1" i="0" dirty="0">
                <a:effectLst/>
                <a:latin typeface="Söhne"/>
                <a:hlinkClick r:id="rId5" action="ppaction://hlinksldjump"/>
              </a:rPr>
              <a:t>E</a:t>
            </a:r>
            <a:r>
              <a:rPr lang="fr-FR" sz="4000" b="1" dirty="0">
                <a:latin typeface="Söhne"/>
                <a:hlinkClick r:id="rId5" action="ppaction://hlinksldjump"/>
              </a:rPr>
              <a:t>RP</a:t>
            </a:r>
            <a:endParaRPr lang="fr-FR" sz="4000" b="1" i="0" dirty="0">
              <a:effectLst/>
              <a:latin typeface="Söhne"/>
            </a:endParaRPr>
          </a:p>
          <a:p>
            <a:pPr rtl="0"/>
            <a:r>
              <a:rPr lang="fr-FR" sz="4000" b="1" i="0" dirty="0">
                <a:effectLst/>
                <a:latin typeface="Google Sans"/>
                <a:hlinkClick r:id="rId6" action="ppaction://hlinksldjump"/>
              </a:rPr>
              <a:t>Équipes</a:t>
            </a:r>
            <a:r>
              <a:rPr lang="fr-FR" sz="4000" b="1" dirty="0">
                <a:latin typeface="Google Sans"/>
                <a:hlinkClick r:id="rId6" action="ppaction://hlinksldjump"/>
              </a:rPr>
              <a:t> </a:t>
            </a:r>
            <a:r>
              <a:rPr lang="fr-FR" sz="4000" b="1" i="0" dirty="0">
                <a:effectLst/>
                <a:latin typeface="Google Sans"/>
                <a:hlinkClick r:id="rId6" action="ppaction://hlinksldjump"/>
              </a:rPr>
              <a:t>de travail</a:t>
            </a:r>
            <a:endParaRPr lang="fr-FR" sz="4000" b="1" i="0" dirty="0">
              <a:effectLst/>
              <a:latin typeface="Google Sans"/>
            </a:endParaRPr>
          </a:p>
          <a:p>
            <a:pPr rtl="0"/>
            <a:endParaRPr lang="fr-FR" sz="3200" b="1" i="0" dirty="0">
              <a:solidFill>
                <a:srgbClr val="ECECEC"/>
              </a:solidFill>
              <a:effectLst/>
              <a:latin typeface="Söhne"/>
            </a:endParaRPr>
          </a:p>
        </p:txBody>
      </p:sp>
      <p:sp>
        <p:nvSpPr>
          <p:cNvPr id="5" name="Flèche : chevron 4">
            <a:hlinkClick r:id="rId7" action="ppaction://hlinksldjump"/>
            <a:extLst>
              <a:ext uri="{FF2B5EF4-FFF2-40B4-BE49-F238E27FC236}">
                <a16:creationId xmlns:a16="http://schemas.microsoft.com/office/drawing/2014/main" id="{45A65D00-6A49-F382-7872-1A256A7F7BF8}"/>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CE5AE59-AAB4-47B0-4D28-8EEC069B12BC}"/>
              </a:ext>
            </a:extLst>
          </p:cNvPr>
          <p:cNvSpPr>
            <a:spLocks noGrp="1"/>
          </p:cNvSpPr>
          <p:nvPr>
            <p:ph idx="1"/>
          </p:nvPr>
        </p:nvSpPr>
        <p:spPr>
          <a:xfrm>
            <a:off x="1218883" y="1412776"/>
            <a:ext cx="10360501" cy="4751293"/>
          </a:xfrm>
        </p:spPr>
        <p:txBody>
          <a:bodyPr>
            <a:normAutofit/>
          </a:bodyPr>
          <a:lstStyle/>
          <a:p>
            <a:r>
              <a:rPr lang="fr-FR" sz="3200" b="0" i="0" dirty="0">
                <a:solidFill>
                  <a:srgbClr val="ECECEC"/>
                </a:solidFill>
                <a:effectLst/>
                <a:latin typeface="Söhne"/>
              </a:rPr>
              <a:t>TunisTech Solutions est une entreprise tunisienne innovante spécialisée dans la fourniture de solutions informatiques intégrées pour les entreprises de divers secteurs. Fondée en 2008 par un groupe d'experts en informatique, l'entreprise s'est rapidement imposée comme un leader dans le domaine des technologies de l'information en Tunisie.</a:t>
            </a:r>
            <a:endParaRPr lang="fr-FR" sz="3200" dirty="0"/>
          </a:p>
        </p:txBody>
      </p:sp>
      <p:sp>
        <p:nvSpPr>
          <p:cNvPr id="4" name="Flèche : chevron 3">
            <a:hlinkClick r:id="rId2" action="ppaction://hlinksldjump"/>
            <a:extLst>
              <a:ext uri="{FF2B5EF4-FFF2-40B4-BE49-F238E27FC236}">
                <a16:creationId xmlns:a16="http://schemas.microsoft.com/office/drawing/2014/main" id="{4170DCD8-D89B-91B9-7AAA-A7A3203998B8}"/>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40323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576C537-44EC-7963-4C1B-3D377160F2EE}"/>
              </a:ext>
            </a:extLst>
          </p:cNvPr>
          <p:cNvSpPr>
            <a:spLocks noGrp="1"/>
          </p:cNvSpPr>
          <p:nvPr>
            <p:ph idx="1"/>
          </p:nvPr>
        </p:nvSpPr>
        <p:spPr/>
        <p:txBody>
          <a:bodyPr/>
          <a:lstStyle/>
          <a:p>
            <a:r>
              <a:rPr lang="fr-FR" sz="3600" b="1" i="0" dirty="0">
                <a:solidFill>
                  <a:srgbClr val="ECECEC"/>
                </a:solidFill>
                <a:effectLst/>
                <a:latin typeface="Söhne"/>
                <a:hlinkClick r:id="rId2" action="ppaction://hlinksldjump"/>
              </a:rPr>
              <a:t>Matériel Informatique</a:t>
            </a:r>
            <a:endParaRPr lang="fr-FR" sz="3600" b="1" i="0" dirty="0">
              <a:solidFill>
                <a:srgbClr val="ECECEC"/>
              </a:solidFill>
              <a:effectLst/>
              <a:latin typeface="Söhne"/>
            </a:endParaRPr>
          </a:p>
          <a:p>
            <a:r>
              <a:rPr lang="fr-FR" sz="3600" b="1" i="0" dirty="0">
                <a:solidFill>
                  <a:srgbClr val="ECECEC"/>
                </a:solidFill>
                <a:effectLst/>
                <a:latin typeface="Söhne"/>
                <a:hlinkClick r:id="rId3" action="ppaction://hlinksldjump"/>
              </a:rPr>
              <a:t>Équipement Réseau</a:t>
            </a:r>
            <a:endParaRPr lang="fr-FR" sz="3600" b="1" i="0" dirty="0">
              <a:solidFill>
                <a:srgbClr val="ECECEC"/>
              </a:solidFill>
              <a:effectLst/>
              <a:latin typeface="Söhne"/>
            </a:endParaRPr>
          </a:p>
          <a:p>
            <a:r>
              <a:rPr lang="fr-FR" sz="3600" b="1" i="0" dirty="0">
                <a:solidFill>
                  <a:srgbClr val="ECECEC"/>
                </a:solidFill>
                <a:effectLst/>
                <a:latin typeface="Söhne"/>
                <a:hlinkClick r:id="rId4" action="ppaction://hlinksldjump"/>
              </a:rPr>
              <a:t>Équipement de Sécurité</a:t>
            </a:r>
            <a:endParaRPr lang="fr-FR" sz="3600" b="1" i="0" dirty="0">
              <a:solidFill>
                <a:srgbClr val="ECECEC"/>
              </a:solidFill>
              <a:effectLst/>
              <a:latin typeface="Söhne"/>
            </a:endParaRPr>
          </a:p>
          <a:p>
            <a:pPr marL="0" indent="0">
              <a:buNone/>
            </a:pPr>
            <a:endParaRPr lang="fr-FR" dirty="0"/>
          </a:p>
        </p:txBody>
      </p:sp>
      <p:sp>
        <p:nvSpPr>
          <p:cNvPr id="4" name="Flèche : chevron 3">
            <a:hlinkClick r:id="rId5" action="ppaction://hlinksldjump"/>
            <a:extLst>
              <a:ext uri="{FF2B5EF4-FFF2-40B4-BE49-F238E27FC236}">
                <a16:creationId xmlns:a16="http://schemas.microsoft.com/office/drawing/2014/main" id="{66C3953C-D7DE-90EE-6794-9F851EF3264F}"/>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214938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8D2D1C-387C-F3FE-AC22-1C2E46AC6073}"/>
              </a:ext>
            </a:extLst>
          </p:cNvPr>
          <p:cNvSpPr>
            <a:spLocks noGrp="1"/>
          </p:cNvSpPr>
          <p:nvPr>
            <p:ph idx="1"/>
          </p:nvPr>
        </p:nvSpPr>
        <p:spPr>
          <a:xfrm>
            <a:off x="1197868" y="620688"/>
            <a:ext cx="10360501" cy="4462272"/>
          </a:xfrm>
        </p:spPr>
        <p:txBody>
          <a:bodyPr>
            <a:noAutofit/>
          </a:bodyPr>
          <a:lstStyle/>
          <a:p>
            <a:pPr algn="l">
              <a:buFont typeface="+mj-lt"/>
              <a:buAutoNum type="arabicPeriod"/>
            </a:pPr>
            <a:r>
              <a:rPr lang="fr-FR" b="1" i="0" dirty="0">
                <a:solidFill>
                  <a:srgbClr val="ECECEC"/>
                </a:solidFill>
                <a:effectLst/>
                <a:latin typeface="Söhne"/>
              </a:rPr>
              <a:t>Ordinateurs de Bureau</a:t>
            </a:r>
            <a:r>
              <a:rPr lang="fr-FR" b="0" i="0" dirty="0">
                <a:solidFill>
                  <a:srgbClr val="ECECEC"/>
                </a:solidFill>
                <a:effectLst/>
                <a:latin typeface="Söhne"/>
              </a:rPr>
              <a:t> : Pour les employés de bureau qui ont besoin de postes de travail.</a:t>
            </a:r>
          </a:p>
          <a:p>
            <a:pPr algn="l">
              <a:buFont typeface="+mj-lt"/>
              <a:buAutoNum type="arabicPeriod"/>
            </a:pPr>
            <a:r>
              <a:rPr lang="fr-FR" b="1" i="0" dirty="0">
                <a:solidFill>
                  <a:srgbClr val="ECECEC"/>
                </a:solidFill>
                <a:effectLst/>
                <a:latin typeface="Söhne"/>
              </a:rPr>
              <a:t>Ordinateurs Portables</a:t>
            </a:r>
            <a:r>
              <a:rPr lang="fr-FR" b="0" i="0" dirty="0">
                <a:solidFill>
                  <a:srgbClr val="ECECEC"/>
                </a:solidFill>
                <a:effectLst/>
                <a:latin typeface="Söhne"/>
              </a:rPr>
              <a:t> : Pour les employés en déplacement ou travaillant à distance.</a:t>
            </a:r>
          </a:p>
          <a:p>
            <a:pPr algn="l">
              <a:buFont typeface="+mj-lt"/>
              <a:buAutoNum type="arabicPeriod"/>
            </a:pPr>
            <a:r>
              <a:rPr lang="fr-FR" b="1" i="0" dirty="0">
                <a:solidFill>
                  <a:srgbClr val="ECECEC"/>
                </a:solidFill>
                <a:effectLst/>
                <a:latin typeface="Söhne"/>
              </a:rPr>
              <a:t>Tablettes</a:t>
            </a:r>
            <a:r>
              <a:rPr lang="fr-FR" b="0" i="0" dirty="0">
                <a:solidFill>
                  <a:srgbClr val="ECECEC"/>
                </a:solidFill>
                <a:effectLst/>
                <a:latin typeface="Söhne"/>
              </a:rPr>
              <a:t> : Utiles pour les présentations clients, la prise de notes en réunion, etc.</a:t>
            </a:r>
          </a:p>
          <a:p>
            <a:pPr algn="l">
              <a:buFont typeface="+mj-lt"/>
              <a:buAutoNum type="arabicPeriod"/>
            </a:pPr>
            <a:r>
              <a:rPr lang="fr-FR" b="1" i="0" dirty="0">
                <a:solidFill>
                  <a:srgbClr val="ECECEC"/>
                </a:solidFill>
                <a:effectLst/>
                <a:latin typeface="Söhne"/>
              </a:rPr>
              <a:t>Smartphones</a:t>
            </a:r>
            <a:r>
              <a:rPr lang="fr-FR" b="0" i="0" dirty="0">
                <a:solidFill>
                  <a:srgbClr val="ECECEC"/>
                </a:solidFill>
                <a:effectLst/>
                <a:latin typeface="Söhne"/>
              </a:rPr>
              <a:t> : Pour la communication en entreprise et pour tester les applications mobiles.</a:t>
            </a:r>
          </a:p>
          <a:p>
            <a:pPr algn="l">
              <a:buFont typeface="+mj-lt"/>
              <a:buAutoNum type="arabicPeriod"/>
            </a:pPr>
            <a:r>
              <a:rPr lang="fr-FR" b="1" i="0" dirty="0">
                <a:solidFill>
                  <a:srgbClr val="ECECEC"/>
                </a:solidFill>
                <a:effectLst/>
                <a:latin typeface="Söhne"/>
              </a:rPr>
              <a:t>Périphériques</a:t>
            </a:r>
            <a:r>
              <a:rPr lang="fr-FR" b="0" i="0" dirty="0">
                <a:solidFill>
                  <a:srgbClr val="ECECEC"/>
                </a:solidFill>
                <a:effectLst/>
                <a:latin typeface="Söhne"/>
              </a:rPr>
              <a:t> : Imprimantes, scanners, photocopieuses, etc.</a:t>
            </a:r>
          </a:p>
          <a:p>
            <a:endParaRPr lang="fr-FR" dirty="0"/>
          </a:p>
        </p:txBody>
      </p:sp>
      <p:sp>
        <p:nvSpPr>
          <p:cNvPr id="4" name="Flèche : chevron 3">
            <a:hlinkClick r:id="rId2" action="ppaction://hlinksldjump"/>
            <a:extLst>
              <a:ext uri="{FF2B5EF4-FFF2-40B4-BE49-F238E27FC236}">
                <a16:creationId xmlns:a16="http://schemas.microsoft.com/office/drawing/2014/main" id="{B0DEFCBC-1EF4-EEA5-7EFA-5B34D66C3EC7}"/>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275422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545240B-D6EF-CCA3-5AF4-6139669BF6F2}"/>
              </a:ext>
            </a:extLst>
          </p:cNvPr>
          <p:cNvSpPr>
            <a:spLocks noGrp="1"/>
          </p:cNvSpPr>
          <p:nvPr>
            <p:ph idx="1"/>
          </p:nvPr>
        </p:nvSpPr>
        <p:spPr/>
        <p:txBody>
          <a:bodyPr/>
          <a:lstStyle/>
          <a:p>
            <a:pPr algn="l">
              <a:buFont typeface="+mj-lt"/>
              <a:buAutoNum type="arabicPeriod"/>
            </a:pPr>
            <a:r>
              <a:rPr lang="fr-FR" b="1" i="0" dirty="0">
                <a:solidFill>
                  <a:srgbClr val="ECECEC"/>
                </a:solidFill>
                <a:effectLst/>
                <a:latin typeface="Söhne"/>
              </a:rPr>
              <a:t>Routeurs</a:t>
            </a:r>
            <a:r>
              <a:rPr lang="fr-FR" b="0" i="0" dirty="0">
                <a:solidFill>
                  <a:srgbClr val="ECECEC"/>
                </a:solidFill>
                <a:effectLst/>
                <a:latin typeface="Söhne"/>
              </a:rPr>
              <a:t> : Pour diriger le trafic réseau dans l'entreprise et vers l'extérieur.</a:t>
            </a:r>
          </a:p>
          <a:p>
            <a:pPr algn="l">
              <a:buFont typeface="+mj-lt"/>
              <a:buAutoNum type="arabicPeriod"/>
            </a:pPr>
            <a:r>
              <a:rPr lang="fr-FR" b="1" i="0" dirty="0">
                <a:solidFill>
                  <a:srgbClr val="ECECEC"/>
                </a:solidFill>
                <a:effectLst/>
                <a:latin typeface="Söhne"/>
              </a:rPr>
              <a:t>Switches</a:t>
            </a:r>
            <a:r>
              <a:rPr lang="fr-FR" b="0" i="0" dirty="0">
                <a:solidFill>
                  <a:srgbClr val="ECECEC"/>
                </a:solidFill>
                <a:effectLst/>
                <a:latin typeface="Söhne"/>
              </a:rPr>
              <a:t> : Pour connecter les différents appareils sur le réseau local.</a:t>
            </a:r>
          </a:p>
          <a:p>
            <a:pPr algn="l">
              <a:buFont typeface="+mj-lt"/>
              <a:buAutoNum type="arabicPeriod"/>
            </a:pPr>
            <a:r>
              <a:rPr lang="fr-FR" b="1" i="0" dirty="0">
                <a:solidFill>
                  <a:srgbClr val="ECECEC"/>
                </a:solidFill>
                <a:effectLst/>
                <a:latin typeface="Söhne"/>
              </a:rPr>
              <a:t>Firewalls</a:t>
            </a:r>
            <a:r>
              <a:rPr lang="fr-FR" b="0" i="0" dirty="0">
                <a:solidFill>
                  <a:srgbClr val="ECECEC"/>
                </a:solidFill>
                <a:effectLst/>
                <a:latin typeface="Söhne"/>
              </a:rPr>
              <a:t> : Pour la sécurité du réseau et des données.</a:t>
            </a:r>
          </a:p>
          <a:p>
            <a:pPr algn="l">
              <a:buFont typeface="+mj-lt"/>
              <a:buAutoNum type="arabicPeriod"/>
            </a:pPr>
            <a:r>
              <a:rPr lang="fr-FR" b="1" i="0" dirty="0">
                <a:solidFill>
                  <a:srgbClr val="ECECEC"/>
                </a:solidFill>
                <a:effectLst/>
                <a:latin typeface="Söhne"/>
              </a:rPr>
              <a:t>Points d'Accès Wi-Fi</a:t>
            </a:r>
            <a:r>
              <a:rPr lang="fr-FR" b="0" i="0" dirty="0">
                <a:solidFill>
                  <a:srgbClr val="ECECEC"/>
                </a:solidFill>
                <a:effectLst/>
                <a:latin typeface="Söhne"/>
              </a:rPr>
              <a:t> : Pour offrir une connectivité sans fil dans les bureaux.</a:t>
            </a:r>
          </a:p>
          <a:p>
            <a:endParaRPr lang="fr-FR" dirty="0"/>
          </a:p>
        </p:txBody>
      </p:sp>
      <p:sp>
        <p:nvSpPr>
          <p:cNvPr id="4" name="Flèche : chevron 3">
            <a:hlinkClick r:id="rId2" action="ppaction://hlinksldjump"/>
            <a:extLst>
              <a:ext uri="{FF2B5EF4-FFF2-40B4-BE49-F238E27FC236}">
                <a16:creationId xmlns:a16="http://schemas.microsoft.com/office/drawing/2014/main" id="{BD702389-C922-2337-0825-90EC695D55DA}"/>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413597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456E1F0-72AC-2C8C-2013-3071BB8EC72D}"/>
              </a:ext>
            </a:extLst>
          </p:cNvPr>
          <p:cNvSpPr>
            <a:spLocks noGrp="1"/>
          </p:cNvSpPr>
          <p:nvPr>
            <p:ph idx="1"/>
          </p:nvPr>
        </p:nvSpPr>
        <p:spPr/>
        <p:txBody>
          <a:bodyPr>
            <a:normAutofit/>
          </a:bodyPr>
          <a:lstStyle/>
          <a:p>
            <a:pPr algn="l">
              <a:buFont typeface="+mj-lt"/>
              <a:buAutoNum type="arabicPeriod"/>
            </a:pPr>
            <a:r>
              <a:rPr lang="fr-FR" sz="3200" b="1" i="0" dirty="0">
                <a:solidFill>
                  <a:srgbClr val="ECECEC"/>
                </a:solidFill>
                <a:effectLst/>
                <a:latin typeface="Söhne"/>
              </a:rPr>
              <a:t>Caméras de Surveillance</a:t>
            </a:r>
            <a:r>
              <a:rPr lang="fr-FR" sz="3200" b="0" i="0" dirty="0">
                <a:solidFill>
                  <a:srgbClr val="ECECEC"/>
                </a:solidFill>
                <a:effectLst/>
                <a:latin typeface="Söhne"/>
              </a:rPr>
              <a:t> : Pour la sécurité physique des locaux.</a:t>
            </a:r>
          </a:p>
          <a:p>
            <a:pPr algn="l">
              <a:buFont typeface="+mj-lt"/>
              <a:buAutoNum type="arabicPeriod"/>
            </a:pPr>
            <a:r>
              <a:rPr lang="fr-FR" sz="3200" b="1" i="0" dirty="0">
                <a:solidFill>
                  <a:srgbClr val="ECECEC"/>
                </a:solidFill>
                <a:effectLst/>
                <a:latin typeface="Söhne"/>
              </a:rPr>
              <a:t>Systèmes de Contrôle d'Accès</a:t>
            </a:r>
            <a:r>
              <a:rPr lang="fr-FR" sz="3200" b="0" i="0" dirty="0">
                <a:solidFill>
                  <a:srgbClr val="ECECEC"/>
                </a:solidFill>
                <a:effectLst/>
                <a:latin typeface="Söhne"/>
              </a:rPr>
              <a:t> : Pour limiter l'accès à certaines zones sensibles.</a:t>
            </a:r>
          </a:p>
          <a:p>
            <a:pPr algn="l">
              <a:buFont typeface="+mj-lt"/>
              <a:buAutoNum type="arabicPeriod"/>
            </a:pPr>
            <a:r>
              <a:rPr lang="fr-FR" sz="3200" b="1" i="0" dirty="0">
                <a:solidFill>
                  <a:srgbClr val="ECECEC"/>
                </a:solidFill>
                <a:effectLst/>
                <a:latin typeface="Söhne"/>
              </a:rPr>
              <a:t>Systèmes de Sauvegarde et de Récupération des Données</a:t>
            </a:r>
            <a:r>
              <a:rPr lang="fr-FR" sz="3200" b="0" i="0" dirty="0">
                <a:solidFill>
                  <a:srgbClr val="ECECEC"/>
                </a:solidFill>
                <a:effectLst/>
                <a:latin typeface="Söhne"/>
              </a:rPr>
              <a:t> : Pour assurer la sécurité des données des clients.</a:t>
            </a:r>
          </a:p>
          <a:p>
            <a:pPr marL="0" indent="0">
              <a:buNone/>
            </a:pPr>
            <a:endParaRPr lang="fr-FR" sz="3200" dirty="0"/>
          </a:p>
        </p:txBody>
      </p:sp>
      <p:sp>
        <p:nvSpPr>
          <p:cNvPr id="4" name="Flèche : chevron 3">
            <a:hlinkClick r:id="rId2" action="ppaction://hlinksldjump"/>
            <a:extLst>
              <a:ext uri="{FF2B5EF4-FFF2-40B4-BE49-F238E27FC236}">
                <a16:creationId xmlns:a16="http://schemas.microsoft.com/office/drawing/2014/main" id="{4122EE23-B10C-3F3F-44E1-4B7B5F214CF9}"/>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150726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contenu 10">
            <a:extLst>
              <a:ext uri="{FF2B5EF4-FFF2-40B4-BE49-F238E27FC236}">
                <a16:creationId xmlns:a16="http://schemas.microsoft.com/office/drawing/2014/main" id="{550B8E33-255D-ADBD-C481-C83CFBF576EF}"/>
              </a:ext>
            </a:extLst>
          </p:cNvPr>
          <p:cNvSpPr>
            <a:spLocks noGrp="1"/>
          </p:cNvSpPr>
          <p:nvPr>
            <p:ph idx="1"/>
          </p:nvPr>
        </p:nvSpPr>
        <p:spPr/>
        <p:txBody>
          <a:bodyPr>
            <a:normAutofit/>
          </a:bodyPr>
          <a:lstStyle/>
          <a:p>
            <a:r>
              <a:rPr lang="fr-FR" sz="3200" b="1" dirty="0">
                <a:solidFill>
                  <a:srgbClr val="ECECEC"/>
                </a:solidFill>
                <a:latin typeface="+mj-lt"/>
                <a:ea typeface="SimSun" panose="02010600030101010101" pitchFamily="2" charset="-122"/>
                <a:hlinkClick r:id="rId2" action="ppaction://hlinksldjump"/>
              </a:rPr>
              <a:t>Ressources humaines</a:t>
            </a:r>
            <a:endParaRPr lang="fr-FR" sz="3200" b="1" i="0" dirty="0">
              <a:solidFill>
                <a:srgbClr val="ECECEC"/>
              </a:solidFill>
              <a:effectLst/>
              <a:latin typeface="+mj-lt"/>
              <a:ea typeface="SimSun" panose="02010600030101010101" pitchFamily="2" charset="-122"/>
            </a:endParaRPr>
          </a:p>
          <a:p>
            <a:r>
              <a:rPr lang="fr-FR" sz="3200" b="1" i="0" dirty="0">
                <a:solidFill>
                  <a:srgbClr val="ECECEC"/>
                </a:solidFill>
                <a:effectLst/>
                <a:latin typeface="+mj-lt"/>
                <a:ea typeface="SimSun" panose="02010600030101010101" pitchFamily="2" charset="-122"/>
                <a:hlinkClick r:id="rId3" action="ppaction://hlinksldjump"/>
              </a:rPr>
              <a:t>Recrutement et Sélection</a:t>
            </a:r>
            <a:r>
              <a:rPr lang="fr-FR" sz="3200" b="0" i="0" dirty="0">
                <a:solidFill>
                  <a:srgbClr val="ECECEC"/>
                </a:solidFill>
                <a:effectLst/>
                <a:latin typeface="+mj-lt"/>
                <a:ea typeface="SimSun" panose="02010600030101010101" pitchFamily="2" charset="-122"/>
                <a:hlinkClick r:id="rId3" action="ppaction://hlinksldjump"/>
              </a:rPr>
              <a:t> </a:t>
            </a:r>
            <a:endParaRPr lang="fr-FR" sz="3200" dirty="0">
              <a:solidFill>
                <a:srgbClr val="ECECEC"/>
              </a:solidFill>
              <a:latin typeface="+mj-lt"/>
              <a:ea typeface="SimSun" panose="02010600030101010101" pitchFamily="2" charset="-122"/>
            </a:endParaRPr>
          </a:p>
          <a:p>
            <a:r>
              <a:rPr lang="fr-FR" sz="3200" b="1" i="0" dirty="0">
                <a:solidFill>
                  <a:srgbClr val="ECECEC"/>
                </a:solidFill>
                <a:effectLst/>
                <a:latin typeface="+mj-lt"/>
                <a:ea typeface="SimSun" panose="02010600030101010101" pitchFamily="2" charset="-122"/>
                <a:hlinkClick r:id="rId4" action="ppaction://hlinksldjump"/>
              </a:rPr>
              <a:t>Formation et Développement</a:t>
            </a:r>
            <a:r>
              <a:rPr lang="fr-FR" sz="3200" b="0" i="0" dirty="0">
                <a:solidFill>
                  <a:srgbClr val="ECECEC"/>
                </a:solidFill>
                <a:effectLst/>
                <a:latin typeface="+mj-lt"/>
                <a:ea typeface="SimSun" panose="02010600030101010101" pitchFamily="2" charset="-122"/>
                <a:hlinkClick r:id="rId4" action="ppaction://hlinksldjump"/>
              </a:rPr>
              <a:t> </a:t>
            </a:r>
            <a:endParaRPr lang="fr-FR" sz="3200" b="0" i="0" dirty="0">
              <a:solidFill>
                <a:srgbClr val="ECECEC"/>
              </a:solidFill>
              <a:effectLst/>
              <a:latin typeface="+mj-lt"/>
              <a:ea typeface="SimSun" panose="02010600030101010101" pitchFamily="2" charset="-122"/>
            </a:endParaRPr>
          </a:p>
          <a:p>
            <a:r>
              <a:rPr lang="fr-FR" sz="3200" b="1" i="0" dirty="0">
                <a:solidFill>
                  <a:srgbClr val="ECECEC"/>
                </a:solidFill>
                <a:effectLst/>
                <a:latin typeface="+mj-lt"/>
                <a:ea typeface="SimSun" panose="02010600030101010101" pitchFamily="2" charset="-122"/>
                <a:hlinkClick r:id="rId5" action="ppaction://hlinksldjump"/>
              </a:rPr>
              <a:t>Rémunération et Avantages Sociaux</a:t>
            </a:r>
            <a:endParaRPr lang="fr-FR" sz="3200" dirty="0">
              <a:solidFill>
                <a:srgbClr val="ECECEC"/>
              </a:solidFill>
              <a:latin typeface="+mj-lt"/>
              <a:ea typeface="SimSun" panose="02010600030101010101" pitchFamily="2" charset="-122"/>
            </a:endParaRPr>
          </a:p>
          <a:p>
            <a:r>
              <a:rPr lang="fr-FR" sz="3200" b="1" i="0" dirty="0">
                <a:solidFill>
                  <a:srgbClr val="ECECEC"/>
                </a:solidFill>
                <a:effectLst/>
                <a:latin typeface="+mj-lt"/>
                <a:ea typeface="SimSun" panose="02010600030101010101" pitchFamily="2" charset="-122"/>
                <a:hlinkClick r:id="rId6" action="ppaction://hlinksldjump"/>
              </a:rPr>
              <a:t>Relations Employés</a:t>
            </a:r>
            <a:r>
              <a:rPr lang="fr-FR" sz="3200" b="0" i="0" dirty="0">
                <a:solidFill>
                  <a:srgbClr val="ECECEC"/>
                </a:solidFill>
                <a:effectLst/>
                <a:latin typeface="+mj-lt"/>
                <a:ea typeface="SimSun" panose="02010600030101010101" pitchFamily="2" charset="-122"/>
                <a:hlinkClick r:id="rId6" action="ppaction://hlinksldjump"/>
              </a:rPr>
              <a:t> </a:t>
            </a:r>
            <a:endParaRPr lang="fr-FR" sz="3200" dirty="0">
              <a:latin typeface="+mj-lt"/>
              <a:ea typeface="SimSun" panose="02010600030101010101" pitchFamily="2" charset="-122"/>
            </a:endParaRPr>
          </a:p>
        </p:txBody>
      </p:sp>
      <p:sp>
        <p:nvSpPr>
          <p:cNvPr id="12" name="Flèche : chevron 11">
            <a:hlinkClick r:id="rId7" action="ppaction://hlinksldjump"/>
            <a:extLst>
              <a:ext uri="{FF2B5EF4-FFF2-40B4-BE49-F238E27FC236}">
                <a16:creationId xmlns:a16="http://schemas.microsoft.com/office/drawing/2014/main" id="{301E2426-F198-B4B8-1C80-A27E7CBA886F}"/>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solidFill>
                <a:schemeClr val="tx1"/>
              </a:solidFill>
            </a:endParaRPr>
          </a:p>
        </p:txBody>
      </p:sp>
    </p:spTree>
    <p:extLst>
      <p:ext uri="{BB962C8B-B14F-4D97-AF65-F5344CB8AC3E}">
        <p14:creationId xmlns:p14="http://schemas.microsoft.com/office/powerpoint/2010/main" val="371609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91CFD5-92CD-1FC6-8599-E3259382BF5B}"/>
              </a:ext>
            </a:extLst>
          </p:cNvPr>
          <p:cNvSpPr>
            <a:spLocks noGrp="1"/>
          </p:cNvSpPr>
          <p:nvPr>
            <p:ph idx="1"/>
          </p:nvPr>
        </p:nvSpPr>
        <p:spPr>
          <a:xfrm>
            <a:off x="1218883" y="620688"/>
            <a:ext cx="10360501" cy="6552728"/>
          </a:xfrm>
        </p:spPr>
        <p:txBody>
          <a:bodyPr/>
          <a:lstStyle/>
          <a:p>
            <a:pPr algn="l"/>
            <a:r>
              <a:rPr lang="fr-FR" sz="3200" b="0" i="0" dirty="0">
                <a:solidFill>
                  <a:srgbClr val="ECECEC"/>
                </a:solidFill>
                <a:effectLst/>
                <a:latin typeface="Söhne"/>
              </a:rPr>
              <a:t>TunisTech Solutions reconnaît l'importance d'un système ERP pour rationaliser les opérations commerciales de ses clients. En utilisant un ERP, les entreprises peuvent intégrer et gérer efficacement leurs processus métier, y compris la gestion des ressources humaines, la comptabilité, la gestion des stocks et la chaîne d'approvisionnement.</a:t>
            </a:r>
          </a:p>
          <a:p>
            <a:pPr algn="l"/>
            <a:r>
              <a:rPr lang="fr-FR" sz="3200" b="0" i="0" dirty="0">
                <a:solidFill>
                  <a:srgbClr val="ECECEC"/>
                </a:solidFill>
                <a:effectLst/>
                <a:latin typeface="Söhne"/>
              </a:rPr>
              <a:t>En tant que partenaire certifié des principaux fournisseurs d'ERP, TunisTech Solutions assure une mise en œuvre personnalisée et un support technique continu pour garantir le succès de chaque projet ERP.</a:t>
            </a:r>
          </a:p>
          <a:p>
            <a:endParaRPr lang="fr-FR" dirty="0"/>
          </a:p>
        </p:txBody>
      </p:sp>
      <p:sp>
        <p:nvSpPr>
          <p:cNvPr id="4" name="Flèche : chevron 3">
            <a:hlinkClick r:id="rId2" action="ppaction://hlinksldjump"/>
            <a:extLst>
              <a:ext uri="{FF2B5EF4-FFF2-40B4-BE49-F238E27FC236}">
                <a16:creationId xmlns:a16="http://schemas.microsoft.com/office/drawing/2014/main" id="{7081F271-D27C-2EC2-D7D7-776E63CC1B56}"/>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213321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74</TotalTime>
  <Words>543</Words>
  <Application>Microsoft Office PowerPoint</Application>
  <PresentationFormat>Personnalisé</PresentationFormat>
  <Paragraphs>37</Paragraphs>
  <Slides>14</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Google Sans</vt:lpstr>
      <vt:lpstr>Söhne</vt:lpstr>
      <vt:lpstr>Technologie 16:9</vt:lpstr>
      <vt:lpstr>Mohamed Harzali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Harzali</dc:title>
  <dc:creator>med.harzali2019@gmail.com</dc:creator>
  <cp:lastModifiedBy>mohamed harzali</cp:lastModifiedBy>
  <cp:revision>2</cp:revision>
  <dcterms:created xsi:type="dcterms:W3CDTF">2024-02-25T20:17:00Z</dcterms:created>
  <dcterms:modified xsi:type="dcterms:W3CDTF">2024-03-03T21:34:41Z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