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8"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BBA235-4F5B-46E3-9DBE-E38C22FDA3D2}" type="datetimeFigureOut">
              <a:rPr lang="fr-FR" smtClean="0"/>
              <a:t>01/03/2024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A0AB8-95EC-49CD-9893-7E87A8B46202}"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27A0AB8-95EC-49CD-9893-7E87A8B46202}" type="slidenum">
              <a:rPr lang="fr-FR" smtClean="0"/>
              <a:t>10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427A0AB8-95EC-49CD-9893-7E87A8B46202}" type="slidenum">
              <a:rPr lang="fr-FR" smtClean="0"/>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693FAD-EADD-458E-92A7-6F6CFC05AAAE}" type="datetimeFigureOut">
              <a:rPr lang="fr-FR" smtClean="0"/>
              <a:pPr/>
              <a:t>01/03/2024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0F5F3A-AD78-4776-80EF-8D6C49E4843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3FAD-EADD-458E-92A7-6F6CFC05AAAE}" type="datetimeFigureOut">
              <a:rPr lang="fr-FR" smtClean="0"/>
              <a:pPr/>
              <a:t>01/03/2024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F5F3A-AD78-4776-80EF-8D6C49E4843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1928803"/>
            <a:ext cx="7743852" cy="1671648"/>
          </a:xfrm>
          <a:solidFill>
            <a:schemeClr val="bg1"/>
          </a:solidFill>
        </p:spPr>
        <p:txBody>
          <a:bodyPr>
            <a:normAutofit fontScale="90000"/>
          </a:bodyPr>
          <a:lstStyle/>
          <a:p>
            <a:r>
              <a:rPr lang="fr-FR" dirty="0" smtClean="0"/>
              <a:t>Recherche pour la </a:t>
            </a:r>
            <a:r>
              <a:rPr lang="fr-FR" dirty="0" err="1" smtClean="0"/>
              <a:t>societé</a:t>
            </a:r>
            <a:r>
              <a:rPr lang="fr-FR" dirty="0" smtClean="0"/>
              <a:t> </a:t>
            </a:r>
            <a:br>
              <a:rPr lang="fr-FR" dirty="0" smtClean="0"/>
            </a:br>
            <a:r>
              <a:rPr lang="fr-FR" b="1" dirty="0" smtClean="0">
                <a:solidFill>
                  <a:srgbClr val="0070C0"/>
                </a:solidFill>
              </a:rPr>
              <a:t> </a:t>
            </a:r>
            <a:r>
              <a:rPr lang="fr-FR" b="1" dirty="0" err="1" smtClean="0">
                <a:solidFill>
                  <a:srgbClr val="0070C0"/>
                </a:solidFill>
              </a:rPr>
              <a:t>PricewaterhouseCoopers</a:t>
            </a:r>
            <a:r>
              <a:rPr lang="fr-FR" dirty="0" smtClean="0"/>
              <a:t> (</a:t>
            </a:r>
            <a:r>
              <a:rPr lang="fr-FR" dirty="0" err="1" smtClean="0"/>
              <a:t>PwC</a:t>
            </a:r>
            <a:r>
              <a:rPr lang="fr-FR" dirty="0" smtClean="0"/>
              <a:t>) </a:t>
            </a:r>
            <a:r>
              <a:rPr lang="fr-FR" dirty="0" smtClean="0"/>
              <a:t/>
            </a:r>
            <a:br>
              <a:rPr lang="fr-FR" dirty="0" smtClean="0"/>
            </a:br>
            <a:endParaRPr lang="fr-FR" dirty="0"/>
          </a:p>
        </p:txBody>
      </p:sp>
      <p:sp>
        <p:nvSpPr>
          <p:cNvPr id="3" name="Sous-titre 2"/>
          <p:cNvSpPr>
            <a:spLocks noGrp="1"/>
          </p:cNvSpPr>
          <p:nvPr>
            <p:ph type="subTitle" idx="1"/>
          </p:nvPr>
        </p:nvSpPr>
        <p:spPr/>
        <p:txBody>
          <a:bodyPr>
            <a:normAutofit/>
          </a:bodyPr>
          <a:lstStyle/>
          <a:p>
            <a:r>
              <a:rPr lang="fr-FR" sz="3600" b="1" dirty="0" err="1" smtClean="0">
                <a:solidFill>
                  <a:srgbClr val="7030A0"/>
                </a:solidFill>
              </a:rPr>
              <a:t>Yassmine</a:t>
            </a:r>
            <a:r>
              <a:rPr lang="fr-FR" sz="3600" b="1" dirty="0" smtClean="0">
                <a:solidFill>
                  <a:srgbClr val="7030A0"/>
                </a:solidFill>
              </a:rPr>
              <a:t> </a:t>
            </a:r>
            <a:r>
              <a:rPr lang="fr-FR" sz="3600" b="1" dirty="0" err="1" smtClean="0">
                <a:solidFill>
                  <a:srgbClr val="7030A0"/>
                </a:solidFill>
              </a:rPr>
              <a:t>hmaidi</a:t>
            </a:r>
            <a:r>
              <a:rPr lang="fr-FR" sz="3600" b="1" dirty="0" smtClean="0">
                <a:solidFill>
                  <a:srgbClr val="7030A0"/>
                </a:solidFill>
              </a:rPr>
              <a:t> grp04B</a:t>
            </a:r>
            <a:endParaRPr lang="fr-FR" sz="3600" b="1" dirty="0">
              <a:solidFill>
                <a:srgbClr val="7030A0"/>
              </a:solidFill>
            </a:endParaRP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Le </a:t>
            </a:r>
            <a:r>
              <a:rPr lang="fr-FR" dirty="0" err="1" smtClean="0"/>
              <a:t>role</a:t>
            </a:r>
            <a:r>
              <a:rPr lang="fr-FR" dirty="0" smtClean="0"/>
              <a:t> du si:</a:t>
            </a:r>
            <a:endParaRPr lang="fr-FR" dirty="0"/>
          </a:p>
        </p:txBody>
      </p:sp>
      <p:sp>
        <p:nvSpPr>
          <p:cNvPr id="3" name="Espace réservé du contenu 2"/>
          <p:cNvSpPr>
            <a:spLocks noGrp="1"/>
          </p:cNvSpPr>
          <p:nvPr>
            <p:ph idx="1"/>
          </p:nvPr>
        </p:nvSpPr>
        <p:spPr>
          <a:xfrm>
            <a:off x="428596" y="1142984"/>
            <a:ext cx="8229600" cy="4525963"/>
          </a:xfrm>
          <a:solidFill>
            <a:schemeClr val="bg1"/>
          </a:solidFill>
        </p:spPr>
        <p:txBody>
          <a:bodyPr>
            <a:normAutofit fontScale="32500" lnSpcReduction="20000"/>
          </a:bodyPr>
          <a:lstStyle/>
          <a:p>
            <a:r>
              <a:rPr lang="fr-FR" sz="5000" b="1" dirty="0" smtClean="0"/>
              <a:t>Gestion des données clients</a:t>
            </a:r>
            <a:r>
              <a:rPr lang="fr-FR" sz="5000" dirty="0" smtClean="0"/>
              <a:t> : Le SI stocke et gère les informations financières, fiscales et opérationnelles des clients de </a:t>
            </a:r>
            <a:r>
              <a:rPr lang="fr-FR" sz="5000" dirty="0" err="1" smtClean="0"/>
              <a:t>PwC</a:t>
            </a:r>
            <a:r>
              <a:rPr lang="fr-FR" sz="5000" dirty="0" smtClean="0"/>
              <a:t>, garantissant leur accessibilité et leur sécurité.</a:t>
            </a:r>
          </a:p>
          <a:p>
            <a:r>
              <a:rPr lang="fr-FR" sz="5000" b="1" dirty="0" smtClean="0"/>
              <a:t>Automatisation des processus d'audit</a:t>
            </a:r>
            <a:r>
              <a:rPr lang="fr-FR" sz="5000" dirty="0" smtClean="0"/>
              <a:t> : Le SI automatise les processus d'audit, améliorant l'efficacité des audits réalisés par </a:t>
            </a:r>
            <a:r>
              <a:rPr lang="fr-FR" sz="5000" dirty="0" err="1" smtClean="0"/>
              <a:t>PwC</a:t>
            </a:r>
            <a:r>
              <a:rPr lang="fr-FR" sz="5000" dirty="0" smtClean="0"/>
              <a:t> et assurant la précision des recommandations fournies aux clients.</a:t>
            </a:r>
          </a:p>
          <a:p>
            <a:r>
              <a:rPr lang="fr-FR" sz="5000" b="1" dirty="0" smtClean="0"/>
              <a:t>Analyse des données</a:t>
            </a:r>
            <a:r>
              <a:rPr lang="fr-FR" sz="5000" dirty="0" smtClean="0"/>
              <a:t> : Le SI permet à </a:t>
            </a:r>
            <a:r>
              <a:rPr lang="fr-FR" sz="5000" dirty="0" err="1" smtClean="0"/>
              <a:t>PwC</a:t>
            </a:r>
            <a:r>
              <a:rPr lang="fr-FR" sz="5000" dirty="0" smtClean="0"/>
              <a:t> de collecter, stocker et analyser de grandes quantités de données, identifiant des tendances et des modèles utiles pour guider les décisions commerciales.</a:t>
            </a:r>
          </a:p>
          <a:p>
            <a:r>
              <a:rPr lang="fr-FR" sz="5000" b="1" dirty="0" smtClean="0"/>
              <a:t>Communication et collaboration</a:t>
            </a:r>
            <a:r>
              <a:rPr lang="fr-FR" sz="5000" dirty="0" smtClean="0"/>
              <a:t> : Le SI facilite la communication et la collaboration entre les employés de </a:t>
            </a:r>
            <a:r>
              <a:rPr lang="fr-FR" sz="5000" dirty="0" err="1" smtClean="0"/>
              <a:t>PwC</a:t>
            </a:r>
            <a:r>
              <a:rPr lang="fr-FR" sz="5000" dirty="0" smtClean="0"/>
              <a:t> grâce à des outils de messagerie instantanée, de vidéoconférence et de partage de fichiers.</a:t>
            </a:r>
          </a:p>
          <a:p>
            <a:r>
              <a:rPr lang="fr-FR" sz="5000" b="1" dirty="0" smtClean="0"/>
              <a:t>Gestion des ressources humaines</a:t>
            </a:r>
            <a:r>
              <a:rPr lang="fr-FR" sz="5000" dirty="0" smtClean="0"/>
              <a:t> </a:t>
            </a:r>
            <a:endParaRPr lang="fr-FR" sz="5000" dirty="0" smtClean="0"/>
          </a:p>
          <a:p>
            <a:endParaRPr lang="fr-FR" sz="5000" dirty="0" smtClean="0"/>
          </a:p>
          <a:p>
            <a:r>
              <a:rPr lang="fr-FR" sz="5000" dirty="0" smtClean="0"/>
              <a:t>: </a:t>
            </a:r>
            <a:r>
              <a:rPr lang="fr-FR" sz="5000" dirty="0" smtClean="0"/>
              <a:t>Le SI gère les aspects RH de l'entreprise, y compris le recrutement, la formation, la gestion du temps et la paie.</a:t>
            </a:r>
          </a:p>
          <a:p>
            <a:r>
              <a:rPr lang="fr-FR" sz="5000" b="1" dirty="0" smtClean="0"/>
              <a:t>Sécurité de l'information</a:t>
            </a:r>
            <a:r>
              <a:rPr lang="fr-FR" sz="5000" dirty="0" smtClean="0"/>
              <a:t> : Le SI protège les données sensibles de </a:t>
            </a:r>
            <a:r>
              <a:rPr lang="fr-FR" sz="5000" dirty="0" err="1" smtClean="0"/>
              <a:t>PwC</a:t>
            </a:r>
            <a:r>
              <a:rPr lang="fr-FR" sz="5000" dirty="0" smtClean="0"/>
              <a:t> contre les menaces internes et externes en mettant en œuvre des pare-feu, des systèmes de détection des intrusions et des politiques de sécurité des données.</a:t>
            </a:r>
          </a:p>
          <a:p>
            <a:r>
              <a:rPr lang="fr-FR" dirty="0" smtClean="0"/>
              <a:t/>
            </a:r>
            <a:br>
              <a:rPr lang="fr-FR" dirty="0" smtClean="0"/>
            </a:br>
            <a:endParaRPr lang="fr-FR"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a:ln>
            <a:solidFill>
              <a:schemeClr val="bg1"/>
            </a:solidFill>
          </a:ln>
        </p:spPr>
        <p:txBody>
          <a:bodyPr>
            <a:normAutofit/>
          </a:bodyPr>
          <a:lstStyle/>
          <a:p>
            <a:pPr algn="l"/>
            <a:r>
              <a:rPr lang="fr-FR" dirty="0" err="1" smtClean="0"/>
              <a:t>Materiels</a:t>
            </a:r>
            <a:r>
              <a:rPr lang="fr-FR" dirty="0" smtClean="0"/>
              <a:t> et logiciels de l’ESE:</a:t>
            </a:r>
            <a:endParaRPr lang="fr-FR" dirty="0"/>
          </a:p>
        </p:txBody>
      </p:sp>
      <p:sp>
        <p:nvSpPr>
          <p:cNvPr id="4" name="Espace réservé du contenu 3"/>
          <p:cNvSpPr>
            <a:spLocks noGrp="1"/>
          </p:cNvSpPr>
          <p:nvPr>
            <p:ph sz="half" idx="1"/>
          </p:nvPr>
        </p:nvSpPr>
        <p:spPr>
          <a:solidFill>
            <a:schemeClr val="bg1"/>
          </a:solidFill>
        </p:spPr>
        <p:txBody>
          <a:bodyPr>
            <a:normAutofit fontScale="92500" lnSpcReduction="20000"/>
          </a:bodyPr>
          <a:lstStyle/>
          <a:p>
            <a:r>
              <a:rPr lang="fr-FR" dirty="0" smtClean="0"/>
              <a:t>Serveurs</a:t>
            </a:r>
          </a:p>
          <a:p>
            <a:r>
              <a:rPr lang="fr-FR" dirty="0" smtClean="0"/>
              <a:t>Postes de </a:t>
            </a:r>
            <a:r>
              <a:rPr lang="fr-FR" dirty="0" smtClean="0"/>
              <a:t>Travail</a:t>
            </a:r>
          </a:p>
          <a:p>
            <a:r>
              <a:rPr lang="fr-FR" dirty="0" smtClean="0"/>
              <a:t>Périphériques </a:t>
            </a:r>
            <a:r>
              <a:rPr lang="fr-FR" dirty="0" smtClean="0"/>
              <a:t>Réseau</a:t>
            </a:r>
          </a:p>
          <a:p>
            <a:r>
              <a:rPr lang="fr-FR" dirty="0" smtClean="0"/>
              <a:t>Stockage de </a:t>
            </a:r>
            <a:r>
              <a:rPr lang="fr-FR" dirty="0" smtClean="0"/>
              <a:t>Données</a:t>
            </a:r>
          </a:p>
          <a:p>
            <a:r>
              <a:rPr lang="fr-FR" dirty="0" smtClean="0"/>
              <a:t>Sécurité </a:t>
            </a:r>
            <a:r>
              <a:rPr lang="fr-FR" dirty="0" smtClean="0"/>
              <a:t>Informatique</a:t>
            </a:r>
          </a:p>
          <a:p>
            <a:r>
              <a:rPr lang="fr-FR" dirty="0" smtClean="0"/>
              <a:t>Équipement de Vidéoconférence et de </a:t>
            </a:r>
            <a:r>
              <a:rPr lang="fr-FR" dirty="0" smtClean="0"/>
              <a:t>Communication</a:t>
            </a:r>
          </a:p>
          <a:p>
            <a:r>
              <a:rPr lang="fr-FR" dirty="0" smtClean="0"/>
              <a:t>Équipement de Sauvegarde et de Récupération des Données</a:t>
            </a:r>
            <a:endParaRPr lang="fr-FR" dirty="0" smtClean="0"/>
          </a:p>
          <a:p>
            <a:endParaRPr lang="fr-FR" dirty="0"/>
          </a:p>
        </p:txBody>
      </p:sp>
      <p:sp>
        <p:nvSpPr>
          <p:cNvPr id="5" name="Espace réservé du contenu 4"/>
          <p:cNvSpPr>
            <a:spLocks noGrp="1"/>
          </p:cNvSpPr>
          <p:nvPr>
            <p:ph sz="half" idx="2"/>
          </p:nvPr>
        </p:nvSpPr>
        <p:spPr>
          <a:solidFill>
            <a:schemeClr val="bg1"/>
          </a:solidFill>
        </p:spPr>
        <p:txBody>
          <a:bodyPr>
            <a:normAutofit fontScale="92500" lnSpcReduction="20000"/>
          </a:bodyPr>
          <a:lstStyle/>
          <a:p>
            <a:r>
              <a:rPr lang="fr-FR" b="1" dirty="0" smtClean="0">
                <a:solidFill>
                  <a:schemeClr val="tx2"/>
                </a:solidFill>
              </a:rPr>
              <a:t>Logiciels de Gestion de la Relation Client (CRM)</a:t>
            </a:r>
            <a:r>
              <a:rPr lang="fr-FR" dirty="0" smtClean="0">
                <a:solidFill>
                  <a:schemeClr val="tx2"/>
                </a:solidFill>
              </a:rPr>
              <a:t>: </a:t>
            </a:r>
            <a:r>
              <a:rPr lang="fr-FR" dirty="0" err="1" smtClean="0"/>
              <a:t>PwC</a:t>
            </a:r>
            <a:r>
              <a:rPr lang="fr-FR" dirty="0" smtClean="0"/>
              <a:t> utilise des logiciels de CRM pour gérer ses relations avec ses clients et suivre les opportunités commerciales. Ces logiciels peuvent inclure des outils pour la gestion des contacts, le suivi des interactions client et la gestion des pipelines de vente.</a:t>
            </a:r>
            <a:endParaRPr lang="fr-FR"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6" name="Espace réservé du contenu 5"/>
          <p:cNvSpPr>
            <a:spLocks noGrp="1"/>
          </p:cNvSpPr>
          <p:nvPr>
            <p:ph sz="half" idx="1"/>
          </p:nvPr>
        </p:nvSpPr>
        <p:spPr>
          <a:solidFill>
            <a:schemeClr val="bg1"/>
          </a:solidFill>
        </p:spPr>
        <p:txBody>
          <a:bodyPr>
            <a:normAutofit fontScale="62500" lnSpcReduction="20000"/>
          </a:bodyPr>
          <a:lstStyle/>
          <a:p>
            <a:r>
              <a:rPr lang="fr-FR" b="1" dirty="0" smtClean="0">
                <a:solidFill>
                  <a:srgbClr val="FF0000"/>
                </a:solidFill>
              </a:rPr>
              <a:t>En conclusion</a:t>
            </a:r>
            <a:r>
              <a:rPr lang="fr-FR" dirty="0" smtClean="0"/>
              <a:t>, le système d'information de </a:t>
            </a:r>
            <a:r>
              <a:rPr lang="fr-FR" dirty="0" err="1" smtClean="0"/>
              <a:t>PricewaterhouseCoopers</a:t>
            </a:r>
            <a:r>
              <a:rPr lang="fr-FR" dirty="0" smtClean="0"/>
              <a:t> (</a:t>
            </a:r>
            <a:r>
              <a:rPr lang="fr-FR" dirty="0" err="1" smtClean="0"/>
              <a:t>PwC</a:t>
            </a:r>
            <a:r>
              <a:rPr lang="fr-FR" dirty="0" smtClean="0"/>
              <a:t>) est un élément essentiel de son infrastructure opérationnelle, soutenant ses activités diverses et son engagement envers l'excellence dans le service à la clientèle. Avec son infrastructure technologique sophistiquée, ses logiciels spécialisés, son analyse de données avancée et son engagement envers la sécurité de l'information, </a:t>
            </a:r>
            <a:r>
              <a:rPr lang="fr-FR" dirty="0" err="1" smtClean="0"/>
              <a:t>PwC</a:t>
            </a:r>
            <a:r>
              <a:rPr lang="fr-FR" dirty="0" smtClean="0"/>
              <a:t> est bien positionné pour continuer à fournir des services de qualité supérieure à ses clients dans un environnement commercial en évolution rapide.</a:t>
            </a:r>
            <a:br>
              <a:rPr lang="fr-FR" dirty="0" smtClean="0"/>
            </a:br>
            <a:endParaRPr lang="fr-FR" dirty="0"/>
          </a:p>
        </p:txBody>
      </p:sp>
      <p:pic>
        <p:nvPicPr>
          <p:cNvPr id="10" name="Espace réservé du contenu 9" descr="téléchargement.jpg"/>
          <p:cNvPicPr>
            <a:picLocks noGrp="1" noChangeAspect="1"/>
          </p:cNvPicPr>
          <p:nvPr>
            <p:ph sz="half" idx="2"/>
          </p:nvPr>
        </p:nvPicPr>
        <p:blipFill>
          <a:blip r:embed="rId2"/>
          <a:stretch>
            <a:fillRect/>
          </a:stretch>
        </p:blipFill>
        <p:spPr>
          <a:xfrm>
            <a:off x="4714876" y="1785926"/>
            <a:ext cx="4113677" cy="3840832"/>
          </a:xfrm>
          <a:prstGeom prst="cloud">
            <a:avLst/>
          </a:prstGeom>
          <a:solidFill>
            <a:schemeClr val="bg1"/>
          </a:solidFill>
        </p:spPr>
      </p:pic>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642910" y="357166"/>
            <a:ext cx="7829576" cy="4625989"/>
          </a:xfrm>
        </p:spPr>
        <p:txBody>
          <a:bodyPr/>
          <a:lstStyle/>
          <a:p>
            <a:endParaRPr lang="fr-FR" dirty="0"/>
          </a:p>
        </p:txBody>
      </p:sp>
      <p:sp>
        <p:nvSpPr>
          <p:cNvPr id="5" name="Nuage 4"/>
          <p:cNvSpPr/>
          <p:nvPr/>
        </p:nvSpPr>
        <p:spPr>
          <a:xfrm>
            <a:off x="714348" y="571480"/>
            <a:ext cx="7215238" cy="414340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tx1"/>
                </a:solidFill>
              </a:rPr>
              <a:t>Mercie pour votre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dirty="0" smtClean="0">
                <a:solidFill>
                  <a:srgbClr val="0070C0"/>
                </a:solidFill>
              </a:rPr>
              <a:t>Introduction:</a:t>
            </a:r>
            <a:br>
              <a:rPr lang="fr-FR" dirty="0" smtClean="0">
                <a:solidFill>
                  <a:srgbClr val="0070C0"/>
                </a:solidFill>
              </a:rPr>
            </a:br>
            <a:endParaRPr lang="fr-FR" dirty="0">
              <a:solidFill>
                <a:srgbClr val="0070C0"/>
              </a:solidFill>
            </a:endParaRPr>
          </a:p>
        </p:txBody>
      </p:sp>
      <p:sp>
        <p:nvSpPr>
          <p:cNvPr id="3" name="Espace réservé du contenu 2"/>
          <p:cNvSpPr>
            <a:spLocks noGrp="1"/>
          </p:cNvSpPr>
          <p:nvPr>
            <p:ph idx="1"/>
          </p:nvPr>
        </p:nvSpPr>
        <p:spPr>
          <a:xfrm>
            <a:off x="500034" y="1214422"/>
            <a:ext cx="8186766" cy="4911741"/>
          </a:xfrm>
          <a:solidFill>
            <a:schemeClr val="bg1"/>
          </a:solidFill>
          <a:ln>
            <a:solidFill>
              <a:schemeClr val="bg1"/>
            </a:solidFill>
          </a:ln>
        </p:spPr>
        <p:txBody>
          <a:bodyPr>
            <a:normAutofit/>
          </a:bodyPr>
          <a:lstStyle/>
          <a:p>
            <a:pPr>
              <a:buNone/>
            </a:pPr>
            <a:r>
              <a:rPr lang="fr-FR" sz="2800" b="1" dirty="0" err="1" smtClean="0">
                <a:solidFill>
                  <a:srgbClr val="0070C0"/>
                </a:solidFill>
              </a:rPr>
              <a:t>PricewaterhouseCoopers</a:t>
            </a:r>
            <a:r>
              <a:rPr lang="fr-FR" sz="2800" dirty="0" smtClean="0"/>
              <a:t> (</a:t>
            </a:r>
            <a:r>
              <a:rPr lang="fr-FR" sz="2800" dirty="0" err="1" smtClean="0"/>
              <a:t>PwC</a:t>
            </a:r>
            <a:r>
              <a:rPr lang="fr-FR" sz="2800" dirty="0" smtClean="0"/>
              <a:t>) est l'une des plus grandes sociétés de services professionnels au monde, offrant une gamme étendue de services dans les domaines de l'audit, de la fiscalité, du conseil et de la gestion des risques. Son système d'information est essentiel pour soutenir ses activités variées et son engagement envers l'excellence dans le service à la clientèle.</a:t>
            </a:r>
            <a:endParaRPr lang="fr-FR" sz="2800"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téléchargement (1).jpg"/>
          <p:cNvPicPr>
            <a:picLocks noGrp="1" noChangeAspect="1"/>
          </p:cNvPicPr>
          <p:nvPr>
            <p:ph idx="1"/>
          </p:nvPr>
        </p:nvPicPr>
        <p:blipFill>
          <a:blip r:embed="rId2"/>
          <a:stretch>
            <a:fillRect/>
          </a:stretch>
        </p:blipFill>
        <p:spPr>
          <a:xfrm>
            <a:off x="285720" y="0"/>
            <a:ext cx="8286808" cy="6429396"/>
          </a:xfrm>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b="1" dirty="0" smtClean="0"/>
              <a:t>Infrastructure </a:t>
            </a:r>
            <a:r>
              <a:rPr lang="fr-FR" b="1" dirty="0" smtClean="0"/>
              <a:t>Technologique:</a:t>
            </a:r>
            <a:endParaRPr lang="fr-FR" dirty="0"/>
          </a:p>
        </p:txBody>
      </p:sp>
      <p:sp>
        <p:nvSpPr>
          <p:cNvPr id="5" name="Espace réservé du contenu 4"/>
          <p:cNvSpPr>
            <a:spLocks noGrp="1"/>
          </p:cNvSpPr>
          <p:nvPr>
            <p:ph idx="1"/>
          </p:nvPr>
        </p:nvSpPr>
        <p:spPr>
          <a:solidFill>
            <a:schemeClr val="bg1"/>
          </a:solidFill>
        </p:spPr>
        <p:txBody>
          <a:bodyPr/>
          <a:lstStyle/>
          <a:p>
            <a:pPr>
              <a:buNone/>
            </a:pPr>
            <a:r>
              <a:rPr lang="fr-FR" dirty="0" smtClean="0"/>
              <a:t>Le système d'information de </a:t>
            </a:r>
            <a:r>
              <a:rPr lang="fr-FR" dirty="0" err="1" smtClean="0"/>
              <a:t>PwC</a:t>
            </a:r>
            <a:r>
              <a:rPr lang="fr-FR" dirty="0" smtClean="0"/>
              <a:t> repose sur une infrastructure technologique sophistiquée, comprenant des serveurs, des bases de données et des réseaux informatiques hautement sécurisés. Cette infrastructure est conçue pour prendre en charge les opérations mondiales de l'entreprise, en fournissant une connectivité fiable et des performances élevées à ses employés et à ses clients.</a:t>
            </a:r>
            <a:endParaRPr lang="fr-FR"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b="1" dirty="0" smtClean="0"/>
              <a:t>Logiciels et </a:t>
            </a:r>
            <a:r>
              <a:rPr lang="fr-FR" b="1" dirty="0" smtClean="0"/>
              <a:t>Applications:</a:t>
            </a:r>
            <a:endParaRPr lang="fr-FR" dirty="0"/>
          </a:p>
        </p:txBody>
      </p:sp>
      <p:sp>
        <p:nvSpPr>
          <p:cNvPr id="3" name="Espace réservé du contenu 2"/>
          <p:cNvSpPr>
            <a:spLocks noGrp="1"/>
          </p:cNvSpPr>
          <p:nvPr>
            <p:ph idx="1"/>
          </p:nvPr>
        </p:nvSpPr>
        <p:spPr>
          <a:solidFill>
            <a:schemeClr val="bg1"/>
          </a:solidFill>
        </p:spPr>
        <p:txBody>
          <a:bodyPr>
            <a:normAutofit lnSpcReduction="10000"/>
          </a:bodyPr>
          <a:lstStyle/>
          <a:p>
            <a:r>
              <a:rPr lang="fr-FR" dirty="0" err="1" smtClean="0"/>
              <a:t>PwC</a:t>
            </a:r>
            <a:r>
              <a:rPr lang="fr-FR" dirty="0" smtClean="0"/>
              <a:t> utilise une variété de logiciels et d'applications pour soutenir ses différentes lignes de service. Cela inclut des outils d'audit et de comptabilité, des logiciels fiscaux, des plateformes d'analyse de données, des systèmes de gestion des risques et des solutions de conseil en stratégie et en transformation numérique. Ces logiciels sont souvent personnalisés pour répondre aux besoins spécifiques de </a:t>
            </a:r>
            <a:r>
              <a:rPr lang="fr-FR" dirty="0" err="1" smtClean="0"/>
              <a:t>PwC</a:t>
            </a:r>
            <a:r>
              <a:rPr lang="fr-FR" dirty="0" smtClean="0"/>
              <a:t> et de ses clients.</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b="1" dirty="0" smtClean="0"/>
              <a:t>Analyse de Données et Intelligence </a:t>
            </a:r>
            <a:r>
              <a:rPr lang="fr-FR" b="1" dirty="0" smtClean="0"/>
              <a:t>Artificielle:</a:t>
            </a:r>
            <a:endParaRPr lang="fr-FR" dirty="0"/>
          </a:p>
        </p:txBody>
      </p:sp>
      <p:sp>
        <p:nvSpPr>
          <p:cNvPr id="3" name="Espace réservé du contenu 2"/>
          <p:cNvSpPr>
            <a:spLocks noGrp="1"/>
          </p:cNvSpPr>
          <p:nvPr>
            <p:ph idx="1"/>
          </p:nvPr>
        </p:nvSpPr>
        <p:spPr>
          <a:solidFill>
            <a:schemeClr val="bg1"/>
          </a:solidFill>
        </p:spPr>
        <p:txBody>
          <a:bodyPr>
            <a:normAutofit/>
          </a:bodyPr>
          <a:lstStyle/>
          <a:p>
            <a:r>
              <a:rPr lang="fr-FR" dirty="0" err="1" smtClean="0"/>
              <a:t>PwC</a:t>
            </a:r>
            <a:r>
              <a:rPr lang="fr-FR" dirty="0" smtClean="0"/>
              <a:t> investit dans des technologies émergentes telles que l'analyse de données et l'intelligence artificielle (IA) pour améliorer ses services et offrir des insights approfondis à ses clients. Les outils d'analyse de données sont utilisés pour examiner de vastes ensembles de données et identifier des tendances, des modèles et des anomalies qui pourraient avoir un impact sur les activités des clients de PwC.</a:t>
            </a:r>
            <a:endParaRPr lang="fr-FR"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b="1" dirty="0" smtClean="0"/>
              <a:t>Sécurité de </a:t>
            </a:r>
            <a:r>
              <a:rPr lang="fr-FR" b="1" dirty="0" smtClean="0"/>
              <a:t>l'Information:</a:t>
            </a:r>
            <a:endParaRPr lang="fr-FR" dirty="0"/>
          </a:p>
        </p:txBody>
      </p:sp>
      <p:sp>
        <p:nvSpPr>
          <p:cNvPr id="3" name="Espace réservé du contenu 2"/>
          <p:cNvSpPr>
            <a:spLocks noGrp="1"/>
          </p:cNvSpPr>
          <p:nvPr>
            <p:ph idx="1"/>
          </p:nvPr>
        </p:nvSpPr>
        <p:spPr>
          <a:solidFill>
            <a:schemeClr val="bg1"/>
          </a:solidFill>
        </p:spPr>
        <p:txBody>
          <a:bodyPr>
            <a:normAutofit fontScale="92500" lnSpcReduction="10000"/>
          </a:bodyPr>
          <a:lstStyle/>
          <a:p>
            <a:pPr>
              <a:buNone/>
            </a:pPr>
            <a:r>
              <a:rPr lang="fr-FR" dirty="0" smtClean="0"/>
              <a:t>La sécurité de l'information est une priorité absolue pour </a:t>
            </a:r>
            <a:r>
              <a:rPr lang="fr-FR" dirty="0" err="1" smtClean="0"/>
              <a:t>PwC</a:t>
            </a:r>
            <a:r>
              <a:rPr lang="fr-FR" dirty="0" smtClean="0"/>
              <a:t>, étant donné la sensibilité des données financières et commerciales traitées par l'entreprise. Des mesures de sécurité robustes sont mises en place pour protéger les données des clients et de l'entreprise contre les </a:t>
            </a:r>
            <a:r>
              <a:rPr lang="fr-FR" dirty="0" err="1" smtClean="0"/>
              <a:t>cybermenaces</a:t>
            </a:r>
            <a:r>
              <a:rPr lang="fr-FR" dirty="0" smtClean="0"/>
              <a:t>. Cela inclut l'utilisation de pare-feu, de systèmes de détection des intrusions, de cryptage des données et de programmes de sensibilisation à la sécurité pour les employés.</a:t>
            </a:r>
            <a:endParaRPr lang="fr-FR" dirty="0"/>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b="1" dirty="0" smtClean="0"/>
              <a:t>Transformation </a:t>
            </a:r>
            <a:r>
              <a:rPr lang="fr-FR" b="1" dirty="0" smtClean="0"/>
              <a:t>Numérique:</a:t>
            </a:r>
            <a:endParaRPr lang="fr-FR" dirty="0"/>
          </a:p>
        </p:txBody>
      </p:sp>
      <p:sp>
        <p:nvSpPr>
          <p:cNvPr id="3" name="Espace réservé du contenu 2"/>
          <p:cNvSpPr>
            <a:spLocks noGrp="1"/>
          </p:cNvSpPr>
          <p:nvPr>
            <p:ph idx="1"/>
          </p:nvPr>
        </p:nvSpPr>
        <p:spPr>
          <a:solidFill>
            <a:schemeClr val="bg1"/>
          </a:solidFill>
        </p:spPr>
        <p:txBody>
          <a:bodyPr>
            <a:normAutofit fontScale="92500"/>
          </a:bodyPr>
          <a:lstStyle/>
          <a:p>
            <a:r>
              <a:rPr lang="fr-FR" dirty="0" err="1" smtClean="0"/>
              <a:t>PwC</a:t>
            </a:r>
            <a:r>
              <a:rPr lang="fr-FR" dirty="0" smtClean="0"/>
              <a:t> est engagé dans sa propre transformation numérique, en adoptant des technologies telles que le </a:t>
            </a:r>
            <a:r>
              <a:rPr lang="fr-FR" dirty="0" err="1" smtClean="0"/>
              <a:t>cloud</a:t>
            </a:r>
            <a:r>
              <a:rPr lang="fr-FR" dirty="0" smtClean="0"/>
              <a:t> </a:t>
            </a:r>
            <a:r>
              <a:rPr lang="fr-FR" dirty="0" err="1" smtClean="0"/>
              <a:t>computing</a:t>
            </a:r>
            <a:r>
              <a:rPr lang="fr-FR" dirty="0" smtClean="0"/>
              <a:t>, l'automatisation des processus robotiques (RPA) et la collaboration en ligne pour améliorer son efficacité opérationnelle et sa capacité à fournir des services de pointe à ses clients. Cette transformation numérique est intégrée dans tous les aspects de l'entreprise, de la prestation de services à la gestion interne.</a:t>
            </a:r>
            <a:endParaRPr lang="fr-FR"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1143000"/>
          </a:xfrm>
        </p:spPr>
        <p:txBody>
          <a:bodyPr>
            <a:normAutofit fontScale="90000"/>
          </a:bodyPr>
          <a:lstStyle/>
          <a:p>
            <a:pPr algn="l"/>
            <a:r>
              <a:rPr lang="fr-FR" b="1" dirty="0" smtClean="0"/>
              <a:t>Gestion des Ressources Humaines</a:t>
            </a:r>
            <a:r>
              <a:rPr lang="fr-FR" dirty="0" smtClean="0"/>
              <a:t/>
            </a:r>
            <a:br>
              <a:rPr lang="fr-FR" dirty="0" smtClean="0"/>
            </a:br>
            <a:r>
              <a:rPr lang="fr-FR" dirty="0" smtClean="0"/>
              <a:t/>
            </a:r>
            <a:br>
              <a:rPr lang="fr-FR" dirty="0" smtClean="0"/>
            </a:br>
            <a:endParaRPr lang="fr-FR" dirty="0"/>
          </a:p>
        </p:txBody>
      </p:sp>
      <p:sp>
        <p:nvSpPr>
          <p:cNvPr id="3" name="Espace réservé du contenu 2"/>
          <p:cNvSpPr>
            <a:spLocks noGrp="1"/>
          </p:cNvSpPr>
          <p:nvPr>
            <p:ph idx="1"/>
          </p:nvPr>
        </p:nvSpPr>
        <p:spPr>
          <a:solidFill>
            <a:schemeClr val="bg1"/>
          </a:solidFill>
        </p:spPr>
        <p:txBody>
          <a:bodyPr>
            <a:normAutofit fontScale="92500" lnSpcReduction="10000"/>
          </a:bodyPr>
          <a:lstStyle/>
          <a:p>
            <a:r>
              <a:rPr lang="fr-FR" dirty="0" smtClean="0"/>
              <a:t>Le système d'information de </a:t>
            </a:r>
            <a:r>
              <a:rPr lang="fr-FR" dirty="0" err="1" smtClean="0"/>
              <a:t>PwC</a:t>
            </a:r>
            <a:r>
              <a:rPr lang="fr-FR" dirty="0" smtClean="0"/>
              <a:t> comprend également des outils de gestion des ressources humaines pour suivre les données des employés, gérer les horaires, les feuilles de temps et les performances, ainsi que pour fournir des opportunités de formation et de développement professionnel. Ces outils contribuent à assurer que les ressources humaines de </a:t>
            </a:r>
            <a:r>
              <a:rPr lang="fr-FR" dirty="0" err="1" smtClean="0"/>
              <a:t>PwC</a:t>
            </a:r>
            <a:r>
              <a:rPr lang="fr-FR" dirty="0" smtClean="0"/>
              <a:t> sont alignées avec ses objectifs commerciaux et sa stratégie de croissance.</a:t>
            </a:r>
            <a:endParaRPr lang="fr-FR"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881</Words>
  <Application>Microsoft Office PowerPoint</Application>
  <PresentationFormat>Affichage à l'écran (4:3)</PresentationFormat>
  <Paragraphs>39</Paragraphs>
  <Slides>13</Slides>
  <Notes>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Recherche pour la societé   PricewaterhouseCoopers (PwC)  </vt:lpstr>
      <vt:lpstr>Introduction: </vt:lpstr>
      <vt:lpstr>Diapositive 3</vt:lpstr>
      <vt:lpstr>Infrastructure Technologique:</vt:lpstr>
      <vt:lpstr>Logiciels et Applications:</vt:lpstr>
      <vt:lpstr>Analyse de Données et Intelligence Artificielle:</vt:lpstr>
      <vt:lpstr>Sécurité de l'Information:</vt:lpstr>
      <vt:lpstr>Transformation Numérique:</vt:lpstr>
      <vt:lpstr>Gestion des Ressources Humaines  </vt:lpstr>
      <vt:lpstr>Le role du si:</vt:lpstr>
      <vt:lpstr>Materiels et logiciels de l’ESE:</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Recherche sur les couches de la modele osi</dc:title>
  <dc:creator>pc</dc:creator>
  <cp:lastModifiedBy>pc</cp:lastModifiedBy>
  <cp:revision>22</cp:revision>
  <dcterms:created xsi:type="dcterms:W3CDTF">2024-02-26T16:59:51Z</dcterms:created>
  <dcterms:modified xsi:type="dcterms:W3CDTF">2024-03-01T22:00:20Z</dcterms:modified>
</cp:coreProperties>
</file>