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7" r:id="rId5"/>
    <p:sldId id="268" r:id="rId6"/>
    <p:sldId id="276" r:id="rId7"/>
    <p:sldId id="272" r:id="rId8"/>
    <p:sldId id="273" r:id="rId9"/>
    <p:sldId id="274" r:id="rId10"/>
    <p:sldId id="275" r:id="rId11"/>
  </p:sldIdLst>
  <p:sldSz cx="12188825" cy="6858000"/>
  <p:notesSz cx="6858000" cy="9144000"/>
  <p:defaultTextStyle>
    <a:defPPr rtl="0">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06" autoAdjust="0"/>
    <p:restoredTop sz="96437" autoAdjust="0"/>
  </p:normalViewPr>
  <p:slideViewPr>
    <p:cSldViewPr>
      <p:cViewPr varScale="1">
        <p:scale>
          <a:sx n="83" d="100"/>
          <a:sy n="83" d="100"/>
        </p:scale>
        <p:origin x="864" y="90"/>
      </p:cViewPr>
      <p:guideLst>
        <p:guide orient="horz" pos="2160"/>
        <p:guide pos="3839"/>
      </p:guideLst>
    </p:cSldViewPr>
  </p:slideViewPr>
  <p:notesTextViewPr>
    <p:cViewPr>
      <p:scale>
        <a:sx n="1" d="1"/>
        <a:sy n="1" d="1"/>
      </p:scale>
      <p:origin x="0" y="0"/>
    </p:cViewPr>
  </p:notesTextViewPr>
  <p:notesViewPr>
    <p:cSldViewPr showGuides="1">
      <p:cViewPr varScale="1">
        <p:scale>
          <a:sx n="90" d="100"/>
          <a:sy n="90" d="100"/>
        </p:scale>
        <p:origin x="37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D8AF6929-4F16-43A6-8368-BF93843271D3}" type="datetime1">
              <a:rPr lang="fr-FR" smtClean="0"/>
              <a:t>25/02/2024</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fr-FR" smtClean="0"/>
              <a:pPr algn="r" rtl="0"/>
              <a:t>‹N°›</a:t>
            </a:fld>
            <a:endParaRPr lang="fr-F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D9CF8A1-AC6C-4B34-A6AF-5306B09514F1}" type="datetime1">
              <a:rPr lang="fr-FR" smtClean="0"/>
              <a:pPr/>
              <a:t>25/02/2024</a:t>
            </a:fld>
            <a:endParaRPr lang="fr-FR" dirty="0"/>
          </a:p>
        </p:txBody>
      </p:sp>
      <p:sp>
        <p:nvSpPr>
          <p:cNvPr id="4" name="Espace réservé d’image de diapositiv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a:fld id="{3EBA5BD7-F043-4D1B-AA17-CD412FC534DE}" type="slidenum">
              <a:rPr lang="fr-FR" smtClean="0"/>
              <a:pPr algn="r"/>
              <a:t>‹N°›</a:t>
            </a:fld>
            <a:endParaRPr lang="fr-F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a:t>
            </a:fld>
            <a:endParaRPr lang="fr-FR" dirty="0"/>
          </a:p>
        </p:txBody>
      </p:sp>
    </p:spTree>
    <p:extLst>
      <p:ext uri="{BB962C8B-B14F-4D97-AF65-F5344CB8AC3E}">
        <p14:creationId xmlns:p14="http://schemas.microsoft.com/office/powerpoint/2010/main" val="3162862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a:t>
            </a:fld>
            <a:endParaRPr lang="fr-FR" dirty="0"/>
          </a:p>
        </p:txBody>
      </p:sp>
    </p:spTree>
    <p:extLst>
      <p:ext uri="{BB962C8B-B14F-4D97-AF65-F5344CB8AC3E}">
        <p14:creationId xmlns:p14="http://schemas.microsoft.com/office/powerpoint/2010/main" val="3427575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necteur droit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cteur droit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cteur droit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gnes inférieures"/>
          <p:cNvGrpSpPr/>
          <p:nvPr/>
        </p:nvGrpSpPr>
        <p:grpSpPr>
          <a:xfrm>
            <a:off x="-8916" y="6057149"/>
            <a:ext cx="5498726" cy="820207"/>
            <a:chOff x="-6689" y="4553748"/>
            <a:chExt cx="4125119" cy="615155"/>
          </a:xfrm>
        </p:grpSpPr>
        <p:sp>
          <p:nvSpPr>
            <p:cNvPr id="9" name="Forme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0" name="Forme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1" name="Forme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grpSp>
      <p:sp>
        <p:nvSpPr>
          <p:cNvPr id="2" name="Titre 1"/>
          <p:cNvSpPr>
            <a:spLocks noGrp="1"/>
          </p:cNvSpPr>
          <p:nvPr>
            <p:ph type="ctrTitle"/>
          </p:nvPr>
        </p:nvSpPr>
        <p:spPr>
          <a:xfrm>
            <a:off x="1625176" y="584200"/>
            <a:ext cx="8735325" cy="2000251"/>
          </a:xfrm>
        </p:spPr>
        <p:txBody>
          <a:bodyPr rtlCol="0">
            <a:normAutofit/>
          </a:bodyPr>
          <a:lstStyle>
            <a:lvl1pPr algn="l" rtl="0">
              <a:defRPr sz="5400"/>
            </a:lvl1pPr>
          </a:lstStyle>
          <a:p>
            <a:pPr rtl="0"/>
            <a:r>
              <a:rPr lang="fr-FR"/>
              <a:t>Modifiez le style du titre</a:t>
            </a:r>
            <a:endParaRPr lang="fr-FR" dirty="0"/>
          </a:p>
        </p:txBody>
      </p:sp>
      <p:sp>
        <p:nvSpPr>
          <p:cNvPr id="3" name="Sous-titre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fr-FR"/>
              <a:t>Modifiez le style des sous-titres du masque</a:t>
            </a:r>
            <a:endParaRPr lang="fr-FR" dirty="0"/>
          </a:p>
        </p:txBody>
      </p:sp>
      <p:sp>
        <p:nvSpPr>
          <p:cNvPr id="22" name="Espace réservé de la date 21"/>
          <p:cNvSpPr>
            <a:spLocks noGrp="1"/>
          </p:cNvSpPr>
          <p:nvPr>
            <p:ph type="dt" sz="half" idx="10"/>
          </p:nvPr>
        </p:nvSpPr>
        <p:spPr/>
        <p:txBody>
          <a:bodyPr rtlCol="0"/>
          <a:lstStyle>
            <a:lvl1pPr>
              <a:defRPr/>
            </a:lvl1pPr>
          </a:lstStyle>
          <a:p>
            <a:fld id="{3E36D263-5C89-4D5D-8B05-0120FB33B4BA}" type="datetime1">
              <a:rPr lang="fr-FR" smtClean="0"/>
              <a:pPr/>
              <a:t>25/02/2024</a:t>
            </a:fld>
            <a:endParaRPr lang="fr-FR" dirty="0"/>
          </a:p>
        </p:txBody>
      </p:sp>
      <p:sp>
        <p:nvSpPr>
          <p:cNvPr id="23" name="Espace réservé du pied de page 22"/>
          <p:cNvSpPr>
            <a:spLocks noGrp="1"/>
          </p:cNvSpPr>
          <p:nvPr>
            <p:ph type="ftr" sz="quarter" idx="11"/>
          </p:nvPr>
        </p:nvSpPr>
        <p:spPr/>
        <p:txBody>
          <a:bodyPr rtlCol="0"/>
          <a:lstStyle/>
          <a:p>
            <a:pPr rtl="0"/>
            <a:endParaRPr lang="fr-FR" dirty="0"/>
          </a:p>
        </p:txBody>
      </p:sp>
      <p:sp>
        <p:nvSpPr>
          <p:cNvPr id="24" name="Espace réservé du numéro de diapositive 2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texte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8A1D2FCC-4233-4F14-8EDB-8DB44C2A50E0}" type="datetime1">
              <a:rPr lang="fr-FR" smtClean="0"/>
              <a:pPr/>
              <a:t>25/02/2024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6898" y="584200"/>
            <a:ext cx="2742486" cy="5588000"/>
          </a:xfrm>
        </p:spPr>
        <p:txBody>
          <a:bodyPr vert="eaVert" rtlCol="0"/>
          <a:lstStyle/>
          <a:p>
            <a:pPr rtl="0"/>
            <a:r>
              <a:rPr lang="fr-FR"/>
              <a:t>Modifiez le style du titre</a:t>
            </a:r>
            <a:endParaRPr lang="fr-FR" dirty="0"/>
          </a:p>
        </p:txBody>
      </p:sp>
      <p:sp>
        <p:nvSpPr>
          <p:cNvPr id="3" name="Espace réservé du texte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763F31CA-359D-41CC-AD54-062A6FB97288}" type="datetime1">
              <a:rPr lang="fr-FR" smtClean="0"/>
              <a:pPr/>
              <a:t>25/02/2024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E2899D0D-1C7F-4044-B286-354B51780DED}" type="datetime1">
              <a:rPr lang="fr-FR" smtClean="0"/>
              <a:pPr/>
              <a:t>25/02/2024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necteur droit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cteur droit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cteur droit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re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fr-FR"/>
              <a:t>Modifiez le style du titre</a:t>
            </a:r>
            <a:endParaRPr lang="fr-FR" dirty="0"/>
          </a:p>
        </p:txBody>
      </p:sp>
      <p:sp>
        <p:nvSpPr>
          <p:cNvPr id="3" name="Espace réservé du texte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p:txBody>
          <a:bodyPr rtlCol="0"/>
          <a:lstStyle>
            <a:lvl1pPr>
              <a:defRPr/>
            </a:lvl1pPr>
          </a:lstStyle>
          <a:p>
            <a:fld id="{BEFD5C92-4BB1-4FBC-932D-AE246A545D97}" type="datetime1">
              <a:rPr lang="fr-FR" smtClean="0"/>
              <a:pPr/>
              <a:t>25/02/2024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6B22FCC3-3DC7-4160-A3CE-82200479EFA7}" type="datetime1">
              <a:rPr lang="fr-FR" smtClean="0"/>
              <a:pPr/>
              <a:t>25/02/2024</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l" rtl="0">
              <a:defRPr/>
            </a:lvl1pPr>
          </a:lstStyle>
          <a:p>
            <a:pPr rtl="0"/>
            <a:r>
              <a:rPr lang="fr-FR"/>
              <a:t>Modifiez le style du titre</a:t>
            </a:r>
            <a:endParaRPr lang="fr-FR" dirty="0"/>
          </a:p>
        </p:txBody>
      </p:sp>
      <p:sp>
        <p:nvSpPr>
          <p:cNvPr id="3" name="Espace réservé du texte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7" name="Espace réservé de la date 6"/>
          <p:cNvSpPr>
            <a:spLocks noGrp="1"/>
          </p:cNvSpPr>
          <p:nvPr>
            <p:ph type="dt" sz="half" idx="10"/>
          </p:nvPr>
        </p:nvSpPr>
        <p:spPr/>
        <p:txBody>
          <a:bodyPr rtlCol="0"/>
          <a:lstStyle>
            <a:lvl1pPr>
              <a:defRPr/>
            </a:lvl1pPr>
          </a:lstStyle>
          <a:p>
            <a:fld id="{17AB33AB-93D8-496F-A7A3-D08F359C34C7}" type="datetime1">
              <a:rPr lang="fr-FR" smtClean="0"/>
              <a:pPr/>
              <a:t>25/02/2024</a:t>
            </a:fld>
            <a:endParaRPr lang="fr-FR" dirty="0"/>
          </a:p>
        </p:txBody>
      </p:sp>
      <p:sp>
        <p:nvSpPr>
          <p:cNvPr id="8" name="Espace réservé du pied de page 7"/>
          <p:cNvSpPr>
            <a:spLocks noGrp="1"/>
          </p:cNvSpPr>
          <p:nvPr>
            <p:ph type="ftr" sz="quarter" idx="11"/>
          </p:nvPr>
        </p:nvSpPr>
        <p:spPr/>
        <p:txBody>
          <a:bodyPr rtlCol="0"/>
          <a:lstStyle/>
          <a:p>
            <a:pPr rtl="0"/>
            <a:endParaRPr lang="fr-FR" dirty="0"/>
          </a:p>
        </p:txBody>
      </p:sp>
      <p:sp>
        <p:nvSpPr>
          <p:cNvPr id="9" name="Espace réservé du numéro de diapositive 8"/>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e la date 2"/>
          <p:cNvSpPr>
            <a:spLocks noGrp="1"/>
          </p:cNvSpPr>
          <p:nvPr>
            <p:ph type="dt" sz="half" idx="10"/>
          </p:nvPr>
        </p:nvSpPr>
        <p:spPr/>
        <p:txBody>
          <a:bodyPr rtlCol="0"/>
          <a:lstStyle>
            <a:lvl1pPr>
              <a:defRPr/>
            </a:lvl1pPr>
          </a:lstStyle>
          <a:p>
            <a:fld id="{5B80ABE1-D260-4843-B80F-7D5268AEEE07}" type="datetime1">
              <a:rPr lang="fr-FR" smtClean="0"/>
              <a:pPr/>
              <a:t>25/02/2024</a:t>
            </a:fld>
            <a:endParaRPr lang="fr-FR" dirty="0"/>
          </a:p>
        </p:txBody>
      </p:sp>
      <p:sp>
        <p:nvSpPr>
          <p:cNvPr id="4" name="Espace réservé du pied de page 3"/>
          <p:cNvSpPr>
            <a:spLocks noGrp="1"/>
          </p:cNvSpPr>
          <p:nvPr>
            <p:ph type="ftr" sz="quarter" idx="11"/>
          </p:nvPr>
        </p:nvSpPr>
        <p:spPr/>
        <p:txBody>
          <a:bodyPr rtlCol="0"/>
          <a:lstStyle/>
          <a:p>
            <a:pPr rtl="0"/>
            <a:endParaRPr lang="fr-FR" dirty="0"/>
          </a:p>
        </p:txBody>
      </p:sp>
      <p:sp>
        <p:nvSpPr>
          <p:cNvPr id="5" name="Espace réservé du numéro de diapositive 4"/>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88B7253B-1B29-4A13-B3F4-5ABF9F84795C}" type="datetime1">
              <a:rPr lang="fr-FR" smtClean="0"/>
              <a:pPr/>
              <a:t>25/02/2024</a:t>
            </a:fld>
            <a:endParaRPr lang="fr-FR" dirty="0"/>
          </a:p>
        </p:txBody>
      </p:sp>
      <p:sp>
        <p:nvSpPr>
          <p:cNvPr id="3" name="Espace réservé du pied de page 2"/>
          <p:cNvSpPr>
            <a:spLocks noGrp="1"/>
          </p:cNvSpPr>
          <p:nvPr>
            <p:ph type="ftr" sz="quarter" idx="11"/>
          </p:nvPr>
        </p:nvSpPr>
        <p:spPr/>
        <p:txBody>
          <a:bodyPr rtlCol="0"/>
          <a:lstStyle/>
          <a:p>
            <a:pPr rtl="0"/>
            <a:endParaRPr lang="fr-FR" dirty="0"/>
          </a:p>
        </p:txBody>
      </p:sp>
      <p:sp>
        <p:nvSpPr>
          <p:cNvPr id="4" name="Espace réservé du numéro de diapositive 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Cliquez pour modifier les styles du texte du masque</a:t>
            </a:r>
          </a:p>
        </p:txBody>
      </p:sp>
      <p:sp>
        <p:nvSpPr>
          <p:cNvPr id="3" name="Espace réservé du contenu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3FF95AA5-BF1E-4EB9-A1D5-0AB2DD60A2D9}" type="datetime1">
              <a:rPr lang="fr-FR" smtClean="0"/>
              <a:pPr/>
              <a:t>25/02/2024</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Cliquez pour modifier les styles du texte du masque</a:t>
            </a:r>
          </a:p>
        </p:txBody>
      </p:sp>
      <p:sp>
        <p:nvSpPr>
          <p:cNvPr id="3" name="Espace réservé d’image 2" descr="Espace réservé vide pour ajouter une image. Cliquez sur l’espace réservé et sélectionnez l’image à ajoute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fr-FR"/>
              <a:t>Cliquez sur l'icône pour ajouter une image</a:t>
            </a:r>
            <a:endParaRPr lang="fr-FR" dirty="0"/>
          </a:p>
        </p:txBody>
      </p:sp>
      <p:sp>
        <p:nvSpPr>
          <p:cNvPr id="5" name="Espace réservé de la date 4"/>
          <p:cNvSpPr>
            <a:spLocks noGrp="1"/>
          </p:cNvSpPr>
          <p:nvPr>
            <p:ph type="dt" sz="half" idx="10"/>
          </p:nvPr>
        </p:nvSpPr>
        <p:spPr/>
        <p:txBody>
          <a:bodyPr rtlCol="0"/>
          <a:lstStyle>
            <a:lvl1pPr>
              <a:defRPr/>
            </a:lvl1pPr>
          </a:lstStyle>
          <a:p>
            <a:fld id="{6F7BC923-82FA-41E3-BF4E-E946B22CD3AC}" type="datetime1">
              <a:rPr lang="fr-FR" smtClean="0"/>
              <a:pPr/>
              <a:t>25/02/2024</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gnes de gauche"/>
          <p:cNvGrpSpPr/>
          <p:nvPr/>
        </p:nvGrpSpPr>
        <p:grpSpPr>
          <a:xfrm>
            <a:off x="-15870" y="-3174"/>
            <a:ext cx="819993" cy="5229225"/>
            <a:chOff x="-11906" y="-2381"/>
            <a:chExt cx="615155" cy="3921919"/>
          </a:xfrm>
        </p:grpSpPr>
        <p:sp>
          <p:nvSpPr>
            <p:cNvPr id="10" name="Forme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Forme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Forme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2" name="Espace réservé du titre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fr-FR" dirty="0"/>
              <a:t>Modifiez le style du titre</a:t>
            </a:r>
          </a:p>
        </p:txBody>
      </p:sp>
      <p:sp>
        <p:nvSpPr>
          <p:cNvPr id="3" name="Espace réservé du texte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4" name="Espace réservé de la date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64A97F8E-A89E-4ECD-B8CE-87968877804C}" type="datetime1">
              <a:rPr lang="fr-FR" smtClean="0"/>
              <a:pPr/>
              <a:t>25/02/2024</a:t>
            </a:fld>
            <a:endParaRPr lang="fr-FR" dirty="0"/>
          </a:p>
        </p:txBody>
      </p:sp>
      <p:sp>
        <p:nvSpPr>
          <p:cNvPr id="5" name="Espace réservé du pied de page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fr-FR" dirty="0"/>
          </a:p>
        </p:txBody>
      </p:sp>
      <p:sp>
        <p:nvSpPr>
          <p:cNvPr id="6" name="Espace réservé du numéro de diapositive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pPr rtl="0"/>
            <a:r>
              <a:rPr lang="fr-FR" dirty="0"/>
              <a:t>Mohamed Harzali</a:t>
            </a:r>
          </a:p>
        </p:txBody>
      </p:sp>
      <p:sp>
        <p:nvSpPr>
          <p:cNvPr id="5" name="Sous-titre 4"/>
          <p:cNvSpPr>
            <a:spLocks noGrp="1"/>
          </p:cNvSpPr>
          <p:nvPr>
            <p:ph type="subTitle" idx="1"/>
          </p:nvPr>
        </p:nvSpPr>
        <p:spPr/>
        <p:txBody>
          <a:bodyPr rtlCol="0"/>
          <a:lstStyle/>
          <a:p>
            <a:pPr rtl="0"/>
            <a:r>
              <a:rPr lang="fr-FR" sz="3200" b="0" i="0" dirty="0">
                <a:solidFill>
                  <a:srgbClr val="00B0F0"/>
                </a:solidFill>
                <a:effectLst/>
                <a:latin typeface="Söhne"/>
              </a:rPr>
              <a:t>TunisTech Solutions</a:t>
            </a:r>
          </a:p>
          <a:p>
            <a:pPr rtl="0"/>
            <a:r>
              <a:rPr lang="fr-FR" b="1" i="0" dirty="0">
                <a:solidFill>
                  <a:srgbClr val="00B0F0"/>
                </a:solidFill>
                <a:effectLst/>
                <a:latin typeface="Söhne"/>
              </a:rPr>
              <a:t>Secteur d'activité :</a:t>
            </a:r>
            <a:r>
              <a:rPr lang="fr-FR" b="0" i="0" dirty="0">
                <a:solidFill>
                  <a:srgbClr val="00B0F0"/>
                </a:solidFill>
                <a:effectLst/>
                <a:latin typeface="Söhne"/>
              </a:rPr>
              <a:t> Services informatiques</a:t>
            </a:r>
            <a:endParaRPr lang="fr-FR" dirty="0">
              <a:solidFill>
                <a:srgbClr val="00B0F0"/>
              </a:solidFill>
            </a:endParaRPr>
          </a:p>
        </p:txBody>
      </p:sp>
      <p:sp>
        <p:nvSpPr>
          <p:cNvPr id="3" name="Flèche : chevron 2">
            <a:hlinkClick r:id="rId3" action="ppaction://hlinksldjump"/>
            <a:extLst>
              <a:ext uri="{FF2B5EF4-FFF2-40B4-BE49-F238E27FC236}">
                <a16:creationId xmlns:a16="http://schemas.microsoft.com/office/drawing/2014/main" id="{5B5E5BD8-5FB2-8A1A-6DE1-69F958A81827}"/>
              </a:ext>
            </a:extLst>
          </p:cNvPr>
          <p:cNvSpPr/>
          <p:nvPr/>
        </p:nvSpPr>
        <p:spPr>
          <a:xfrm>
            <a:off x="10810936" y="6092679"/>
            <a:ext cx="504056"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solidFill>
                <a:schemeClr val="tx1"/>
              </a:solidFill>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p:txBody>
          <a:bodyPr rtlCol="0"/>
          <a:lstStyle/>
          <a:p>
            <a:pPr rtl="0"/>
            <a:r>
              <a:rPr lang="fr-FR" sz="3200" b="1" i="0" dirty="0">
                <a:solidFill>
                  <a:srgbClr val="ECECEC"/>
                </a:solidFill>
                <a:effectLst/>
                <a:latin typeface="Söhne"/>
                <a:hlinkClick r:id="rId3" action="ppaction://hlinksldjump"/>
              </a:rPr>
              <a:t>Présentation de l'entreprise :</a:t>
            </a:r>
            <a:endParaRPr lang="fr-FR" sz="3200" b="1" i="0" dirty="0">
              <a:solidFill>
                <a:srgbClr val="ECECEC"/>
              </a:solidFill>
              <a:effectLst/>
              <a:latin typeface="Söhne"/>
            </a:endParaRPr>
          </a:p>
          <a:p>
            <a:pPr rtl="0"/>
            <a:r>
              <a:rPr lang="fr-FR" sz="3200" b="1" i="0" dirty="0">
                <a:solidFill>
                  <a:srgbClr val="ECECEC"/>
                </a:solidFill>
                <a:effectLst/>
                <a:latin typeface="Söhne"/>
                <a:hlinkClick r:id="rId4" action="ppaction://hlinksldjump"/>
              </a:rPr>
              <a:t>Services proposés :</a:t>
            </a:r>
            <a:endParaRPr lang="fr-FR" sz="3200" b="1" i="0" dirty="0">
              <a:solidFill>
                <a:srgbClr val="ECECEC"/>
              </a:solidFill>
              <a:effectLst/>
              <a:latin typeface="Söhne"/>
            </a:endParaRPr>
          </a:p>
          <a:p>
            <a:pPr rtl="0"/>
            <a:r>
              <a:rPr lang="fr-FR" sz="3200" b="1" i="0" dirty="0">
                <a:solidFill>
                  <a:srgbClr val="ECECEC"/>
                </a:solidFill>
                <a:effectLst/>
                <a:latin typeface="Söhne"/>
                <a:hlinkClick r:id="rId5" action="ppaction://hlinksldjump"/>
              </a:rPr>
              <a:t>Utilisation d'un ERP :</a:t>
            </a:r>
            <a:endParaRPr lang="fr-FR" sz="3200" b="1" i="0" dirty="0">
              <a:solidFill>
                <a:srgbClr val="ECECEC"/>
              </a:solidFill>
              <a:effectLst/>
              <a:latin typeface="Söhne"/>
            </a:endParaRPr>
          </a:p>
          <a:p>
            <a:pPr rtl="0"/>
            <a:r>
              <a:rPr lang="fr-FR" sz="3200" b="1" i="0" dirty="0">
                <a:solidFill>
                  <a:srgbClr val="ECECEC"/>
                </a:solidFill>
                <a:effectLst/>
                <a:latin typeface="Söhne"/>
                <a:hlinkClick r:id="rId6" action="ppaction://hlinksldjump"/>
              </a:rPr>
              <a:t>Vision et valeurs :</a:t>
            </a:r>
            <a:endParaRPr lang="fr-FR" sz="3200" b="1" dirty="0">
              <a:solidFill>
                <a:srgbClr val="ECECEC"/>
              </a:solidFill>
              <a:latin typeface="Söhne"/>
            </a:endParaRPr>
          </a:p>
          <a:p>
            <a:pPr rtl="0"/>
            <a:r>
              <a:rPr lang="fr-FR" sz="3200" b="1" i="0" dirty="0">
                <a:solidFill>
                  <a:srgbClr val="ECECEC"/>
                </a:solidFill>
                <a:effectLst/>
                <a:latin typeface="Söhne"/>
                <a:hlinkClick r:id="rId7" action="ppaction://hlinksldjump"/>
              </a:rPr>
              <a:t>Conclusion :</a:t>
            </a:r>
            <a:endParaRPr lang="fr-FR" sz="3200" b="1" i="0" dirty="0">
              <a:solidFill>
                <a:srgbClr val="ECECEC"/>
              </a:solidFill>
              <a:effectLst/>
              <a:latin typeface="Söhne"/>
            </a:endParaRPr>
          </a:p>
          <a:p>
            <a:pPr rtl="0"/>
            <a:endParaRPr lang="fr-FR" b="1" i="0" dirty="0">
              <a:solidFill>
                <a:srgbClr val="ECECEC"/>
              </a:solidFill>
              <a:effectLst/>
              <a:latin typeface="Söhne"/>
            </a:endParaRPr>
          </a:p>
        </p:txBody>
      </p:sp>
      <p:sp>
        <p:nvSpPr>
          <p:cNvPr id="5" name="Flèche : chevron 4">
            <a:hlinkClick r:id="rId8" action="ppaction://hlinksldjump"/>
            <a:extLst>
              <a:ext uri="{FF2B5EF4-FFF2-40B4-BE49-F238E27FC236}">
                <a16:creationId xmlns:a16="http://schemas.microsoft.com/office/drawing/2014/main" id="{45A65D00-6A49-F382-7872-1A256A7F7BF8}"/>
              </a:ext>
            </a:extLst>
          </p:cNvPr>
          <p:cNvSpPr/>
          <p:nvPr/>
        </p:nvSpPr>
        <p:spPr>
          <a:xfrm>
            <a:off x="10810936" y="6092679"/>
            <a:ext cx="504056"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solidFill>
                <a:schemeClr val="tx1"/>
              </a:solidFill>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CE5AE59-AAB4-47B0-4D28-8EEC069B12BC}"/>
              </a:ext>
            </a:extLst>
          </p:cNvPr>
          <p:cNvSpPr>
            <a:spLocks noGrp="1"/>
          </p:cNvSpPr>
          <p:nvPr>
            <p:ph idx="1"/>
          </p:nvPr>
        </p:nvSpPr>
        <p:spPr>
          <a:xfrm>
            <a:off x="1218883" y="1412776"/>
            <a:ext cx="10360501" cy="4751293"/>
          </a:xfrm>
        </p:spPr>
        <p:txBody>
          <a:bodyPr>
            <a:normAutofit/>
          </a:bodyPr>
          <a:lstStyle/>
          <a:p>
            <a:r>
              <a:rPr lang="fr-FR" sz="3200" b="0" i="0" dirty="0">
                <a:solidFill>
                  <a:srgbClr val="ECECEC"/>
                </a:solidFill>
                <a:effectLst/>
                <a:latin typeface="Söhne"/>
              </a:rPr>
              <a:t>TunisTech Solutions est une entreprise tunisienne innovante spécialisée dans la fourniture de solutions informatiques intégrées pour les entreprises de divers secteurs. Fondée en 2008 par un groupe d'experts en informatique, l'entreprise s'est rapidement imposée comme un leader dans le domaine des technologies de l'information en Tunisie.</a:t>
            </a:r>
            <a:endParaRPr lang="fr-FR" sz="3200" dirty="0"/>
          </a:p>
        </p:txBody>
      </p:sp>
      <p:sp>
        <p:nvSpPr>
          <p:cNvPr id="4" name="Flèche : chevron 3">
            <a:hlinkClick r:id="rId2" action="ppaction://hlinksldjump"/>
            <a:extLst>
              <a:ext uri="{FF2B5EF4-FFF2-40B4-BE49-F238E27FC236}">
                <a16:creationId xmlns:a16="http://schemas.microsoft.com/office/drawing/2014/main" id="{4170DCD8-D89B-91B9-7AAA-A7A3203998B8}"/>
              </a:ext>
            </a:extLst>
          </p:cNvPr>
          <p:cNvSpPr/>
          <p:nvPr/>
        </p:nvSpPr>
        <p:spPr>
          <a:xfrm>
            <a:off x="10810936" y="6092679"/>
            <a:ext cx="504056"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solidFill>
                <a:schemeClr val="tx1"/>
              </a:solidFill>
            </a:endParaRPr>
          </a:p>
        </p:txBody>
      </p:sp>
    </p:spTree>
    <p:extLst>
      <p:ext uri="{BB962C8B-B14F-4D97-AF65-F5344CB8AC3E}">
        <p14:creationId xmlns:p14="http://schemas.microsoft.com/office/powerpoint/2010/main" val="40323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D88E138-8564-2F81-9702-1314D9653630}"/>
              </a:ext>
            </a:extLst>
          </p:cNvPr>
          <p:cNvSpPr>
            <a:spLocks noGrp="1"/>
          </p:cNvSpPr>
          <p:nvPr>
            <p:ph idx="1"/>
          </p:nvPr>
        </p:nvSpPr>
        <p:spPr>
          <a:xfrm>
            <a:off x="1218883" y="260648"/>
            <a:ext cx="10360501" cy="5903421"/>
          </a:xfrm>
        </p:spPr>
        <p:txBody>
          <a:bodyPr>
            <a:normAutofit fontScale="92500" lnSpcReduction="10000"/>
          </a:bodyPr>
          <a:lstStyle/>
          <a:p>
            <a:pPr algn="l">
              <a:buFont typeface="+mj-lt"/>
              <a:buAutoNum type="arabicPeriod"/>
            </a:pPr>
            <a:r>
              <a:rPr lang="fr-FR" b="1" i="0" dirty="0">
                <a:solidFill>
                  <a:srgbClr val="ECECEC"/>
                </a:solidFill>
                <a:effectLst/>
                <a:latin typeface="Söhne"/>
              </a:rPr>
              <a:t>Consulting en systèmes d'information :</a:t>
            </a:r>
            <a:r>
              <a:rPr lang="fr-FR" b="0" i="0" dirty="0">
                <a:solidFill>
                  <a:srgbClr val="ECECEC"/>
                </a:solidFill>
                <a:effectLst/>
                <a:latin typeface="Söhne"/>
              </a:rPr>
              <a:t> TunisTech Solutions propose des services de conseil en matière de systèmes d'information, aidant les entreprises à optimiser leurs processus métier grâce à des solutions technologiques adaptées.</a:t>
            </a:r>
          </a:p>
          <a:p>
            <a:pPr algn="l">
              <a:buFont typeface="+mj-lt"/>
              <a:buAutoNum type="arabicPeriod"/>
            </a:pPr>
            <a:r>
              <a:rPr lang="fr-FR" b="1" i="0" dirty="0">
                <a:solidFill>
                  <a:srgbClr val="ECECEC"/>
                </a:solidFill>
                <a:effectLst/>
                <a:latin typeface="Söhne"/>
              </a:rPr>
              <a:t>Développement de logiciels sur mesure :</a:t>
            </a:r>
            <a:r>
              <a:rPr lang="fr-FR" b="0" i="0" dirty="0">
                <a:solidFill>
                  <a:srgbClr val="ECECEC"/>
                </a:solidFill>
                <a:effectLst/>
                <a:latin typeface="Söhne"/>
              </a:rPr>
              <a:t> L'équipe de développement de TunisTech Solutions conçoit et développe des logiciels sur mesure, répondant aux besoins spécifiques de chaque client.</a:t>
            </a:r>
          </a:p>
          <a:p>
            <a:pPr algn="l">
              <a:buFont typeface="+mj-lt"/>
              <a:buAutoNum type="arabicPeriod"/>
            </a:pPr>
            <a:r>
              <a:rPr lang="fr-FR" b="1" i="0" dirty="0">
                <a:solidFill>
                  <a:srgbClr val="ECECEC"/>
                </a:solidFill>
                <a:effectLst/>
                <a:latin typeface="Söhne"/>
              </a:rPr>
              <a:t>Intégration de solutions ERP :</a:t>
            </a:r>
            <a:r>
              <a:rPr lang="fr-FR" b="0" i="0" dirty="0">
                <a:solidFill>
                  <a:srgbClr val="ECECEC"/>
                </a:solidFill>
                <a:effectLst/>
                <a:latin typeface="Söhne"/>
              </a:rPr>
              <a:t> TunisTech Solutions est spécialisée dans l'intégration de solutions ERP (Enterprise Resource Planning) pour les entreprises de toutes tailles. L'entreprise travaille avec des leaders du marché tels que SAP, Oracle et Microsoft Dynamics pour fournir des solutions ERP complètes et adaptées aux besoins de ses clients.</a:t>
            </a:r>
          </a:p>
          <a:p>
            <a:pPr algn="l">
              <a:buFont typeface="+mj-lt"/>
              <a:buAutoNum type="arabicPeriod"/>
            </a:pPr>
            <a:r>
              <a:rPr lang="fr-FR" b="1" i="0" dirty="0">
                <a:solidFill>
                  <a:srgbClr val="ECECEC"/>
                </a:solidFill>
                <a:effectLst/>
                <a:latin typeface="Söhne"/>
              </a:rPr>
              <a:t>Formation et support technique :</a:t>
            </a:r>
            <a:r>
              <a:rPr lang="fr-FR" b="0" i="0" dirty="0">
                <a:solidFill>
                  <a:srgbClr val="ECECEC"/>
                </a:solidFill>
                <a:effectLst/>
                <a:latin typeface="Söhne"/>
              </a:rPr>
              <a:t> En plus de l'implémentation des solutions ERP, TunisTech Solutions offre des services de formation et un support technique continu pour garantir le bon fonctionnement des systèmes informatiques de ses clients.</a:t>
            </a:r>
          </a:p>
          <a:p>
            <a:endParaRPr lang="fr-FR" dirty="0"/>
          </a:p>
        </p:txBody>
      </p:sp>
      <p:sp>
        <p:nvSpPr>
          <p:cNvPr id="4" name="Flèche : chevron 3">
            <a:hlinkClick r:id="rId2" action="ppaction://hlinksldjump"/>
            <a:extLst>
              <a:ext uri="{FF2B5EF4-FFF2-40B4-BE49-F238E27FC236}">
                <a16:creationId xmlns:a16="http://schemas.microsoft.com/office/drawing/2014/main" id="{3AA06873-0BEA-173D-AA5D-EBB105546A6B}"/>
              </a:ext>
            </a:extLst>
          </p:cNvPr>
          <p:cNvSpPr/>
          <p:nvPr/>
        </p:nvSpPr>
        <p:spPr>
          <a:xfrm>
            <a:off x="10810936" y="6092679"/>
            <a:ext cx="504056"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solidFill>
                <a:schemeClr val="tx1"/>
              </a:solidFill>
            </a:endParaRPr>
          </a:p>
        </p:txBody>
      </p:sp>
    </p:spTree>
    <p:extLst>
      <p:ext uri="{BB962C8B-B14F-4D97-AF65-F5344CB8AC3E}">
        <p14:creationId xmlns:p14="http://schemas.microsoft.com/office/powerpoint/2010/main" val="371609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691CFD5-92CD-1FC6-8599-E3259382BF5B}"/>
              </a:ext>
            </a:extLst>
          </p:cNvPr>
          <p:cNvSpPr>
            <a:spLocks noGrp="1"/>
          </p:cNvSpPr>
          <p:nvPr>
            <p:ph idx="1"/>
          </p:nvPr>
        </p:nvSpPr>
        <p:spPr>
          <a:xfrm>
            <a:off x="1218883" y="620688"/>
            <a:ext cx="10360501" cy="6552728"/>
          </a:xfrm>
        </p:spPr>
        <p:txBody>
          <a:bodyPr/>
          <a:lstStyle/>
          <a:p>
            <a:pPr algn="l"/>
            <a:r>
              <a:rPr lang="fr-FR" sz="3200" b="0" i="0" dirty="0">
                <a:solidFill>
                  <a:srgbClr val="ECECEC"/>
                </a:solidFill>
                <a:effectLst/>
                <a:latin typeface="Söhne"/>
              </a:rPr>
              <a:t>TunisTech Solutions reconnaît l'importance d'un système ERP pour rationaliser les opérations commerciales de ses clients. En utilisant un ERP, les entreprises peuvent intégrer et gérer efficacement leurs processus métier, y compris la gestion des ressources humaines, la comptabilité, la gestion des stocks et la chaîne d'approvisionnement.</a:t>
            </a:r>
          </a:p>
          <a:p>
            <a:pPr algn="l"/>
            <a:r>
              <a:rPr lang="fr-FR" sz="3200" b="0" i="0" dirty="0">
                <a:solidFill>
                  <a:srgbClr val="ECECEC"/>
                </a:solidFill>
                <a:effectLst/>
                <a:latin typeface="Söhne"/>
              </a:rPr>
              <a:t>En tant que partenaire certifié des principaux fournisseurs d'ERP, TunisTech Solutions assure une mise en œuvre personnalisée et un support technique continu pour garantir le succès de chaque projet ERP.</a:t>
            </a:r>
          </a:p>
          <a:p>
            <a:endParaRPr lang="fr-FR" dirty="0"/>
          </a:p>
        </p:txBody>
      </p:sp>
      <p:sp>
        <p:nvSpPr>
          <p:cNvPr id="4" name="Flèche : chevron 3">
            <a:hlinkClick r:id="rId2" action="ppaction://hlinksldjump"/>
            <a:extLst>
              <a:ext uri="{FF2B5EF4-FFF2-40B4-BE49-F238E27FC236}">
                <a16:creationId xmlns:a16="http://schemas.microsoft.com/office/drawing/2014/main" id="{7081F271-D27C-2EC2-D7D7-776E63CC1B56}"/>
              </a:ext>
            </a:extLst>
          </p:cNvPr>
          <p:cNvSpPr/>
          <p:nvPr/>
        </p:nvSpPr>
        <p:spPr>
          <a:xfrm>
            <a:off x="10810936" y="6092679"/>
            <a:ext cx="504056"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solidFill>
                <a:schemeClr val="tx1"/>
              </a:solidFill>
            </a:endParaRPr>
          </a:p>
        </p:txBody>
      </p:sp>
    </p:spTree>
    <p:extLst>
      <p:ext uri="{BB962C8B-B14F-4D97-AF65-F5344CB8AC3E}">
        <p14:creationId xmlns:p14="http://schemas.microsoft.com/office/powerpoint/2010/main" val="213321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203CE00-BADB-3703-5C60-80839D81ABAE}"/>
              </a:ext>
            </a:extLst>
          </p:cNvPr>
          <p:cNvSpPr>
            <a:spLocks noGrp="1"/>
          </p:cNvSpPr>
          <p:nvPr>
            <p:ph idx="1"/>
          </p:nvPr>
        </p:nvSpPr>
        <p:spPr>
          <a:xfrm>
            <a:off x="1218883" y="1124744"/>
            <a:ext cx="10360501" cy="5039325"/>
          </a:xfrm>
        </p:spPr>
        <p:txBody>
          <a:bodyPr>
            <a:normAutofit/>
          </a:bodyPr>
          <a:lstStyle/>
          <a:p>
            <a:pPr algn="l"/>
            <a:r>
              <a:rPr lang="fr-FR" sz="3200" b="0" i="0" dirty="0">
                <a:solidFill>
                  <a:srgbClr val="ECECEC"/>
                </a:solidFill>
                <a:effectLst/>
                <a:latin typeface="Söhne"/>
              </a:rPr>
              <a:t>La vision de TunisTech Solutions est de devenir le partenaire de confiance des entreprises tunisiennes en matière de technologies de l'information, en fournissant des solutions innovantes et un service client de qualité supérieure.</a:t>
            </a:r>
          </a:p>
          <a:p>
            <a:pPr algn="l"/>
            <a:r>
              <a:rPr lang="fr-FR" sz="3200" b="0" i="0" dirty="0">
                <a:solidFill>
                  <a:srgbClr val="ECECEC"/>
                </a:solidFill>
                <a:effectLst/>
                <a:latin typeface="Söhne"/>
              </a:rPr>
              <a:t>Les valeurs fondamentales de l'entreprise comprennent l'innovation, l'intégrité, la collaboration et l'engagement envers l'excellence.</a:t>
            </a:r>
          </a:p>
          <a:p>
            <a:pPr marL="0" indent="0">
              <a:buNone/>
            </a:pPr>
            <a:br>
              <a:rPr lang="fr-FR" sz="3200" dirty="0"/>
            </a:br>
            <a:endParaRPr lang="fr-FR" sz="3200" dirty="0"/>
          </a:p>
        </p:txBody>
      </p:sp>
      <p:sp>
        <p:nvSpPr>
          <p:cNvPr id="4" name="Flèche : chevron 3">
            <a:hlinkClick r:id="rId2" action="ppaction://hlinksldjump"/>
            <a:extLst>
              <a:ext uri="{FF2B5EF4-FFF2-40B4-BE49-F238E27FC236}">
                <a16:creationId xmlns:a16="http://schemas.microsoft.com/office/drawing/2014/main" id="{82E2DA6E-63ED-9D69-7B05-D618474EBA13}"/>
              </a:ext>
            </a:extLst>
          </p:cNvPr>
          <p:cNvSpPr/>
          <p:nvPr/>
        </p:nvSpPr>
        <p:spPr>
          <a:xfrm>
            <a:off x="10810936" y="6092679"/>
            <a:ext cx="504056"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solidFill>
                <a:schemeClr val="tx1"/>
              </a:solidFill>
            </a:endParaRPr>
          </a:p>
        </p:txBody>
      </p:sp>
    </p:spTree>
    <p:extLst>
      <p:ext uri="{BB962C8B-B14F-4D97-AF65-F5344CB8AC3E}">
        <p14:creationId xmlns:p14="http://schemas.microsoft.com/office/powerpoint/2010/main" val="224673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7D25509-4CEA-F64F-B881-94532E3E8929}"/>
              </a:ext>
            </a:extLst>
          </p:cNvPr>
          <p:cNvSpPr>
            <a:spLocks noGrp="1"/>
          </p:cNvSpPr>
          <p:nvPr>
            <p:ph idx="1"/>
          </p:nvPr>
        </p:nvSpPr>
        <p:spPr/>
        <p:txBody>
          <a:bodyPr>
            <a:normAutofit/>
          </a:bodyPr>
          <a:lstStyle/>
          <a:p>
            <a:r>
              <a:rPr lang="fr-FR" sz="3200" b="0" i="0" dirty="0">
                <a:solidFill>
                  <a:srgbClr val="ECECEC"/>
                </a:solidFill>
                <a:effectLst/>
                <a:latin typeface="Söhne"/>
              </a:rPr>
              <a:t>TunisTech Solutions s'engage à accompagner ses clients tout au long de leur transformation numérique, en fournissant des solutions ERP de pointe et des services de conseil de haute qualité. TunisTech Solutions est devenue un partenaire de confiance pour les entreprises tunisiennes cherchant à optimiser leurs opérations commerciales grâce à la technologie.</a:t>
            </a:r>
            <a:endParaRPr lang="fr-FR" sz="3200" dirty="0"/>
          </a:p>
        </p:txBody>
      </p:sp>
      <p:sp>
        <p:nvSpPr>
          <p:cNvPr id="4" name="Flèche : chevron 3">
            <a:hlinkClick r:id="rId2" action="ppaction://hlinksldjump"/>
            <a:extLst>
              <a:ext uri="{FF2B5EF4-FFF2-40B4-BE49-F238E27FC236}">
                <a16:creationId xmlns:a16="http://schemas.microsoft.com/office/drawing/2014/main" id="{A8F9C89C-80F3-DCED-D5AB-B5E453F66334}"/>
              </a:ext>
            </a:extLst>
          </p:cNvPr>
          <p:cNvSpPr/>
          <p:nvPr/>
        </p:nvSpPr>
        <p:spPr>
          <a:xfrm>
            <a:off x="10810936" y="6092679"/>
            <a:ext cx="504056"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solidFill>
                <a:schemeClr val="tx1"/>
              </a:solidFill>
            </a:endParaRPr>
          </a:p>
        </p:txBody>
      </p:sp>
    </p:spTree>
    <p:extLst>
      <p:ext uri="{BB962C8B-B14F-4D97-AF65-F5344CB8AC3E}">
        <p14:creationId xmlns:p14="http://schemas.microsoft.com/office/powerpoint/2010/main" val="1499444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nologie 16: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57_TF02787990_TF02787990.potx" id="{ABCB071B-19A3-44BE-B302-F4BBE7E3E2D5}" vid="{F4600F28-01B2-4FC5-9857-5FFF9F08051B}"/>
    </a:ext>
  </a:extLst>
</a:theme>
</file>

<file path=ppt/theme/theme2.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Circuit à trois lignes (grand écran)</Template>
  <TotalTime>11</TotalTime>
  <Words>421</Words>
  <Application>Microsoft Office PowerPoint</Application>
  <PresentationFormat>Personnalisé</PresentationFormat>
  <Paragraphs>21</Paragraphs>
  <Slides>7</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Söhne</vt:lpstr>
      <vt:lpstr>Technologie 16:9</vt:lpstr>
      <vt:lpstr>Mohamed Harzali</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Mohamed Harzali</dc:title>
  <dc:creator>med.harzali2019@gmail.com</dc:creator>
  <cp:lastModifiedBy>med.harzali2019@gmail.com</cp:lastModifiedBy>
  <cp:revision>1</cp:revision>
  <dcterms:created xsi:type="dcterms:W3CDTF">2024-02-25T20:17:00Z</dcterms:created>
  <dcterms:modified xsi:type="dcterms:W3CDTF">2024-02-25T20:28:37Z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