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69" d="100"/>
          <a:sy n="69" d="100"/>
        </p:scale>
        <p:origin x="-2478" y="-10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355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788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21500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37153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E195EF-9DED-4691-9BB4-A1D9C2F0C422}" type="datetimeFigureOut">
              <a:rPr lang="en-GB" smtClean="0"/>
              <a:t>21/05/2023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61872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195EF-9DED-4691-9BB4-A1D9C2F0C422}" type="datetimeFigureOut">
              <a:rPr lang="en-GB" smtClean="0"/>
              <a:t>21/05/2023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0767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195EF-9DED-4691-9BB4-A1D9C2F0C422}" type="datetimeFigureOut">
              <a:rPr lang="en-GB" smtClean="0"/>
              <a:t>21/05/2023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51535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195EF-9DED-4691-9BB4-A1D9C2F0C422}" type="datetimeFigureOut">
              <a:rPr lang="en-GB" smtClean="0"/>
              <a:t>21/05/2023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31679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195EF-9DED-4691-9BB4-A1D9C2F0C422}" type="datetimeFigureOut">
              <a:rPr lang="en-GB" smtClean="0"/>
              <a:t>21/05/2023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79340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53858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9217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EE195EF-9DED-4691-9BB4-A1D9C2F0C422}" type="datetimeFigureOut">
              <a:rPr lang="en-GB" smtClean="0"/>
              <a:t>21/05/2023</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FF975E0D-736B-422D-9AEB-65E4093DC4C7}" type="slidenum">
              <a:rPr lang="en-GB" smtClean="0"/>
              <a:t>‹#›</a:t>
            </a:fld>
            <a:endParaRPr lang="en-GB"/>
          </a:p>
        </p:txBody>
      </p:sp>
    </p:spTree>
    <p:extLst>
      <p:ext uri="{BB962C8B-B14F-4D97-AF65-F5344CB8AC3E}">
        <p14:creationId xmlns:p14="http://schemas.microsoft.com/office/powerpoint/2010/main" val="239249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C79-6F4B-4FEB-8492-EC83B2E4F77E}"/>
              </a:ext>
            </a:extLst>
          </p:cNvPr>
          <p:cNvSpPr>
            <a:spLocks noGrp="1"/>
          </p:cNvSpPr>
          <p:nvPr>
            <p:ph type="ctrTitle"/>
          </p:nvPr>
        </p:nvSpPr>
        <p:spPr>
          <a:xfrm>
            <a:off x="945585" y="12646337"/>
            <a:ext cx="8823076" cy="9016233"/>
          </a:xfrm>
        </p:spPr>
        <p:txBody>
          <a:bodyPr anchor="t">
            <a:normAutofit/>
          </a:bodyPr>
          <a:lstStyle/>
          <a:p>
            <a:pPr algn="l"/>
            <a:r>
              <a:rPr lang="en-GB" sz="3000" b="1" dirty="0"/>
              <a:t>Research:</a:t>
            </a:r>
            <a:r>
              <a:rPr lang="en-GB" sz="3000" dirty="0"/>
              <a:t/>
            </a:r>
            <a:br>
              <a:rPr lang="en-GB" sz="3000" dirty="0"/>
            </a:br>
            <a:r>
              <a:rPr lang="en-GB" sz="2400" dirty="0"/>
              <a:t/>
            </a:r>
            <a:br>
              <a:rPr lang="en-GB" sz="2400" dirty="0"/>
            </a:br>
            <a:r>
              <a:rPr lang="en-GB" sz="2400" dirty="0" smtClean="0"/>
              <a:t>.</a:t>
            </a:r>
            <a:r>
              <a:rPr lang="en-US" sz="2400" dirty="0"/>
              <a:t> The  study article "Inventory Management in Mass Customization Operations: A Review" by Guo et al. (2019) shows a useful review of inventory management practices in mass customization operations, that could be applied to the unique necessities of universities. The authors stress the importance of balancing the levels of inventory with customization requirements that would ensure that the necessary stationery items are available for the students and staff while avoiding the overstocking of stationeries. In the article "Blood Bank Management and Inventory Control Database Management System" by Shah et al. (2022), the authors propose a database management system for inventor control for blood bank. The system utilizes a barcode scanner to track blood products and includes features like inventory alerts and expiration date tracking. The author argues that the system could improve the accuracy of inventory and reduce waste in the operations of blood bank</a:t>
            </a:r>
            <a:r>
              <a:rPr lang="en-US" sz="2400" dirty="0" smtClean="0"/>
              <a:t>.</a:t>
            </a:r>
            <a:r>
              <a:rPr lang="en-GB" sz="2400" dirty="0"/>
              <a:t/>
            </a:r>
            <a:br>
              <a:rPr lang="en-GB" sz="2400" dirty="0"/>
            </a:br>
            <a:endParaRPr lang="en-GB" sz="2400" dirty="0"/>
          </a:p>
        </p:txBody>
      </p:sp>
      <p:cxnSp>
        <p:nvCxnSpPr>
          <p:cNvPr id="6" name="Straight Connector 5">
            <a:extLst>
              <a:ext uri="{FF2B5EF4-FFF2-40B4-BE49-F238E27FC236}">
                <a16:creationId xmlns:a16="http://schemas.microsoft.com/office/drawing/2014/main" id="{810F8239-6AEA-4FD1-9BB7-1BEB81923993}"/>
              </a:ext>
            </a:extLst>
          </p:cNvPr>
          <p:cNvCxnSpPr>
            <a:cxnSpLocks/>
          </p:cNvCxnSpPr>
          <p:nvPr/>
        </p:nvCxnSpPr>
        <p:spPr>
          <a:xfrm>
            <a:off x="10463212" y="5006048"/>
            <a:ext cx="0" cy="2482301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57485A6-375A-4194-9F28-8E08AA7416A8}"/>
              </a:ext>
            </a:extLst>
          </p:cNvPr>
          <p:cNvSpPr txBox="1">
            <a:spLocks/>
          </p:cNvSpPr>
          <p:nvPr/>
        </p:nvSpPr>
        <p:spPr>
          <a:xfrm>
            <a:off x="945585" y="7831532"/>
            <a:ext cx="8801432" cy="3674020"/>
          </a:xfrm>
          <a:prstGeom prst="rect">
            <a:avLst/>
          </a:prstGeom>
        </p:spPr>
        <p:txBody>
          <a:bodyPr vert="horz" lIns="91440" tIns="45720" rIns="91440" bIns="45720" rtlCol="0" anchor="t">
            <a:normAutofit fontScale="70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Aims and objectives:</a:t>
            </a:r>
          </a:p>
          <a:p>
            <a:pPr algn="l"/>
            <a:endParaRPr lang="en-GB" sz="2400" dirty="0"/>
          </a:p>
          <a:p>
            <a:pPr algn="l"/>
            <a:r>
              <a:rPr lang="en-US" sz="2400" dirty="0"/>
              <a:t>The aim of this project is to create a stationery (item) stock management system for universities, and I have particularly based this system on the issues and needs of Islamic University of Maldives’s staff while managing their stationery stock. This system will be a desktop based GUI Application that will allow the stock managing staff to easily keep a track of the stock items while introducing necessary and new stationery items into the stock according to their usage and popularity. </a:t>
            </a:r>
          </a:p>
          <a:p>
            <a:pPr algn="l"/>
            <a:endParaRPr lang="en-US" sz="2400" dirty="0"/>
          </a:p>
          <a:p>
            <a:pPr algn="l"/>
            <a:r>
              <a:rPr lang="en-US" sz="2400" dirty="0"/>
              <a:t>The objective is to perform enough research into the stationery stock management system in the universities, especially in Islamic University of Maldives. And to have an understanding of similar applications, their benefits and limitations and the functionalities these systems provides.</a:t>
            </a:r>
          </a:p>
          <a:p>
            <a:pPr algn="l"/>
            <a:endParaRPr lang="en-US" sz="2400" dirty="0"/>
          </a:p>
          <a:p>
            <a:pPr algn="l"/>
            <a:r>
              <a:rPr lang="en-US" sz="2400" dirty="0"/>
              <a:t>And when adequate amount of research has been conducted with regard to stationery stock management systems in the university, the research findings will be utilized in order to plan the project and then establish the overall requirements of the stock management system. </a:t>
            </a:r>
          </a:p>
          <a:p>
            <a:pPr algn="l"/>
            <a:endParaRPr lang="en-US" sz="2400" dirty="0"/>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8" name="TextBox 7">
            <a:extLst>
              <a:ext uri="{FF2B5EF4-FFF2-40B4-BE49-F238E27FC236}">
                <a16:creationId xmlns:a16="http://schemas.microsoft.com/office/drawing/2014/main" id="{245CD42F-1FCA-4E70-A647-8F6C3FF9BD7F}"/>
              </a:ext>
            </a:extLst>
          </p:cNvPr>
          <p:cNvSpPr txBox="1"/>
          <p:nvPr/>
        </p:nvSpPr>
        <p:spPr>
          <a:xfrm>
            <a:off x="11352005" y="5058834"/>
            <a:ext cx="4602798" cy="553998"/>
          </a:xfrm>
          <a:prstGeom prst="rect">
            <a:avLst/>
          </a:prstGeom>
          <a:noFill/>
        </p:spPr>
        <p:txBody>
          <a:bodyPr wrap="none" rtlCol="0">
            <a:spAutoFit/>
          </a:bodyPr>
          <a:lstStyle/>
          <a:p>
            <a:r>
              <a:rPr lang="en-GB" sz="3000" b="1" dirty="0"/>
              <a:t>Design and implementation</a:t>
            </a:r>
          </a:p>
        </p:txBody>
      </p:sp>
      <p:sp>
        <p:nvSpPr>
          <p:cNvPr id="13" name="Title 1">
            <a:extLst>
              <a:ext uri="{FF2B5EF4-FFF2-40B4-BE49-F238E27FC236}">
                <a16:creationId xmlns:a16="http://schemas.microsoft.com/office/drawing/2014/main" id="{AA0DC7C8-DA0E-4819-B468-3282C1B73183}"/>
              </a:ext>
            </a:extLst>
          </p:cNvPr>
          <p:cNvSpPr txBox="1">
            <a:spLocks/>
          </p:cNvSpPr>
          <p:nvPr/>
        </p:nvSpPr>
        <p:spPr>
          <a:xfrm>
            <a:off x="945585" y="22133880"/>
            <a:ext cx="8823076" cy="7845028"/>
          </a:xfrm>
          <a:prstGeom prst="rect">
            <a:avLst/>
          </a:prstGeom>
        </p:spPr>
        <p:txBody>
          <a:bodyPr vert="horz" lIns="91440" tIns="45720" rIns="91440" bIns="45720" rtlCol="0" anchor="t">
            <a:normAutofit fontScale="77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smtClean="0"/>
              <a:t>Key requirements:</a:t>
            </a:r>
          </a:p>
          <a:p>
            <a:pPr algn="l"/>
            <a:endParaRPr lang="en-GB" sz="2400" dirty="0" smtClean="0"/>
          </a:p>
          <a:p>
            <a:pPr algn="l"/>
            <a:r>
              <a:rPr lang="en-GB" sz="2400" dirty="0" smtClean="0"/>
              <a:t>Provide key requirements with short description if required. </a:t>
            </a:r>
          </a:p>
          <a:p>
            <a:pPr algn="l"/>
            <a:endParaRPr lang="en-GB" sz="2400" dirty="0" smtClean="0"/>
          </a:p>
          <a:p>
            <a:pPr algn="l"/>
            <a:r>
              <a:rPr lang="en-GB" sz="2400" dirty="0" smtClean="0"/>
              <a:t>Functional</a:t>
            </a:r>
          </a:p>
          <a:p>
            <a:pPr marL="342900" indent="-342900" algn="l">
              <a:buFont typeface="Arial" panose="020B0604020202020204" pitchFamily="34" charset="0"/>
              <a:buChar char="•"/>
            </a:pPr>
            <a:r>
              <a:rPr lang="en-US" sz="2400" dirty="0" smtClean="0"/>
              <a:t>The system shall show a Homepage with 4 main functions (Add stock, Checkout, Monitor and Report)</a:t>
            </a:r>
          </a:p>
          <a:p>
            <a:pPr marL="342900" indent="-342900" algn="l">
              <a:buFont typeface="Arial" panose="020B0604020202020204" pitchFamily="34" charset="0"/>
              <a:buChar char="•"/>
            </a:pPr>
            <a:r>
              <a:rPr lang="en-US" sz="2400" dirty="0" smtClean="0"/>
              <a:t>The system shall also show in which username user is signed in</a:t>
            </a:r>
          </a:p>
          <a:p>
            <a:pPr marL="342900" indent="-342900" algn="l">
              <a:buFont typeface="Arial" panose="020B0604020202020204" pitchFamily="34" charset="0"/>
              <a:buChar char="•"/>
            </a:pPr>
            <a:r>
              <a:rPr lang="en-US" sz="2400" dirty="0" smtClean="0"/>
              <a:t> The system shall allow users to take out particular items from the stock</a:t>
            </a:r>
          </a:p>
          <a:p>
            <a:pPr marL="342900" indent="-342900" algn="l">
              <a:buFont typeface="Arial" panose="020B0604020202020204" pitchFamily="34" charset="0"/>
              <a:buChar char="•"/>
            </a:pPr>
            <a:r>
              <a:rPr lang="en-US" sz="2400" dirty="0" smtClean="0"/>
              <a:t>The system shall then update the number of items accordingly after removing of item </a:t>
            </a:r>
          </a:p>
          <a:p>
            <a:pPr marL="342900" indent="-342900" algn="l">
              <a:buFont typeface="Arial" panose="020B0604020202020204" pitchFamily="34" charset="0"/>
              <a:buChar char="•"/>
            </a:pPr>
            <a:r>
              <a:rPr lang="en-US" sz="2400" dirty="0" smtClean="0"/>
              <a:t>The system shall show the Alert for the specific items which are with low number of items in the stock.</a:t>
            </a:r>
          </a:p>
          <a:p>
            <a:pPr marL="342900" indent="-342900" algn="l">
              <a:buFont typeface="Arial" panose="020B0604020202020204" pitchFamily="34" charset="0"/>
              <a:buChar char="•"/>
            </a:pPr>
            <a:r>
              <a:rPr lang="en-US" sz="2400" dirty="0" smtClean="0"/>
              <a:t>Alert shall be showing according to how low the number of that particular item is in the stock ( </a:t>
            </a:r>
            <a:r>
              <a:rPr lang="en-US" sz="2400" dirty="0" err="1" smtClean="0"/>
              <a:t>Eg</a:t>
            </a:r>
            <a:r>
              <a:rPr lang="en-US" sz="2400" dirty="0" smtClean="0"/>
              <a:t>: Item1 with lowest number of items will have the Alert as “High” shown as the user need to focus more on adding Item1 into the stock as soon as possible.)</a:t>
            </a:r>
          </a:p>
          <a:p>
            <a:pPr marL="342900" indent="-342900" algn="l">
              <a:buFont typeface="Arial" panose="020B0604020202020204" pitchFamily="34" charset="0"/>
              <a:buChar char="•"/>
            </a:pPr>
            <a:r>
              <a:rPr lang="en-US" sz="2400" dirty="0" smtClean="0"/>
              <a:t>A report shall be generated by the system with item name, usage of the item, number of the particular item left in the stock and the item’s popularity in %</a:t>
            </a:r>
          </a:p>
          <a:p>
            <a:pPr marL="342900" indent="-342900" algn="l">
              <a:buFont typeface="Arial" panose="020B0604020202020204" pitchFamily="34" charset="0"/>
              <a:buChar char="•"/>
            </a:pPr>
            <a:r>
              <a:rPr lang="en-US" sz="2400" dirty="0" smtClean="0"/>
              <a:t>The report shall be able to download from the system as a CSV file.</a:t>
            </a:r>
          </a:p>
          <a:p>
            <a:pPr algn="l"/>
            <a:endParaRPr lang="en-US" sz="2400" dirty="0" smtClean="0"/>
          </a:p>
          <a:p>
            <a:pPr marL="342900" indent="-342900" algn="l">
              <a:buFont typeface="Arial" panose="020B0604020202020204" pitchFamily="34" charset="0"/>
              <a:buChar char="•"/>
            </a:pPr>
            <a:r>
              <a:rPr lang="en-US" sz="2400" dirty="0" smtClean="0"/>
              <a:t>The system shall add new items into the stock by choosing “Add New” function</a:t>
            </a:r>
          </a:p>
          <a:p>
            <a:pPr marL="342900" indent="-342900" algn="l">
              <a:buFont typeface="Arial" panose="020B0604020202020204" pitchFamily="34" charset="0"/>
              <a:buChar char="•"/>
            </a:pPr>
            <a:r>
              <a:rPr lang="en-US" sz="2400" dirty="0" smtClean="0"/>
              <a:t>The system shall be able to add items which are existing in the stock as well.</a:t>
            </a:r>
          </a:p>
          <a:p>
            <a:pPr marL="342900" indent="-342900" algn="l">
              <a:buFont typeface="Arial" panose="020B0604020202020204" pitchFamily="34" charset="0"/>
              <a:buChar char="•"/>
            </a:pPr>
            <a:r>
              <a:rPr lang="en-US" sz="2400" dirty="0" smtClean="0"/>
              <a:t>It’s the initial page seen when executed</a:t>
            </a:r>
          </a:p>
          <a:p>
            <a:pPr marL="342900" indent="-342900" algn="l">
              <a:buFont typeface="Arial" panose="020B0604020202020204" pitchFamily="34" charset="0"/>
              <a:buChar char="•"/>
            </a:pPr>
            <a:r>
              <a:rPr lang="en-US" sz="2400" dirty="0" smtClean="0"/>
              <a:t>The system shall ask to register by adding user information and password</a:t>
            </a:r>
          </a:p>
          <a:p>
            <a:pPr marL="342900" indent="-342900" algn="l">
              <a:buFont typeface="Arial" panose="020B0604020202020204" pitchFamily="34" charset="0"/>
              <a:buChar char="•"/>
            </a:pPr>
            <a:r>
              <a:rPr lang="en-US" sz="2400" dirty="0" smtClean="0"/>
              <a:t>The system shall let the user access the system if the username and password is found in the   database. If not, it will show error.</a:t>
            </a:r>
          </a:p>
          <a:p>
            <a:pPr algn="l"/>
            <a:endParaRPr lang="en-US" sz="2400" dirty="0" smtClean="0"/>
          </a:p>
          <a:p>
            <a:pPr algn="l"/>
            <a:endParaRPr lang="en-GB" sz="2400" dirty="0" smtClean="0"/>
          </a:p>
          <a:p>
            <a:pPr algn="l"/>
            <a:r>
              <a:rPr lang="en-GB" sz="2400" dirty="0" smtClean="0"/>
              <a:t>Non-functional</a:t>
            </a:r>
          </a:p>
          <a:p>
            <a:pPr marL="457200" indent="-457200" algn="l">
              <a:buFont typeface="Arial" panose="020B0604020202020204" pitchFamily="34" charset="0"/>
              <a:buChar char="•"/>
            </a:pPr>
            <a:r>
              <a:rPr lang="en-US" sz="2400" dirty="0" smtClean="0"/>
              <a:t>The system shall have a user-friendly interface which is designed so that it will be easy for the user to navigate and understand the system</a:t>
            </a:r>
          </a:p>
          <a:p>
            <a:pPr marL="457200" indent="-457200" algn="l">
              <a:buFont typeface="Arial" panose="020B0604020202020204" pitchFamily="34" charset="0"/>
              <a:buChar char="•"/>
            </a:pPr>
            <a:r>
              <a:rPr lang="en-US" sz="2400" dirty="0" smtClean="0"/>
              <a:t>The system shall have an intuitive design and </a:t>
            </a:r>
            <a:r>
              <a:rPr lang="en-US" sz="2400" dirty="0" err="1" smtClean="0"/>
              <a:t>colour</a:t>
            </a:r>
            <a:r>
              <a:rPr lang="en-US" sz="2400" dirty="0" smtClean="0"/>
              <a:t> contrasts which can be supportive to users with visual impairments. </a:t>
            </a:r>
          </a:p>
          <a:p>
            <a:pPr marL="457200" indent="-457200" algn="l">
              <a:buFont typeface="Arial" panose="020B0604020202020204" pitchFamily="34" charset="0"/>
              <a:buChar char="•"/>
            </a:pPr>
            <a:r>
              <a:rPr lang="en-US" sz="2400" dirty="0" smtClean="0"/>
              <a:t>The system shall be able to be compatible with assistive technologies for support, which are mostly used by disable people. For example: voice recognition and screen reader.</a:t>
            </a:r>
          </a:p>
          <a:p>
            <a:pPr marL="457200" indent="-457200" algn="l">
              <a:buFont typeface="Arial" panose="020B0604020202020204" pitchFamily="34" charset="0"/>
              <a:buChar char="•"/>
            </a:pPr>
            <a:r>
              <a:rPr lang="en-US" sz="2400" dirty="0" smtClean="0"/>
              <a:t>The </a:t>
            </a:r>
            <a:r>
              <a:rPr lang="en-US" sz="2400" dirty="0"/>
              <a:t>system shall be able to handle a huge number of stock items </a:t>
            </a:r>
            <a:r>
              <a:rPr lang="en-US" sz="2400" dirty="0" smtClean="0"/>
              <a:t>efficiently</a:t>
            </a:r>
          </a:p>
          <a:p>
            <a:pPr marL="457200" indent="-457200" algn="l">
              <a:buFont typeface="Arial" panose="020B0604020202020204" pitchFamily="34" charset="0"/>
              <a:buChar char="•"/>
            </a:pPr>
            <a:r>
              <a:rPr lang="en-US" sz="2400" dirty="0" smtClean="0"/>
              <a:t>The </a:t>
            </a:r>
            <a:r>
              <a:rPr lang="en-US" sz="2400" dirty="0"/>
              <a:t>system shall be able to give a fast response and less delays in inventory updates.</a:t>
            </a:r>
            <a:endParaRPr lang="en-US" sz="2400" dirty="0" smtClean="0"/>
          </a:p>
          <a:p>
            <a:pPr marL="457200" indent="-457200" algn="l">
              <a:buFont typeface="Arial" panose="020B0604020202020204" pitchFamily="34" charset="0"/>
              <a:buChar char="•"/>
            </a:pPr>
            <a:endParaRPr lang="en-US" sz="2400" dirty="0"/>
          </a:p>
        </p:txBody>
      </p:sp>
      <p:sp>
        <p:nvSpPr>
          <p:cNvPr id="14" name="Title 1">
            <a:extLst>
              <a:ext uri="{FF2B5EF4-FFF2-40B4-BE49-F238E27FC236}">
                <a16:creationId xmlns:a16="http://schemas.microsoft.com/office/drawing/2014/main" id="{58C595A4-2348-4AA4-BF6A-83DD7CF7C82E}"/>
              </a:ext>
            </a:extLst>
          </p:cNvPr>
          <p:cNvSpPr txBox="1">
            <a:spLocks/>
          </p:cNvSpPr>
          <p:nvPr/>
        </p:nvSpPr>
        <p:spPr>
          <a:xfrm>
            <a:off x="10910104" y="24067155"/>
            <a:ext cx="8823076" cy="1953614"/>
          </a:xfrm>
          <a:prstGeom prst="rect">
            <a:avLst/>
          </a:prstGeom>
        </p:spPr>
        <p:txBody>
          <a:bodyPr vert="horz" lIns="91440" tIns="45720" rIns="91440" bIns="45720" rtlCol="0" anchor="t">
            <a:normAutofit fontScale="5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endParaRPr lang="en-GB" sz="3000" b="1" dirty="0" smtClean="0"/>
          </a:p>
          <a:p>
            <a:pPr algn="l"/>
            <a:endParaRPr lang="en-GB" sz="3000" b="1" dirty="0"/>
          </a:p>
          <a:p>
            <a:pPr algn="l"/>
            <a:r>
              <a:rPr lang="en-GB" sz="3000" b="1" dirty="0" smtClean="0"/>
              <a:t>Planning </a:t>
            </a:r>
            <a:r>
              <a:rPr lang="en-GB" sz="3000" b="1" dirty="0"/>
              <a:t>and Management:</a:t>
            </a:r>
            <a:r>
              <a:rPr lang="en-GB" sz="3000" dirty="0"/>
              <a:t/>
            </a:r>
            <a:br>
              <a:rPr lang="en-GB" sz="3000" dirty="0"/>
            </a:br>
            <a:r>
              <a:rPr lang="en-GB" sz="3000" dirty="0"/>
              <a:t/>
            </a:r>
            <a:br>
              <a:rPr lang="en-GB" sz="3000" dirty="0"/>
            </a:br>
            <a:r>
              <a:rPr lang="en-US" sz="3000" dirty="0"/>
              <a:t>Planning </a:t>
            </a:r>
            <a:r>
              <a:rPr lang="en-US" sz="3000" dirty="0" smtClean="0"/>
              <a:t>starts </a:t>
            </a:r>
            <a:r>
              <a:rPr lang="en-US" sz="3000" dirty="0"/>
              <a:t>with identifying and collecting </a:t>
            </a:r>
            <a:r>
              <a:rPr lang="en-US" sz="3000" dirty="0" smtClean="0"/>
              <a:t>any feedback </a:t>
            </a:r>
            <a:r>
              <a:rPr lang="en-US" sz="3000" dirty="0"/>
              <a:t>from the most </a:t>
            </a:r>
            <a:r>
              <a:rPr lang="en-US" sz="3000" dirty="0" smtClean="0"/>
              <a:t>important </a:t>
            </a:r>
            <a:r>
              <a:rPr lang="en-US" sz="3000" dirty="0"/>
              <a:t>stakeholders. The next step is to document their requirements for research and validation. To address these issues in an organized manner, </a:t>
            </a:r>
            <a:r>
              <a:rPr lang="en-US" sz="3000" dirty="0" smtClean="0"/>
              <a:t>project design </a:t>
            </a:r>
            <a:r>
              <a:rPr lang="en-US" sz="3000" dirty="0"/>
              <a:t>methodologies were established. In the design phase, </a:t>
            </a:r>
            <a:r>
              <a:rPr lang="en-US" sz="3000" dirty="0" smtClean="0"/>
              <a:t>each and every of </a:t>
            </a:r>
            <a:r>
              <a:rPr lang="en-US" sz="3000" dirty="0"/>
              <a:t>the requirements are sorted and applied with the </a:t>
            </a:r>
            <a:r>
              <a:rPr lang="en-US" sz="3000" dirty="0" smtClean="0"/>
              <a:t>aid </a:t>
            </a:r>
            <a:r>
              <a:rPr lang="en-US" sz="3000" dirty="0"/>
              <a:t>of </a:t>
            </a:r>
            <a:r>
              <a:rPr lang="en-US" sz="3000" dirty="0" smtClean="0"/>
              <a:t>drawing tools </a:t>
            </a:r>
            <a:r>
              <a:rPr lang="en-US" sz="3000" dirty="0"/>
              <a:t>to visualize how the </a:t>
            </a:r>
            <a:r>
              <a:rPr lang="en-US" sz="3000" dirty="0" smtClean="0"/>
              <a:t>software system </a:t>
            </a:r>
            <a:r>
              <a:rPr lang="en-US" sz="3000" dirty="0"/>
              <a:t>will be </a:t>
            </a:r>
            <a:r>
              <a:rPr lang="en-US" sz="3000" dirty="0" smtClean="0"/>
              <a:t>executed. Then the  </a:t>
            </a:r>
            <a:r>
              <a:rPr lang="en-US" sz="3000" dirty="0"/>
              <a:t>Implementation includes creation of a demo </a:t>
            </a:r>
            <a:r>
              <a:rPr lang="en-US" sz="3000" dirty="0" smtClean="0"/>
              <a:t>desktop application of the </a:t>
            </a:r>
            <a:r>
              <a:rPr lang="en-US" sz="3000" dirty="0" err="1" smtClean="0"/>
              <a:t>ActStock</a:t>
            </a:r>
            <a:r>
              <a:rPr lang="en-US" sz="3000" dirty="0" smtClean="0"/>
              <a:t>.</a:t>
            </a:r>
            <a:endParaRPr lang="en-US" sz="3000" dirty="0"/>
          </a:p>
        </p:txBody>
      </p:sp>
      <p:sp>
        <p:nvSpPr>
          <p:cNvPr id="18" name="TextBox 17">
            <a:extLst>
              <a:ext uri="{FF2B5EF4-FFF2-40B4-BE49-F238E27FC236}">
                <a16:creationId xmlns:a16="http://schemas.microsoft.com/office/drawing/2014/main" id="{DD959A7F-481B-445A-916A-EF4B2889A0EC}"/>
              </a:ext>
            </a:extLst>
          </p:cNvPr>
          <p:cNvSpPr txBox="1"/>
          <p:nvPr/>
        </p:nvSpPr>
        <p:spPr>
          <a:xfrm>
            <a:off x="11352005" y="6482351"/>
            <a:ext cx="2273058" cy="523220"/>
          </a:xfrm>
          <a:prstGeom prst="rect">
            <a:avLst/>
          </a:prstGeom>
          <a:noFill/>
        </p:spPr>
        <p:txBody>
          <a:bodyPr wrap="none" rtlCol="0">
            <a:spAutoFit/>
          </a:bodyPr>
          <a:lstStyle/>
          <a:p>
            <a:r>
              <a:rPr lang="en-GB" sz="2800" dirty="0"/>
              <a:t>State </a:t>
            </a:r>
            <a:r>
              <a:rPr lang="en-GB" sz="2800" i="1" dirty="0"/>
              <a:t>Diagram</a:t>
            </a:r>
          </a:p>
        </p:txBody>
      </p:sp>
      <p:sp>
        <p:nvSpPr>
          <p:cNvPr id="20" name="TextBox 19">
            <a:extLst>
              <a:ext uri="{FF2B5EF4-FFF2-40B4-BE49-F238E27FC236}">
                <a16:creationId xmlns:a16="http://schemas.microsoft.com/office/drawing/2014/main" id="{A37BCC0A-B949-46BF-AC34-F686755B7BD5}"/>
              </a:ext>
            </a:extLst>
          </p:cNvPr>
          <p:cNvSpPr txBox="1"/>
          <p:nvPr/>
        </p:nvSpPr>
        <p:spPr>
          <a:xfrm>
            <a:off x="11352005" y="14236925"/>
            <a:ext cx="4971810" cy="523220"/>
          </a:xfrm>
          <a:prstGeom prst="rect">
            <a:avLst/>
          </a:prstGeom>
          <a:noFill/>
        </p:spPr>
        <p:txBody>
          <a:bodyPr wrap="none" rtlCol="0">
            <a:spAutoFit/>
          </a:bodyPr>
          <a:lstStyle/>
          <a:p>
            <a:r>
              <a:rPr lang="en-GB" sz="2800" i="1" dirty="0"/>
              <a:t>Implementation artefacts (if any)</a:t>
            </a:r>
          </a:p>
        </p:txBody>
      </p:sp>
      <p:sp>
        <p:nvSpPr>
          <p:cNvPr id="25" name="Title 1">
            <a:extLst>
              <a:ext uri="{FF2B5EF4-FFF2-40B4-BE49-F238E27FC236}">
                <a16:creationId xmlns:a16="http://schemas.microsoft.com/office/drawing/2014/main" id="{4B98C32D-D680-4B70-8F50-5A366E938BB5}"/>
              </a:ext>
            </a:extLst>
          </p:cNvPr>
          <p:cNvSpPr txBox="1">
            <a:spLocks/>
          </p:cNvSpPr>
          <p:nvPr/>
        </p:nvSpPr>
        <p:spPr>
          <a:xfrm>
            <a:off x="10555041" y="25476894"/>
            <a:ext cx="10379178" cy="1188958"/>
          </a:xfrm>
          <a:prstGeom prst="rect">
            <a:avLst/>
          </a:prstGeom>
        </p:spPr>
        <p:txBody>
          <a:bodyPr vert="horz" lIns="91440" tIns="45720" rIns="91440" bIns="45720" rtlCol="0" anchor="t">
            <a:no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endParaRPr lang="en-GB" sz="1100" b="1" dirty="0" smtClean="0"/>
          </a:p>
          <a:p>
            <a:pPr algn="l"/>
            <a:endParaRPr lang="en-GB" sz="1100" b="1" dirty="0"/>
          </a:p>
          <a:p>
            <a:pPr algn="l"/>
            <a:endParaRPr lang="en-GB" sz="1100" b="1" dirty="0" smtClean="0"/>
          </a:p>
          <a:p>
            <a:pPr algn="l"/>
            <a:endParaRPr lang="en-GB" sz="1100" b="1" dirty="0"/>
          </a:p>
          <a:p>
            <a:pPr algn="l"/>
            <a:r>
              <a:rPr lang="en-GB" sz="1100" b="1" dirty="0" smtClean="0"/>
              <a:t>References</a:t>
            </a:r>
            <a:r>
              <a:rPr lang="en-GB" sz="1100" b="1" dirty="0"/>
              <a:t>:</a:t>
            </a:r>
            <a:r>
              <a:rPr lang="en-GB" sz="1100" dirty="0"/>
              <a:t/>
            </a:r>
            <a:br>
              <a:rPr lang="en-GB" sz="1100" dirty="0"/>
            </a:br>
            <a:r>
              <a:rPr lang="en-US" sz="1100" dirty="0"/>
              <a:t>1.	Ali Khan, J., Ur </a:t>
            </a:r>
            <a:r>
              <a:rPr lang="en-US" sz="1100" dirty="0" err="1"/>
              <a:t>Rehman</a:t>
            </a:r>
            <a:r>
              <a:rPr lang="en-US" sz="1100" dirty="0"/>
              <a:t>, I., Hayat Khan, Y., </a:t>
            </a:r>
            <a:r>
              <a:rPr lang="en-US" sz="1100" dirty="0" err="1"/>
              <a:t>Javed</a:t>
            </a:r>
            <a:r>
              <a:rPr lang="en-US" sz="1100" dirty="0"/>
              <a:t> Khan, I., &amp; Rashid, S. (2015). Comparison of Requirement Prioritization Techniques to Find Best Prioritization Technique. International Journal of Modern Education and Computer Science, 7(11), 53-59.</a:t>
            </a:r>
          </a:p>
          <a:p>
            <a:pPr algn="l"/>
            <a:endParaRPr lang="en-US" sz="1100" dirty="0"/>
          </a:p>
          <a:p>
            <a:pPr algn="l"/>
            <a:r>
              <a:rPr lang="en-US" sz="1100" dirty="0"/>
              <a:t>2.	Tight, M. (2011). How many universities are there in the United Kingdom? How many should there be? Higher Education, 62, 649-663. https://doi.org/10.1007/s10734-011-9411-5</a:t>
            </a:r>
          </a:p>
          <a:p>
            <a:pPr algn="l"/>
            <a:endParaRPr lang="en-US" sz="1100" dirty="0"/>
          </a:p>
          <a:p>
            <a:pPr algn="l"/>
            <a:r>
              <a:rPr lang="en-US" sz="1100" dirty="0"/>
              <a:t>3.	</a:t>
            </a:r>
            <a:r>
              <a:rPr lang="en-US" sz="1100" dirty="0" err="1"/>
              <a:t>Feder</a:t>
            </a:r>
            <a:r>
              <a:rPr lang="en-US" sz="1100" dirty="0"/>
              <a:t>, T. (2018). Contract lecturers are a growing yet precarious population in higher education. Physics Today, 71(11), 22-23. https://doi.org/10.1063/PT.3.4065</a:t>
            </a:r>
          </a:p>
          <a:p>
            <a:pPr algn="l"/>
            <a:endParaRPr lang="en-US" sz="1100" dirty="0"/>
          </a:p>
          <a:p>
            <a:pPr algn="l"/>
            <a:r>
              <a:rPr lang="en-US" sz="1100" dirty="0"/>
              <a:t>4.	Jiang, C. (2010). Integrating the Use of Spreadsheet Software and VBA in Inventory Simulation. Journal of Software, 5, 498-505.</a:t>
            </a:r>
          </a:p>
          <a:p>
            <a:pPr algn="l"/>
            <a:endParaRPr lang="en-US" sz="1100" dirty="0"/>
          </a:p>
          <a:p>
            <a:pPr algn="l"/>
            <a:r>
              <a:rPr lang="en-US" sz="1100" dirty="0"/>
              <a:t>5.	Sharp, D. (1998). Reducing avionics software cost through component-based product line development. In Proceedings of the 17th DASC. AIAA/IEEE/SAE Digital Avionics Systems Conference. Bellevue, WA: IEEE. Retrieved from https://ieeexplore.ieee.org/abstract/document/739846</a:t>
            </a:r>
          </a:p>
          <a:p>
            <a:pPr algn="l"/>
            <a:endParaRPr lang="en-US" sz="1100" dirty="0"/>
          </a:p>
          <a:p>
            <a:pPr algn="l"/>
            <a:r>
              <a:rPr lang="en-US" sz="1100" dirty="0"/>
              <a:t>6.	</a:t>
            </a:r>
            <a:r>
              <a:rPr lang="en-US" sz="1100" dirty="0" err="1"/>
              <a:t>Lumba</a:t>
            </a:r>
            <a:r>
              <a:rPr lang="en-US" sz="1100" dirty="0"/>
              <a:t>, E., &amp; </a:t>
            </a:r>
            <a:r>
              <a:rPr lang="en-US" sz="1100" dirty="0" err="1"/>
              <a:t>Waworuntu</a:t>
            </a:r>
            <a:r>
              <a:rPr lang="en-US" sz="1100" dirty="0"/>
              <a:t>, A. (2022). Implementation of Model View Controller Architecture in Object Oriented Programming Learning. International Journal of New Media Technology.</a:t>
            </a:r>
          </a:p>
          <a:p>
            <a:pPr algn="l"/>
            <a:endParaRPr lang="en-US" sz="1100" dirty="0"/>
          </a:p>
          <a:p>
            <a:pPr algn="l"/>
            <a:r>
              <a:rPr lang="en-US" sz="1100" dirty="0"/>
              <a:t>7.	</a:t>
            </a:r>
            <a:r>
              <a:rPr lang="en-US" sz="1100" dirty="0" err="1"/>
              <a:t>Damilola</a:t>
            </a:r>
            <a:r>
              <a:rPr lang="en-US" sz="1100" dirty="0"/>
              <a:t>, O. (2023). MVC Architecture. Retrieved from https://www.educative.io/answers/mvc-explained</a:t>
            </a:r>
          </a:p>
          <a:p>
            <a:pPr algn="l"/>
            <a:endParaRPr lang="en-US" sz="1100" dirty="0"/>
          </a:p>
          <a:p>
            <a:pPr algn="l"/>
            <a:r>
              <a:rPr lang="en-US" sz="1100" dirty="0"/>
              <a:t>8.	von der </a:t>
            </a:r>
            <a:r>
              <a:rPr lang="en-US" sz="1100" dirty="0" err="1"/>
              <a:t>Maßen</a:t>
            </a:r>
            <a:r>
              <a:rPr lang="en-US" sz="1100" dirty="0"/>
              <a:t>, T., &amp; </a:t>
            </a:r>
            <a:r>
              <a:rPr lang="en-US" sz="1100" dirty="0" err="1"/>
              <a:t>Lichter</a:t>
            </a:r>
            <a:r>
              <a:rPr lang="en-US" sz="1100" dirty="0"/>
              <a:t>, H. (2002). Modeling Variability by UML Use Case Diagrams. In Proceedings of the International Workshop on Requirements Engineering for Product Lines. Essen, Germany: IEEE. Retrieved from http://citeseerx.ist.psu.edu/viewdoc/download?doi=10.1.1.20.2206&amp;rep=rep1&amp;type=pdf#page=25</a:t>
            </a:r>
          </a:p>
          <a:p>
            <a:pPr algn="l"/>
            <a:endParaRPr lang="en-US" sz="1100" dirty="0"/>
          </a:p>
          <a:p>
            <a:pPr algn="l"/>
            <a:r>
              <a:rPr lang="en-US" sz="1100" dirty="0"/>
              <a:t>9.	</a:t>
            </a:r>
            <a:r>
              <a:rPr lang="en-US" sz="1100" dirty="0" err="1"/>
              <a:t>Galitz</a:t>
            </a:r>
            <a:r>
              <a:rPr lang="en-US" sz="1100" dirty="0"/>
              <a:t>, W. (2007). The essential guide to user interface design. Indianapolis, IN: Wiley Pub.</a:t>
            </a:r>
          </a:p>
          <a:p>
            <a:pPr algn="l"/>
            <a:endParaRPr lang="en-US" sz="1100" dirty="0"/>
          </a:p>
          <a:p>
            <a:pPr algn="l"/>
            <a:r>
              <a:rPr lang="en-US" sz="1100" dirty="0"/>
              <a:t>10.	</a:t>
            </a:r>
            <a:r>
              <a:rPr lang="en-US" sz="1100" dirty="0" err="1"/>
              <a:t>Sherrell</a:t>
            </a:r>
            <a:r>
              <a:rPr lang="en-US" sz="1100" dirty="0"/>
              <a:t>, L. (2013). Waterfall Model. In A.L.C. </a:t>
            </a:r>
            <a:r>
              <a:rPr lang="en-US" sz="1100" dirty="0" err="1"/>
              <a:t>Runehov</a:t>
            </a:r>
            <a:r>
              <a:rPr lang="en-US" sz="1100" dirty="0"/>
              <a:t> &amp; L. Oviedo (Eds.), Encyclopedia of Sciences and Religions. Springer, Dordrecht. https://doi.org/10.1007/978-1-4020-8265-8_200285</a:t>
            </a:r>
          </a:p>
          <a:p>
            <a:pPr algn="l"/>
            <a:endParaRPr lang="en-US" sz="1100" dirty="0"/>
          </a:p>
          <a:p>
            <a:pPr algn="l"/>
            <a:r>
              <a:rPr lang="en-US" sz="1100" dirty="0"/>
              <a:t>11.	</a:t>
            </a:r>
            <a:r>
              <a:rPr lang="en-US" sz="1100" dirty="0" err="1"/>
              <a:t>Doshi</a:t>
            </a:r>
            <a:r>
              <a:rPr lang="en-US" sz="1100" dirty="0"/>
              <a:t>, D., Jain, L., &amp; Gala, K. (2021). Review of the Spiral Model and Its Applications. International Journal of Engineering, Applied and Science Technology, 5(12). DOI: 10.33564/IJEAST.2021.v05i12.053</a:t>
            </a:r>
          </a:p>
          <a:p>
            <a:pPr algn="l"/>
            <a:r>
              <a:rPr lang="en-GB" sz="1100" dirty="0"/>
              <a:t/>
            </a:r>
            <a:br>
              <a:rPr lang="en-GB" sz="1100" dirty="0"/>
            </a:br>
            <a:endParaRPr lang="en-US" sz="1100" dirty="0"/>
          </a:p>
          <a:p>
            <a:pPr algn="l"/>
            <a:endParaRPr lang="en-GB" sz="1100" dirty="0"/>
          </a:p>
        </p:txBody>
      </p:sp>
      <p:sp>
        <p:nvSpPr>
          <p:cNvPr id="23" name="TextBox 22">
            <a:extLst>
              <a:ext uri="{FF2B5EF4-FFF2-40B4-BE49-F238E27FC236}">
                <a16:creationId xmlns:a16="http://schemas.microsoft.com/office/drawing/2014/main" id="{B0C41B35-B206-4E9B-9E1F-DC01F87130B8}"/>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1030" name="Picture 6" descr="Welcome to UWE Bristol - University of the West of England ...">
            <a:extLst>
              <a:ext uri="{FF2B5EF4-FFF2-40B4-BE49-F238E27FC236}">
                <a16:creationId xmlns:a16="http://schemas.microsoft.com/office/drawing/2014/main" id="{7370A0CC-BEFB-44C1-BB15-37EED077513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8A242B0-F7AF-4989-B9D6-963A97EC9DCA}"/>
              </a:ext>
            </a:extLst>
          </p:cNvPr>
          <p:cNvSpPr txBox="1"/>
          <p:nvPr/>
        </p:nvSpPr>
        <p:spPr>
          <a:xfrm>
            <a:off x="6221124" y="1218417"/>
            <a:ext cx="3254481" cy="1323439"/>
          </a:xfrm>
          <a:prstGeom prst="rect">
            <a:avLst/>
          </a:prstGeom>
          <a:noFill/>
        </p:spPr>
        <p:txBody>
          <a:bodyPr wrap="none" rtlCol="0">
            <a:spAutoFit/>
          </a:bodyPr>
          <a:lstStyle/>
          <a:p>
            <a:r>
              <a:rPr lang="en-GB" sz="4000" dirty="0"/>
              <a:t>Student name:</a:t>
            </a:r>
          </a:p>
          <a:p>
            <a:r>
              <a:rPr lang="en-GB" sz="4000" dirty="0"/>
              <a:t>Project Title:</a:t>
            </a:r>
          </a:p>
        </p:txBody>
      </p:sp>
      <p:sp>
        <p:nvSpPr>
          <p:cNvPr id="30" name="Title 1">
            <a:extLst>
              <a:ext uri="{FF2B5EF4-FFF2-40B4-BE49-F238E27FC236}">
                <a16:creationId xmlns:a16="http://schemas.microsoft.com/office/drawing/2014/main" id="{194C326C-A49D-4051-84F8-AC2C60493B11}"/>
              </a:ext>
            </a:extLst>
          </p:cNvPr>
          <p:cNvSpPr txBox="1">
            <a:spLocks/>
          </p:cNvSpPr>
          <p:nvPr/>
        </p:nvSpPr>
        <p:spPr>
          <a:xfrm>
            <a:off x="875400" y="5058834"/>
            <a:ext cx="8801432" cy="2311214"/>
          </a:xfrm>
          <a:prstGeom prst="rect">
            <a:avLst/>
          </a:prstGeom>
        </p:spPr>
        <p:txBody>
          <a:bodyPr vert="horz" lIns="91440" tIns="45720" rIns="91440" bIns="45720" rtlCol="0" anchor="t">
            <a:normAutofit fontScale="70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p>
          <a:p>
            <a:pPr algn="l"/>
            <a:endParaRPr lang="en-GB" sz="2800" dirty="0"/>
          </a:p>
          <a:p>
            <a:pPr algn="l"/>
            <a:r>
              <a:rPr lang="en-US" sz="2400" dirty="0"/>
              <a:t>In this era of digitalization, a lot of universities including the Islamic university of Maldives (IUM)  face challenges in managing their stock or inventory system.  This most of the times results in lack of transparency and insufficient usage of the stock items. To address these issues, mostly the issues faced n IUM, a University Stock Management System named </a:t>
            </a:r>
            <a:r>
              <a:rPr lang="en-US" sz="2400" dirty="0" err="1"/>
              <a:t>ActStock</a:t>
            </a:r>
            <a:r>
              <a:rPr lang="en-US" sz="2400" dirty="0"/>
              <a:t> was designed and implemented. </a:t>
            </a:r>
            <a:r>
              <a:rPr lang="en-US" sz="2400" dirty="0" err="1"/>
              <a:t>ActStock</a:t>
            </a:r>
            <a:r>
              <a:rPr lang="en-US" sz="2400" dirty="0"/>
              <a:t> provides a centralized platform for the stock management, streamlining the procurement process and generating the reports for a better decision making. This also provides a user friendly interface for easy access and efficient management of stock across the campus. Despite being able to meet all the functional requirements, there are still ample for future improvements and more functionalities in order to enhance the effectiveness of the </a:t>
            </a:r>
            <a:r>
              <a:rPr lang="en-US" sz="2400" dirty="0" err="1"/>
              <a:t>ActStock</a:t>
            </a:r>
            <a:endParaRPr lang="en-US" sz="2400" dirty="0"/>
          </a:p>
        </p:txBody>
      </p:sp>
      <p:sp>
        <p:nvSpPr>
          <p:cNvPr id="33" name="Title 1">
            <a:extLst>
              <a:ext uri="{FF2B5EF4-FFF2-40B4-BE49-F238E27FC236}">
                <a16:creationId xmlns:a16="http://schemas.microsoft.com/office/drawing/2014/main" id="{14955D32-845F-42C2-9B71-9A20B77AC9E2}"/>
              </a:ext>
            </a:extLst>
          </p:cNvPr>
          <p:cNvSpPr txBox="1">
            <a:spLocks/>
          </p:cNvSpPr>
          <p:nvPr/>
        </p:nvSpPr>
        <p:spPr>
          <a:xfrm>
            <a:off x="11352005" y="15317704"/>
            <a:ext cx="8442263" cy="2852309"/>
          </a:xfrm>
          <a:prstGeom prst="rect">
            <a:avLst/>
          </a:prstGeom>
        </p:spPr>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dirty="0" smtClean="0"/>
              <a:t>User wants to add an item to the system, when logged in the system will show buttons for main functions which includes: a button to add item, a button to retrieve item, a button to monitor item and a button to generate the report. When clicked onto the button for adding the item, user can tick if it is a new item and enter the details in the give places and enter. It is recorded in the database connected and will be shown for your retrieval feature , monitor window and when you generate the report. The most important function is been able to check the popularity of the stock and showing alert messages accordingly. </a:t>
            </a:r>
            <a:r>
              <a:rPr lang="en-GB" sz="2400" dirty="0"/>
              <a:t/>
            </a:r>
            <a:br>
              <a:rPr lang="en-GB" sz="2400" dirty="0"/>
            </a:br>
            <a:endParaRPr lang="en-GB" sz="2400" dirty="0"/>
          </a:p>
        </p:txBody>
      </p:sp>
      <p:sp>
        <p:nvSpPr>
          <p:cNvPr id="17" name="TextBox 16">
            <a:extLst>
              <a:ext uri="{FF2B5EF4-FFF2-40B4-BE49-F238E27FC236}">
                <a16:creationId xmlns:a16="http://schemas.microsoft.com/office/drawing/2014/main" id="{78276143-2E2B-8E0A-0E64-57F2DF45A1E3}"/>
              </a:ext>
            </a:extLst>
          </p:cNvPr>
          <p:cNvSpPr txBox="1"/>
          <p:nvPr/>
        </p:nvSpPr>
        <p:spPr>
          <a:xfrm>
            <a:off x="9475606" y="1218416"/>
            <a:ext cx="11692072" cy="1323439"/>
          </a:xfrm>
          <a:prstGeom prst="rect">
            <a:avLst/>
          </a:prstGeom>
          <a:noFill/>
        </p:spPr>
        <p:txBody>
          <a:bodyPr wrap="square" rtlCol="0">
            <a:spAutoFit/>
          </a:bodyPr>
          <a:lstStyle/>
          <a:p>
            <a:r>
              <a:rPr lang="en-GB" sz="4000" dirty="0" err="1" smtClean="0"/>
              <a:t>Aminath</a:t>
            </a:r>
            <a:r>
              <a:rPr lang="en-GB" sz="4000" dirty="0" smtClean="0"/>
              <a:t> </a:t>
            </a:r>
            <a:r>
              <a:rPr lang="en-GB" sz="4000" dirty="0" err="1" smtClean="0"/>
              <a:t>Muzuna</a:t>
            </a:r>
            <a:endParaRPr lang="en-GB" sz="4000" dirty="0"/>
          </a:p>
          <a:p>
            <a:r>
              <a:rPr lang="en-US" sz="4000" dirty="0" smtClean="0"/>
              <a:t>Stock Management System in University - </a:t>
            </a:r>
            <a:r>
              <a:rPr lang="en-US" sz="4000" dirty="0" err="1" smtClean="0"/>
              <a:t>ActStock</a:t>
            </a:r>
            <a:endParaRPr lang="en-GB" sz="4000" dirty="0"/>
          </a:p>
        </p:txBody>
      </p:sp>
      <p:pic>
        <p:nvPicPr>
          <p:cNvPr id="3" name="Picture 2"/>
          <p:cNvPicPr>
            <a:picLocks noChangeAspect="1"/>
          </p:cNvPicPr>
          <p:nvPr/>
        </p:nvPicPr>
        <p:blipFill rotWithShape="1">
          <a:blip r:embed="rId3" cstate="hqprint">
            <a:extLst>
              <a:ext uri="{28A0092B-C50C-407E-A947-70E740481C1C}">
                <a14:useLocalDpi xmlns:a14="http://schemas.microsoft.com/office/drawing/2010/main" val="0"/>
              </a:ext>
            </a:extLst>
          </a:blip>
          <a:srcRect l="8874" t="7055" r="47186" b="10313"/>
          <a:stretch/>
        </p:blipFill>
        <p:spPr>
          <a:xfrm>
            <a:off x="11904215" y="7005571"/>
            <a:ext cx="4419600" cy="6422572"/>
          </a:xfrm>
          <a:prstGeom prst="rect">
            <a:avLst/>
          </a:prstGeom>
        </p:spPr>
      </p:pic>
      <p:sp>
        <p:nvSpPr>
          <p:cNvPr id="19" name="TextBox 18">
            <a:extLst>
              <a:ext uri="{FF2B5EF4-FFF2-40B4-BE49-F238E27FC236}">
                <a16:creationId xmlns:a16="http://schemas.microsoft.com/office/drawing/2014/main" id="{DD959A7F-481B-445A-916A-EF4B2889A0EC}"/>
              </a:ext>
            </a:extLst>
          </p:cNvPr>
          <p:cNvSpPr txBox="1"/>
          <p:nvPr/>
        </p:nvSpPr>
        <p:spPr>
          <a:xfrm>
            <a:off x="17186748" y="6482351"/>
            <a:ext cx="2719271" cy="523220"/>
          </a:xfrm>
          <a:prstGeom prst="rect">
            <a:avLst/>
          </a:prstGeom>
          <a:noFill/>
        </p:spPr>
        <p:txBody>
          <a:bodyPr wrap="none" rtlCol="0">
            <a:spAutoFit/>
          </a:bodyPr>
          <a:lstStyle/>
          <a:p>
            <a:r>
              <a:rPr lang="en-GB" sz="2800" dirty="0" err="1" smtClean="0"/>
              <a:t>Usecase</a:t>
            </a:r>
            <a:r>
              <a:rPr lang="en-GB" sz="2800" dirty="0" smtClean="0"/>
              <a:t> </a:t>
            </a:r>
            <a:r>
              <a:rPr lang="en-GB" sz="2800" i="1" dirty="0"/>
              <a:t>Diagram</a:t>
            </a:r>
          </a:p>
        </p:txBody>
      </p:sp>
      <p:pic>
        <p:nvPicPr>
          <p:cNvPr id="4" name="Picture 3"/>
          <p:cNvPicPr>
            <a:picLocks noChangeAspect="1"/>
          </p:cNvPicPr>
          <p:nvPr/>
        </p:nvPicPr>
        <p:blipFill rotWithShape="1">
          <a:blip r:embed="rId4" cstate="hqprint">
            <a:extLst>
              <a:ext uri="{28A0092B-C50C-407E-A947-70E740481C1C}">
                <a14:useLocalDpi xmlns:a14="http://schemas.microsoft.com/office/drawing/2010/main" val="0"/>
              </a:ext>
            </a:extLst>
          </a:blip>
          <a:srcRect t="41991" r="33028" b="17749"/>
          <a:stretch/>
        </p:blipFill>
        <p:spPr>
          <a:xfrm>
            <a:off x="16876025" y="7217648"/>
            <a:ext cx="3644820" cy="567103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11750" y="21043879"/>
            <a:ext cx="2990850" cy="23431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90831" y="18016635"/>
            <a:ext cx="2971432" cy="258239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55976" y="19869378"/>
            <a:ext cx="2811920" cy="424424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93817" y="20599031"/>
            <a:ext cx="2992931" cy="3192954"/>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94481" y="17929883"/>
            <a:ext cx="2317269" cy="2419061"/>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49593" y="17891859"/>
            <a:ext cx="3705225" cy="1866900"/>
          </a:xfrm>
          <a:prstGeom prst="rect">
            <a:avLst/>
          </a:prstGeom>
        </p:spPr>
      </p:pic>
    </p:spTree>
    <p:extLst>
      <p:ext uri="{BB962C8B-B14F-4D97-AF65-F5344CB8AC3E}">
        <p14:creationId xmlns:p14="http://schemas.microsoft.com/office/powerpoint/2010/main" val="3193697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1528</TotalTime>
  <Words>870</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 The  study article "Inventory Management in Mass Customization Operations: A Review" by Guo et al. (2019) shows a useful review of inventory management practices in mass customization operations, that could be applied to the unique necessities of universities. The authors stress the importance of balancing the levels of inventory with customization requirements that would ensure that the necessary stationery items are available for the students and staff while avoiding the overstocking of stationeries. In the article "Blood Bank Management and Inventory Control Database Management System" by Shah et al. (2022), the authors propose a database management system for inventor control for blood bank. The system utilizes a barcode scanner to track blood products and includes features like inventory alerts and expiration date tracking. The author argues that the system could improve the accuracy of inventory and reduce waste in the operations of blood bank.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Amak;lsdjas;ldkjsad #asdlkajsdlkajsd asdkajsd asdlaksjd;lkajsd salkdjaslkjd salkdjalksjd kljsadkljaslkjd</dc:title>
  <dc:creator>Theo Spyridopoulos</dc:creator>
  <cp:lastModifiedBy>MAZEEDH</cp:lastModifiedBy>
  <cp:revision>90</cp:revision>
  <dcterms:created xsi:type="dcterms:W3CDTF">2017-09-13T12:36:56Z</dcterms:created>
  <dcterms:modified xsi:type="dcterms:W3CDTF">2023-05-20T19:59:29Z</dcterms:modified>
</cp:coreProperties>
</file>