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12663CCA-9AC7-4725-AA3C-CA7F151CE293}" type="datetimeFigureOut">
              <a:rPr lang="fr-FR" smtClean="0"/>
              <a:t>26/10/2021</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F2D94A20-C728-4034-95B2-F9815F54AE5F}" type="slidenum">
              <a:rPr lang="fr-FR" smtClean="0"/>
              <a:t>‹N°›</a:t>
            </a:fld>
            <a:endParaRPr lang="fr-F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2663CCA-9AC7-4725-AA3C-CA7F151CE293}" type="datetimeFigureOut">
              <a:rPr lang="fr-FR" smtClean="0"/>
              <a:t>26/10/2021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2D94A20-C728-4034-95B2-F9815F54AE5F}"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2663CCA-9AC7-4725-AA3C-CA7F151CE293}" type="datetimeFigureOut">
              <a:rPr lang="fr-FR" smtClean="0"/>
              <a:t>26/10/2021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2D94A20-C728-4034-95B2-F9815F54AE5F}"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12663CCA-9AC7-4725-AA3C-CA7F151CE293}" type="datetimeFigureOut">
              <a:rPr lang="fr-FR" smtClean="0"/>
              <a:t>26/10/2021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2D94A20-C728-4034-95B2-F9815F54AE5F}" type="slidenum">
              <a:rPr lang="fr-FR" smtClean="0"/>
              <a:t>‹N°›</a:t>
            </a:fld>
            <a:endParaRPr lang="fr-FR"/>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12663CCA-9AC7-4725-AA3C-CA7F151CE293}" type="datetimeFigureOut">
              <a:rPr lang="fr-FR" smtClean="0"/>
              <a:t>26/10/2021</a:t>
            </a:fld>
            <a:endParaRPr lang="fr-FR"/>
          </a:p>
        </p:txBody>
      </p:sp>
      <p:sp>
        <p:nvSpPr>
          <p:cNvPr id="5" name="Espace réservé du pied de page 4"/>
          <p:cNvSpPr>
            <a:spLocks noGrp="1"/>
          </p:cNvSpPr>
          <p:nvPr>
            <p:ph type="ftr" sz="quarter" idx="11"/>
          </p:nvPr>
        </p:nvSpPr>
        <p:spPr>
          <a:xfrm>
            <a:off x="800100" y="6172200"/>
            <a:ext cx="4000500" cy="457200"/>
          </a:xfrm>
        </p:spPr>
        <p:txBody>
          <a:bodyPr/>
          <a:lstStyle/>
          <a:p>
            <a:endParaRPr lang="fr-F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F2D94A20-C728-4034-95B2-F9815F54AE5F}"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12663CCA-9AC7-4725-AA3C-CA7F151CE293}" type="datetimeFigureOut">
              <a:rPr lang="fr-FR" smtClean="0"/>
              <a:t>26/10/2021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2D94A20-C728-4034-95B2-F9815F54AE5F}" type="slidenum">
              <a:rPr lang="fr-FR" smtClean="0"/>
              <a:t>‹N°›</a:t>
            </a:fld>
            <a:endParaRPr lang="fr-FR"/>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12663CCA-9AC7-4725-AA3C-CA7F151CE293}" type="datetimeFigureOut">
              <a:rPr lang="fr-FR" smtClean="0"/>
              <a:t>26/10/2021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2D94A20-C728-4034-95B2-F9815F54AE5F}" type="slidenum">
              <a:rPr lang="fr-FR" smtClean="0"/>
              <a:t>‹N°›</a:t>
            </a:fld>
            <a:endParaRPr lang="fr-FR"/>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12663CCA-9AC7-4725-AA3C-CA7F151CE293}" type="datetimeFigureOut">
              <a:rPr lang="fr-FR" smtClean="0"/>
              <a:t>26/10/2021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2D94A20-C728-4034-95B2-F9815F54AE5F}"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2663CCA-9AC7-4725-AA3C-CA7F151CE293}" type="datetimeFigureOut">
              <a:rPr lang="fr-FR" smtClean="0"/>
              <a:t>26/10/2021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2D94A20-C728-4034-95B2-F9815F54AE5F}"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12663CCA-9AC7-4725-AA3C-CA7F151CE293}" type="datetimeFigureOut">
              <a:rPr lang="fr-FR" smtClean="0"/>
              <a:t>26/10/2021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2D94A20-C728-4034-95B2-F9815F54AE5F}" type="slidenum">
              <a:rPr lang="fr-FR" smtClean="0"/>
              <a:t>‹N°›</a:t>
            </a:fld>
            <a:endParaRPr lang="fr-FR"/>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12663CCA-9AC7-4725-AA3C-CA7F151CE293}" type="datetimeFigureOut">
              <a:rPr lang="fr-FR" smtClean="0"/>
              <a:t>26/10/2021</a:t>
            </a:fld>
            <a:endParaRPr lang="fr-FR"/>
          </a:p>
        </p:txBody>
      </p:sp>
      <p:sp>
        <p:nvSpPr>
          <p:cNvPr id="6" name="Espace réservé du pied de page 5"/>
          <p:cNvSpPr>
            <a:spLocks noGrp="1"/>
          </p:cNvSpPr>
          <p:nvPr>
            <p:ph type="ftr" sz="quarter" idx="11"/>
          </p:nvPr>
        </p:nvSpPr>
        <p:spPr>
          <a:xfrm>
            <a:off x="914400" y="6172200"/>
            <a:ext cx="3886200" cy="457200"/>
          </a:xfrm>
        </p:spPr>
        <p:txBody>
          <a:bodyPr/>
          <a:lstStyle/>
          <a:p>
            <a:endParaRPr lang="fr-FR"/>
          </a:p>
        </p:txBody>
      </p:sp>
      <p:sp>
        <p:nvSpPr>
          <p:cNvPr id="7" name="Espace réservé du numéro de diapositive 6"/>
          <p:cNvSpPr>
            <a:spLocks noGrp="1"/>
          </p:cNvSpPr>
          <p:nvPr>
            <p:ph type="sldNum" sz="quarter" idx="12"/>
          </p:nvPr>
        </p:nvSpPr>
        <p:spPr>
          <a:xfrm>
            <a:off x="146304" y="6208776"/>
            <a:ext cx="457200" cy="457200"/>
          </a:xfrm>
        </p:spPr>
        <p:txBody>
          <a:bodyPr/>
          <a:lstStyle/>
          <a:p>
            <a:fld id="{F2D94A20-C728-4034-95B2-F9815F54AE5F}" type="slidenum">
              <a:rPr lang="fr-FR" smtClean="0"/>
              <a:t>‹N°›</a:t>
            </a:fld>
            <a:endParaRPr lang="fr-F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2663CCA-9AC7-4725-AA3C-CA7F151CE293}" type="datetimeFigureOut">
              <a:rPr lang="fr-FR" smtClean="0"/>
              <a:t>26/10/2021</a:t>
            </a:fld>
            <a:endParaRPr lang="fr-FR"/>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2D94A20-C728-4034-95B2-F9815F54AE5F}"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fr/docs/Learn/Getting_started_with_the_web/How_the_Web_wor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sz="5400" i="1" dirty="0" smtClean="0">
                <a:solidFill>
                  <a:schemeClr val="tx1"/>
                </a:solidFill>
                <a:effectLst>
                  <a:outerShdw blurRad="38100" dist="38100" dir="2700000" algn="tl">
                    <a:srgbClr val="000000">
                      <a:alpha val="43137"/>
                    </a:srgbClr>
                  </a:outerShdw>
                </a:effectLst>
              </a:rPr>
              <a:t>Test</a:t>
            </a:r>
            <a:r>
              <a:rPr lang="fr-FR" i="1" dirty="0" smtClean="0">
                <a:solidFill>
                  <a:schemeClr val="tx1"/>
                </a:solidFill>
                <a:effectLst>
                  <a:outerShdw blurRad="38100" dist="38100" dir="2700000" algn="tl">
                    <a:srgbClr val="000000">
                      <a:alpha val="43137"/>
                    </a:srgbClr>
                  </a:outerShdw>
                </a:effectLst>
              </a:rPr>
              <a:t> </a:t>
            </a:r>
            <a:endParaRPr lang="fr-FR" i="1" dirty="0">
              <a:solidFill>
                <a:schemeClr val="tx1"/>
              </a:solidFill>
              <a:effectLst>
                <a:outerShdw blurRad="38100" dist="38100" dir="2700000" algn="tl">
                  <a:srgbClr val="000000">
                    <a:alpha val="43137"/>
                  </a:srgbClr>
                </a:outerShdw>
              </a:effectLst>
            </a:endParaRPr>
          </a:p>
        </p:txBody>
      </p:sp>
      <p:sp>
        <p:nvSpPr>
          <p:cNvPr id="2" name="Titre 1"/>
          <p:cNvSpPr>
            <a:spLocks noGrp="1"/>
          </p:cNvSpPr>
          <p:nvPr>
            <p:ph type="ctrTitle"/>
          </p:nvPr>
        </p:nvSpPr>
        <p:spPr/>
        <p:txBody>
          <a:bodyPr>
            <a:noAutofit/>
          </a:bodyPr>
          <a:lstStyle/>
          <a:p>
            <a:r>
              <a:rPr lang="fr-FR" sz="6000" b="1" i="1" u="sng" dirty="0" smtClean="0">
                <a:solidFill>
                  <a:schemeClr val="bg1"/>
                </a:solidFill>
              </a:rPr>
              <a:t>Projet de principes de base web</a:t>
            </a:r>
            <a:endParaRPr lang="fr-FR" sz="6000" b="1" i="1" u="sng"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marL="742950" indent="-742950" algn="l">
              <a:buFont typeface="+mj-lt"/>
              <a:buAutoNum type="arabicPeriod"/>
            </a:pPr>
            <a:r>
              <a:rPr lang="fr-FR" b="1" i="1" dirty="0">
                <a:solidFill>
                  <a:schemeClr val="accent1">
                    <a:lumMod val="50000"/>
                  </a:schemeClr>
                </a:solidFill>
              </a:rPr>
              <a:t>Comment fonctionne le web</a:t>
            </a:r>
            <a:r>
              <a:rPr lang="fr-FR" b="1" dirty="0">
                <a:solidFill>
                  <a:schemeClr val="accent1">
                    <a:lumMod val="50000"/>
                  </a:schemeClr>
                </a:solidFill>
              </a:rPr>
              <a:t>?</a:t>
            </a:r>
            <a:r>
              <a:rPr lang="fr-FR" b="1" dirty="0">
                <a:solidFill>
                  <a:schemeClr val="accent6">
                    <a:lumMod val="50000"/>
                  </a:schemeClr>
                </a:solidFill>
              </a:rPr>
              <a:t/>
            </a:r>
            <a:br>
              <a:rPr lang="fr-FR" b="1" dirty="0">
                <a:solidFill>
                  <a:schemeClr val="accent6">
                    <a:lumMod val="50000"/>
                  </a:schemeClr>
                </a:solidFill>
              </a:rPr>
            </a:br>
            <a:endParaRPr lang="fr-FR" b="1" dirty="0">
              <a:solidFill>
                <a:schemeClr val="accent6">
                  <a:lumMod val="50000"/>
                </a:schemeClr>
              </a:solidFill>
            </a:endParaRPr>
          </a:p>
        </p:txBody>
      </p:sp>
      <p:sp>
        <p:nvSpPr>
          <p:cNvPr id="3" name="Espace réservé du contenu 2"/>
          <p:cNvSpPr>
            <a:spLocks noGrp="1"/>
          </p:cNvSpPr>
          <p:nvPr>
            <p:ph sz="quarter" idx="1"/>
          </p:nvPr>
        </p:nvSpPr>
        <p:spPr/>
        <p:txBody>
          <a:bodyPr>
            <a:normAutofit fontScale="70000" lnSpcReduction="20000"/>
          </a:bodyPr>
          <a:lstStyle/>
          <a:p>
            <a:r>
              <a:rPr lang="fr-FR" b="1" dirty="0">
                <a:hlinkClick r:id="rId2" tooltip="Permalink to Donc que se passe-t-il, exactement ?"/>
              </a:rPr>
              <a:t>Donc que se passe-t-il, exactement ?</a:t>
            </a:r>
            <a:endParaRPr lang="fr-FR" b="1" dirty="0"/>
          </a:p>
          <a:p>
            <a:r>
              <a:rPr lang="fr-FR" dirty="0"/>
              <a:t>Lorsque vous saisissez une adresse web dans votre navigateur (dans notre comparaison, c'est comme aller au magasin) :</a:t>
            </a:r>
          </a:p>
          <a:p>
            <a:r>
              <a:rPr lang="fr-FR" dirty="0"/>
              <a:t>le navigateur demande au DNS l'adresse réelle du serveur contenant le site web (vous trouvez l'adresse du magasin).</a:t>
            </a:r>
          </a:p>
          <a:p>
            <a:r>
              <a:rPr lang="fr-FR" dirty="0"/>
              <a:t>le navigateur envoie une requête HTTP au serveur pour lui demander d'envoyer une copie du site web au client (vous allez au magasin et vous passez commande). Ce message, et les autres données envoyées entre le client et le serveur, sont échangés par l'intermédiaire de la connexion internet en utilisant TCP/IP.</a:t>
            </a:r>
          </a:p>
          <a:p>
            <a:r>
              <a:rPr lang="fr-FR" dirty="0"/>
              <a:t>si le serveur accepte la requête émise par le client, le serveur envoie un message « 200 OK » au client qui signifie : « Pas de problème, tu peux consulter ce site web, le voici ». Ensuite le serveur commence à envoyer les fichiers du site web au navigateur sous forme d'une série de petits morceaux nommés "paquet" (le magasin vous livre les produits et vous les ramenez chez vous).</a:t>
            </a:r>
          </a:p>
          <a:p>
            <a:r>
              <a:rPr lang="fr-FR" dirty="0"/>
              <a:t>le navigateur assemble les différents morceaux pour recomposer le site web en entier puis l'affiche sur votre écran (les produits sont à votre porte —  des nouveaux trucs tout neufs, génial !).</a:t>
            </a:r>
          </a:p>
          <a:p>
            <a:pPr>
              <a:buNone/>
            </a:pP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74638"/>
            <a:ext cx="7772400" cy="1797040"/>
          </a:xfrm>
        </p:spPr>
        <p:txBody>
          <a:bodyPr>
            <a:normAutofit fontScale="90000"/>
          </a:bodyPr>
          <a:lstStyle/>
          <a:p>
            <a:pPr marL="742950" indent="-742950" algn="l"/>
            <a:r>
              <a:rPr lang="fr-FR" sz="4900" i="1" dirty="0" smtClean="0">
                <a:solidFill>
                  <a:schemeClr val="accent6">
                    <a:lumMod val="50000"/>
                  </a:schemeClr>
                </a:solidFill>
              </a:rPr>
              <a:t>2. </a:t>
            </a:r>
            <a:r>
              <a:rPr lang="fr-FR" sz="3600" b="1" i="1" dirty="0" smtClean="0">
                <a:solidFill>
                  <a:schemeClr val="accent1">
                    <a:lumMod val="50000"/>
                  </a:schemeClr>
                </a:solidFill>
              </a:rPr>
              <a:t>De </a:t>
            </a:r>
            <a:r>
              <a:rPr lang="fr-FR" sz="3600" b="1" i="1" dirty="0">
                <a:solidFill>
                  <a:schemeClr val="accent1">
                    <a:lumMod val="50000"/>
                  </a:schemeClr>
                </a:solidFill>
              </a:rPr>
              <a:t>quoi </a:t>
            </a:r>
            <a:r>
              <a:rPr lang="fr-FR" sz="3600" b="1" dirty="0">
                <a:solidFill>
                  <a:schemeClr val="accent1">
                    <a:lumMod val="50000"/>
                  </a:schemeClr>
                </a:solidFill>
              </a:rPr>
              <a:t>avez-vous besoin</a:t>
            </a:r>
            <a:r>
              <a:rPr lang="fr-FR" sz="3600" b="1" i="1" dirty="0">
                <a:solidFill>
                  <a:schemeClr val="accent1">
                    <a:lumMod val="50000"/>
                  </a:schemeClr>
                </a:solidFill>
              </a:rPr>
              <a:t> pour être un développeur Web?</a:t>
            </a:r>
            <a:r>
              <a:rPr lang="fr-FR" dirty="0"/>
              <a:t/>
            </a:r>
            <a:br>
              <a:rPr lang="fr-FR" dirty="0"/>
            </a:br>
            <a:endParaRPr lang="fr-FR" dirty="0"/>
          </a:p>
        </p:txBody>
      </p:sp>
      <p:sp>
        <p:nvSpPr>
          <p:cNvPr id="3" name="Espace réservé du contenu 2"/>
          <p:cNvSpPr>
            <a:spLocks noGrp="1"/>
          </p:cNvSpPr>
          <p:nvPr>
            <p:ph sz="quarter" idx="1"/>
          </p:nvPr>
        </p:nvSpPr>
        <p:spPr>
          <a:xfrm>
            <a:off x="914400" y="1928802"/>
            <a:ext cx="7772400" cy="4929198"/>
          </a:xfrm>
        </p:spPr>
        <p:txBody>
          <a:bodyPr>
            <a:normAutofit fontScale="77500" lnSpcReduction="20000"/>
          </a:bodyPr>
          <a:lstStyle/>
          <a:p>
            <a:r>
              <a:rPr lang="fr-FR" dirty="0"/>
              <a:t>Si vous voulez devenir un développeur front-end vous devez maîtriser ces trois langages :</a:t>
            </a:r>
          </a:p>
          <a:p>
            <a:r>
              <a:rPr lang="fr-FR" dirty="0"/>
              <a:t>Le HTML</a:t>
            </a:r>
          </a:p>
          <a:p>
            <a:r>
              <a:rPr lang="fr-FR" dirty="0"/>
              <a:t>Le CSS</a:t>
            </a:r>
          </a:p>
          <a:p>
            <a:r>
              <a:rPr lang="fr-FR" dirty="0"/>
              <a:t>Le JavaScript</a:t>
            </a:r>
          </a:p>
          <a:p>
            <a:r>
              <a:rPr lang="fr-FR" dirty="0"/>
              <a:t>Le HTML est le langage utilisé pour créer des pages web, c’est la base. De manière générale, toute ce que vous écrivez en HTML est affiché sur la page web.</a:t>
            </a:r>
          </a:p>
          <a:p>
            <a:r>
              <a:rPr lang="fr-FR" dirty="0"/>
              <a:t>Le CSS va lui permettre de styliser ces pages web pour les rendre plus esthétiques. Il va gérer leur apparence en agençant les éléments, en appliquant des couleurs, des tailles au textes, etc.</a:t>
            </a:r>
          </a:p>
          <a:p>
            <a:r>
              <a:rPr lang="fr-FR" dirty="0"/>
              <a:t>Le JavaScript va permettre d’apporter du dynamisme à un site web. Avec ce langage il est possible de créer des calendriers, des messages d’alertes sous forme de pop-up, etc.</a:t>
            </a:r>
          </a:p>
          <a:p>
            <a:r>
              <a:rPr lang="fr-FR" dirty="0"/>
              <a:t>Pour aider le développeur front-end à mettre en place des actions dynamiques il existe ce qu’on appelle des librairies JavaScript. Ces dernières sont composées d’instructions de code réutilisables</a:t>
            </a:r>
            <a:r>
              <a:rPr lang="fr-FR" dirty="0" smtClean="0"/>
              <a:t>.</a:t>
            </a:r>
          </a:p>
          <a:p>
            <a:pPr>
              <a:buNone/>
            </a:pP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2011354"/>
          </a:xfrm>
        </p:spPr>
        <p:txBody>
          <a:bodyPr>
            <a:normAutofit fontScale="90000"/>
          </a:bodyPr>
          <a:lstStyle/>
          <a:p>
            <a:r>
              <a:rPr lang="fr-FR" sz="4900" i="1" dirty="0" smtClean="0">
                <a:solidFill>
                  <a:schemeClr val="accent6">
                    <a:lumMod val="50000"/>
                  </a:schemeClr>
                </a:solidFill>
              </a:rPr>
              <a:t>3. </a:t>
            </a:r>
            <a:r>
              <a:rPr lang="fr-FR" b="1" dirty="0" smtClean="0">
                <a:solidFill>
                  <a:schemeClr val="accent1">
                    <a:lumMod val="50000"/>
                  </a:schemeClr>
                </a:solidFill>
              </a:rPr>
              <a:t>Quel </a:t>
            </a:r>
            <a:r>
              <a:rPr lang="fr-FR" b="1" dirty="0">
                <a:solidFill>
                  <a:schemeClr val="accent1">
                    <a:lumMod val="50000"/>
                  </a:schemeClr>
                </a:solidFill>
              </a:rPr>
              <a:t>est le rôle d’un développeur </a:t>
            </a:r>
            <a:r>
              <a:rPr lang="fr-FR" b="1" dirty="0" smtClean="0">
                <a:solidFill>
                  <a:schemeClr val="accent1">
                    <a:lumMod val="50000"/>
                  </a:schemeClr>
                </a:solidFill>
              </a:rPr>
              <a:t>web?</a:t>
            </a:r>
            <a:r>
              <a:rPr lang="fr-FR" dirty="0"/>
              <a:t/>
            </a:r>
            <a:br>
              <a:rPr lang="fr-FR" dirty="0"/>
            </a:br>
            <a:endParaRPr lang="fr-FR" dirty="0"/>
          </a:p>
        </p:txBody>
      </p:sp>
      <p:sp>
        <p:nvSpPr>
          <p:cNvPr id="3" name="Espace réservé du contenu 2"/>
          <p:cNvSpPr>
            <a:spLocks noGrp="1"/>
          </p:cNvSpPr>
          <p:nvPr>
            <p:ph sz="quarter" idx="1"/>
          </p:nvPr>
        </p:nvSpPr>
        <p:spPr>
          <a:xfrm>
            <a:off x="914400" y="1857364"/>
            <a:ext cx="7772400" cy="4786346"/>
          </a:xfrm>
        </p:spPr>
        <p:txBody>
          <a:bodyPr>
            <a:normAutofit fontScale="25000" lnSpcReduction="20000"/>
          </a:bodyPr>
          <a:lstStyle/>
          <a:p>
            <a:pPr fontAlgn="base"/>
            <a:r>
              <a:rPr lang="fr-FR" sz="7200" dirty="0"/>
              <a:t>À partir du cahier des charges rédigé par le chef de projet en fonction des désirs du client, le</a:t>
            </a:r>
            <a:r>
              <a:rPr lang="fr-FR" sz="7200" b="1" dirty="0"/>
              <a:t> développeur web / la développeuse web</a:t>
            </a:r>
            <a:r>
              <a:rPr lang="fr-FR" sz="7200" dirty="0"/>
              <a:t> analyse les besoins, choisit la solution technique la mieux adaptée et développe les fonctionnalités du site web ou de l'application</a:t>
            </a:r>
            <a:r>
              <a:rPr lang="fr-FR" sz="7200" b="1" dirty="0"/>
              <a:t> </a:t>
            </a:r>
            <a:r>
              <a:rPr lang="fr-FR" sz="7200" dirty="0"/>
              <a:t>web. Pour cette dernière étape, il rédige des lignes de</a:t>
            </a:r>
            <a:r>
              <a:rPr lang="fr-FR" sz="7200" b="1" dirty="0"/>
              <a:t> code.</a:t>
            </a:r>
            <a:endParaRPr lang="fr-FR" sz="7200" dirty="0"/>
          </a:p>
          <a:p>
            <a:pPr fontAlgn="base"/>
            <a:r>
              <a:rPr lang="fr-FR" sz="7200" b="1" dirty="0"/>
              <a:t>Le développeur web </a:t>
            </a:r>
            <a:r>
              <a:rPr lang="fr-FR" sz="7200" dirty="0"/>
              <a:t>peut aussi apporter des solutions aux problèmes présents dans un site déjà en ligne et détectés par le client ou par les internautes. Dans ce cas, le </a:t>
            </a:r>
            <a:r>
              <a:rPr lang="fr-FR" sz="7200" b="1" dirty="0"/>
              <a:t>développeur</a:t>
            </a:r>
            <a:r>
              <a:rPr lang="fr-FR" sz="7200" dirty="0"/>
              <a:t> procède au diagnostic et à la mise en ligne des corrections, sans interruption du fonctionnement du site.</a:t>
            </a:r>
          </a:p>
          <a:p>
            <a:pPr fontAlgn="base"/>
            <a:r>
              <a:rPr lang="fr-FR" sz="7200" dirty="0"/>
              <a:t>Selon les termes du contrat, le </a:t>
            </a:r>
            <a:r>
              <a:rPr lang="fr-FR" sz="7200" b="1" dirty="0"/>
              <a:t>développeur </a:t>
            </a:r>
            <a:r>
              <a:rPr lang="fr-FR" sz="7200" dirty="0"/>
              <a:t>effectue parfois la formation du client à la réception du </a:t>
            </a:r>
            <a:r>
              <a:rPr lang="fr-FR" sz="7200" b="1" dirty="0"/>
              <a:t>site </a:t>
            </a:r>
            <a:r>
              <a:rPr lang="fr-FR" sz="7200" dirty="0"/>
              <a:t>et/ou suivre, tout au long de la vie du site, le support </a:t>
            </a:r>
            <a:r>
              <a:rPr lang="fr-FR" sz="7200" b="1" dirty="0"/>
              <a:t>technique </a:t>
            </a:r>
            <a:r>
              <a:rPr lang="fr-FR" sz="7200" dirty="0"/>
              <a:t>conçu et réalisé par lui. Autrement dit, un développeur mène souvent plusieurs types de réalisations à la fois.</a:t>
            </a:r>
          </a:p>
          <a:p>
            <a:pPr fontAlgn="base"/>
            <a:r>
              <a:rPr lang="fr-FR" sz="7200" dirty="0"/>
              <a:t>Parallèlement à cette activité principale, le </a:t>
            </a:r>
            <a:r>
              <a:rPr lang="fr-FR" sz="7200" b="1" dirty="0"/>
              <a:t>développeur web </a:t>
            </a:r>
            <a:r>
              <a:rPr lang="fr-FR" sz="7200" dirty="0"/>
              <a:t>réalise des notices techniques d’installation et des guides destinés aux utilisateurs.</a:t>
            </a:r>
          </a:p>
          <a:p>
            <a:pPr fontAlgn="base"/>
            <a:r>
              <a:rPr lang="fr-FR" sz="7200" dirty="0"/>
              <a:t>Pour exercer ce métier, il faut être féru </a:t>
            </a:r>
            <a:r>
              <a:rPr lang="fr-FR" sz="7200" b="1" dirty="0"/>
              <a:t>d’informatique </a:t>
            </a:r>
            <a:r>
              <a:rPr lang="fr-FR" sz="7200" dirty="0"/>
              <a:t>et maîtriser les l</a:t>
            </a:r>
            <a:r>
              <a:rPr lang="fr-FR" sz="7200" b="1" dirty="0"/>
              <a:t>angages de développement web</a:t>
            </a:r>
            <a:r>
              <a:rPr lang="fr-FR" sz="7200" dirty="0"/>
              <a:t> (PHP, SQL, Java, ASP…) ainsi que les </a:t>
            </a:r>
            <a:r>
              <a:rPr lang="fr-FR" sz="7200" b="1" dirty="0"/>
              <a:t>CMS </a:t>
            </a:r>
            <a:r>
              <a:rPr lang="fr-FR" sz="7200" dirty="0"/>
              <a:t>(systèmes de gestion de contenu) et autres </a:t>
            </a:r>
            <a:r>
              <a:rPr lang="fr-FR" sz="7200" dirty="0" err="1"/>
              <a:t>frameworks</a:t>
            </a:r>
            <a:r>
              <a:rPr lang="fr-FR" sz="7200" dirty="0"/>
              <a:t>.</a:t>
            </a:r>
          </a:p>
          <a:p>
            <a:pPr fontAlgn="base"/>
            <a:r>
              <a:rPr lang="fr-FR" sz="7200" dirty="0"/>
              <a:t>Le </a:t>
            </a:r>
            <a:r>
              <a:rPr lang="fr-FR" sz="7200" b="1" dirty="0"/>
              <a:t>développeur web </a:t>
            </a:r>
            <a:r>
              <a:rPr lang="fr-FR" sz="7200" dirty="0"/>
              <a:t>doit être polyvalent, autonome, respectueux des délais et capable d’intégrer de nouveaux concepts et langages de programmation dans un univers qui évolue très rapidement</a:t>
            </a:r>
          </a:p>
          <a:p>
            <a:pPr>
              <a:buNone/>
            </a:pPr>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116</TotalTime>
  <Words>322</Words>
  <Application>Microsoft Office PowerPoint</Application>
  <PresentationFormat>Affichage à l'écran (4:3)</PresentationFormat>
  <Paragraphs>25</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Capitaux</vt:lpstr>
      <vt:lpstr>Projet de principes de base web</vt:lpstr>
      <vt:lpstr>Comment fonctionne le web? </vt:lpstr>
      <vt:lpstr>2. De quoi avez-vous besoin pour être un développeur Web? </vt:lpstr>
      <vt:lpstr>3. Quel est le rôle d’un développeur web?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principes de base web</dc:title>
  <dc:creator>ASUS</dc:creator>
  <cp:lastModifiedBy>ASUS</cp:lastModifiedBy>
  <cp:revision>6</cp:revision>
  <dcterms:created xsi:type="dcterms:W3CDTF">2021-10-26T10:57:33Z</dcterms:created>
  <dcterms:modified xsi:type="dcterms:W3CDTF">2021-10-26T12:54:19Z</dcterms:modified>
</cp:coreProperties>
</file>