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328" r:id="rId4"/>
    <p:sldId id="327" r:id="rId5"/>
    <p:sldId id="331" r:id="rId6"/>
    <p:sldId id="329" r:id="rId7"/>
    <p:sldId id="330" r:id="rId8"/>
    <p:sldId id="332" r:id="rId9"/>
    <p:sldId id="339" r:id="rId10"/>
    <p:sldId id="333" r:id="rId11"/>
    <p:sldId id="334" r:id="rId12"/>
    <p:sldId id="335" r:id="rId13"/>
    <p:sldId id="336" r:id="rId14"/>
    <p:sldId id="337" r:id="rId15"/>
    <p:sldId id="340" r:id="rId16"/>
    <p:sldId id="341" r:id="rId17"/>
    <p:sldId id="342" r:id="rId18"/>
    <p:sldId id="343" r:id="rId19"/>
    <p:sldId id="344" r:id="rId20"/>
    <p:sldId id="345" r:id="rId21"/>
    <p:sldId id="338" r:id="rId22"/>
    <p:sldId id="346" r:id="rId23"/>
    <p:sldId id="347" r:id="rId24"/>
    <p:sldId id="352" r:id="rId25"/>
    <p:sldId id="348" r:id="rId26"/>
    <p:sldId id="350" r:id="rId27"/>
    <p:sldId id="353" r:id="rId28"/>
    <p:sldId id="354" r:id="rId29"/>
    <p:sldId id="355" r:id="rId30"/>
    <p:sldId id="357" r:id="rId31"/>
    <p:sldId id="358" r:id="rId32"/>
    <p:sldId id="359" r:id="rId33"/>
    <p:sldId id="383" r:id="rId34"/>
    <p:sldId id="360" r:id="rId35"/>
    <p:sldId id="349" r:id="rId36"/>
    <p:sldId id="365" r:id="rId37"/>
    <p:sldId id="376" r:id="rId38"/>
    <p:sldId id="379" r:id="rId39"/>
    <p:sldId id="377" r:id="rId40"/>
    <p:sldId id="380" r:id="rId41"/>
    <p:sldId id="378" r:id="rId42"/>
    <p:sldId id="381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61" r:id="rId53"/>
    <p:sldId id="363" r:id="rId54"/>
    <p:sldId id="362" r:id="rId55"/>
    <p:sldId id="364" r:id="rId56"/>
    <p:sldId id="384" r:id="rId57"/>
    <p:sldId id="382" r:id="rId58"/>
    <p:sldId id="265" r:id="rId59"/>
    <p:sldId id="266" r:id="rId60"/>
    <p:sldId id="267" r:id="rId61"/>
  </p:sldIdLst>
  <p:sldSz cx="18288000" cy="10287000"/>
  <p:notesSz cx="6858000" cy="9144000"/>
  <p:embeddedFontLst>
    <p:embeddedFont>
      <p:font typeface="Fira Sans Extra Condensed" panose="020B0503050000020004" pitchFamily="34" charset="0"/>
      <p:regular r:id="rId63"/>
      <p:bold r:id="rId64"/>
    </p:embeddedFont>
    <p:embeddedFont>
      <p:font typeface="Montserrat Bold" panose="020B0604020202020204" charset="0"/>
      <p:regular r:id="rId65"/>
    </p:embeddedFont>
    <p:embeddedFont>
      <p:font typeface="Montserrat Medium" panose="00000600000000000000" pitchFamily="2" charset="0"/>
      <p:regular r:id="rId66"/>
      <p:italic r:id="rId67"/>
    </p:embeddedFont>
    <p:embeddedFont>
      <p:font typeface="Montserrat Ultra-Bold" panose="020B0604020202020204" charset="0"/>
      <p:regular r:id="rId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75938" autoAdjust="0"/>
  </p:normalViewPr>
  <p:slideViewPr>
    <p:cSldViewPr>
      <p:cViewPr varScale="1">
        <p:scale>
          <a:sx n="54" d="100"/>
          <a:sy n="54" d="100"/>
        </p:scale>
        <p:origin x="18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A12DC-1CAE-49B1-B33D-76F9228EF8E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C3603-951D-4440-B39A-4093B04F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4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27508-2EA3-B1BD-863B-11FB400C9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0123AA-FBFA-E926-831C-A2D5C70C7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28BD3D-892E-4B52-D503-88AF84EF7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2EA8-3B93-F308-A56E-9581EA0E1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7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3BCB1-F32F-A614-E345-AD64A6604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26B108-7144-7484-563C-6D49B12ED4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EE1222-01E5-7B11-3AFD-A48EC2AE6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55B80-C69D-395A-867F-979CC23CF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8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9498B-859E-5EBA-3350-85B885752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D7119F-3880-0FF9-2680-3DE18D5E4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1CF91C-9BE3-9194-150C-A06CCE4AE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B88D9-29E5-A826-7FC8-1D0D5A422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2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747B2-D9D9-ECC5-B0C8-1FC7BAF03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64954-5844-AA8A-9898-27FE1BB9F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CBA587-E5CB-FC6D-DD90-6E618DAA6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30F7-1C98-D94B-ABB6-4096E391F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1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757B4-CF3D-6E9A-6581-3A12C66C6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50FE7-A588-B0CC-7A13-FF106E5B4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F6C144-ADFD-AF7D-57E2-E1B8D6EE1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DCF0F-E9E8-6A68-8C14-8FE40F02E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71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2A41C-7DF5-F60A-0D33-59C4973CF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500737-A4F1-9972-DAC5-C49AFC3E8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C7065-D0EE-18BF-DB50-3663A3C2E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AC55-4531-B9A0-6272-EE7D0F97E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6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3995D-DFE8-A11D-3582-FC38854AC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742EF8-6466-0682-AAC2-DFBD8C3C0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F3167-DA10-0F1D-03AD-68A0D2ED2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B2ED3-607C-A533-E46E-EC8657BAA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03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F8D80-D42B-D595-8C51-C300692AB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B0A54C-D4F7-729E-328E-E0DF3F0DB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BE7DD9-6843-E0D9-967B-69A62C075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 OK: The request succeeded, resulting resource (as stated in the request) will be included in the message body</a:t>
            </a:r>
          </a:p>
          <a:p>
            <a:r>
              <a:rPr lang="en-US" dirty="0"/>
              <a:t>404 Not Found: The requested resource does not exist</a:t>
            </a:r>
          </a:p>
          <a:p>
            <a:r>
              <a:rPr lang="en-US" dirty="0"/>
              <a:t>500 Server Error: Error on the server side in processing request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4F828-FB59-DDBA-8266-1E43855FC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2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C484D-1717-1D98-7D93-0D5B5FE54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6C53F2-6528-EEF3-6FFA-B55A0AAB08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CDBB4-3C74-9B74-65B3-AD40E3CE1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B562-DCED-3121-BA4E-234886DB3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69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8BDB0-B489-0370-998B-EA91EE38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BB66C0-F595-EE96-43AD-A59A60F73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680D6C-0460-274A-00C1-D0BEBE700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954A6-6556-3D1D-E7BC-ABA39E6EB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71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6B472-50C6-926F-E6E2-87B6A59A8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0342D9-798E-DCE7-3CDB-61A96D791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9B9E9-BE96-FD8A-9DC0-70BC38B42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Hypertext Markup Language (HTML) – standard used to describe format and structure with which content should be displayed on a web page </a:t>
            </a:r>
          </a:p>
          <a:p>
            <a:endParaRPr lang="en-US" dirty="0"/>
          </a:p>
          <a:p>
            <a:r>
              <a:rPr lang="en-US" dirty="0"/>
              <a:t>• Document contains elements </a:t>
            </a:r>
          </a:p>
          <a:p>
            <a:endParaRPr lang="en-US" dirty="0"/>
          </a:p>
          <a:p>
            <a:r>
              <a:rPr lang="en-US" dirty="0"/>
              <a:t>• Each element generally includes a start tag, some content, and an end tag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0DC8-C9B7-9E12-A4AD-050E11CF0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0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BF2B2-C173-39EF-01AE-189E0D92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86CE48-4053-A3BD-7555-18899FBA0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3DFFA2-3255-1012-B10E-9EB82EA75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84631-31F1-3A87-82AB-FFFC0261E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6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830A7-8695-0DBD-5BAF-7C4907E4A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BB52E2-8E43-7610-06E1-082A64D68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AEC18A-4024-81BD-3CFD-D0DF3B7D2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F0E2B-C131-64C2-B6D7-C23E45E23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6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AC5F9-FC6F-E4A0-6DD7-FF25EE4CF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C076E-4105-04D3-385E-BDDCEB41A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3899C-6F98-F103-05FC-911B4A446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C6A4F-55E3-89B1-3657-220B60888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04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82A28-FB85-D305-989C-D8F1599DA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2D8AC7-CAF9-A38B-21C3-7C2687F24D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03A9F7-8FDA-DA2A-9B2F-7C2EF1D9A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1592E-5A9F-D8D0-946D-A5BCA0DF6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5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3B5B4-D68A-7E01-FF00-32B4A017C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13772B-1EBC-555D-32B3-070389CF6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98A387-6EE9-C52F-B190-D7AEDFB30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269FA-72E0-D5A8-29A7-0E82A1129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2AA83-DA4F-A132-9AAC-7DBBF67DB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AD7D23-1D3A-AFE8-BD90-4810F7FAD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38FD14-E55B-FF43-01DE-63DC6C63D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09D64-FAFD-8BED-5FD6-6715EAB33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02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18596-6DC8-5409-9DF7-319B3D1C6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54089-6465-624A-D913-5C968633C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4282F2-E2C6-E911-C434-4FC34DBA4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6FB2-6411-9E46-BB5C-02CCC994C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1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B6D88-B01A-F35D-622C-2DB934C65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487B2-FC8D-E3F4-96E5-2DEDD78C3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BAD6BF-244A-2E19-5B4C-FF9E908C5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25D4A-93AB-9D2F-40C7-B09CCA782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99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2C83E-F03D-BC91-7437-6CF5F0FA1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ACC9D0-E87E-DC74-A6B5-68A7B9A1F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565EDD-F2BA-EB45-6317-DF27ACB2A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9BB65-9ED8-6E79-706D-E46839B58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6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0D58D-117B-C4DB-4A37-AC00ABCBC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14F37-7326-1013-6BBB-1F05DD741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17977A-399A-9BB5-9ABA-7D64167E3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1049F-C43B-9BFA-FD52-34439CAEE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91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BB7BD-26A7-600F-E0C0-BC43CC949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8B5268-FD5B-C1DA-DF13-E8A7F5F9D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9C745-646E-88A2-0F07-1EFBD4113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F3F06-67D7-08B3-AAE8-1495EF1CE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7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17142-559A-FB45-6429-3A94FC76E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F859CB-4585-E1EA-421B-D2A52A81AE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82D404-FACC-FCE9-7755-BE524D8E4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43B60-D792-156A-D8E9-1299DADF72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96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2CC86-BFFE-46E7-5630-E893B7ED8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67A4B2-6609-6DD3-F9B7-6BDC32BD7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083ED-AD85-8F00-0F91-5BE3D34C4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5AADE-F4C5-564C-DB9D-893638EBE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19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C00E5-B47B-EFF6-AC35-3A8E5324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2D4544-4AA5-4C2C-2EAB-7B7D495C3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1EB0A9-7B73-DC99-952B-4C9A4CF80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EDB76-01E2-FD39-3E2D-67B4A2E05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8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FB531-F4FC-E3A5-61A4-DBB83B779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B1C9F5-4889-8127-012B-AFC08A39C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5111D9-F21A-E5B0-D422-5E0ECA2E2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FBA0F-5A1E-913F-FE29-746178637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03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85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3A72B-4B80-0A19-F060-D3DDA7AB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A35A88-0C14-A85B-5821-E2E921001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29E267-D032-D8F9-9830-E30033C0F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EFA4A-64CE-AEEA-C1B2-9F8B920DC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473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DFAAA-D0E6-FAFF-BE92-060180657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72092-934A-5115-26DE-9F39ACDB2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5EF377-0DBA-CD8C-8A54-F63314ED2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B83B7-5FE4-569D-235D-2353B8BB4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64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F24E-A8E5-B678-D411-22CFD6A41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97C089-4457-30B0-3ECD-C009F3B4A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69010-1C2E-DF30-6B91-B426474B7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025BD-E268-BC6F-CFAA-56816A523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2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9B6EC-B82D-8DDE-20C1-1637E77FE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06294-E5E2-26DF-BC04-E9C5C627D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539A38-EB14-210D-9AA9-05736DCDA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A6BB6-8C22-DC4C-73E5-82F6DF7CB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2F9D1-BE09-158B-DD66-EA6D4142E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6CFDD3-1F4D-1488-B899-124ECFE313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38FAC-57B8-E4A4-FD89-6E3B84B85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9589C-8919-0B8F-57D2-432F26335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7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DF038-33C5-3D8A-9284-F55CD959D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F04280-F221-A7CC-0ED6-FA01111CC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79698A-1C09-6CD7-46E7-145F2D213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F842D-C354-4910-9FBA-D71F0F39A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220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3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ED4A2-D2AC-9080-479F-87E7144EF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3417C-40AF-0C91-3C19-4F61E60E6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C65A08-9CE5-F5AA-2A4F-6438728B2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6854-F3E5-1860-872C-BB1F72998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5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4207C-724A-D7D1-D5C6-D2AA10357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240953-FDE0-590E-FF7F-09BFF3606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23B492-1B87-AFE4-1F5A-3261B47B1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5ED88-C35B-83DC-E125-50AA38A2D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0AFDC-A406-A6FC-CD1B-C5EA2C6C9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ED03DF-3ACD-3A78-E823-5C701D6B0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DBC88-3504-8C6B-3664-08D4B42DE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F13E1-49F5-498F-2C16-CEFA7007A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8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90814-E9C0-3D30-BF88-84EC44A5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FF8DD-20E2-BCED-14FA-2F2607F00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2F192C-B9E0-2E19-66DE-26F897102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D3321-B483-E80F-0EF4-AE9232A409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68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CF9FD-4F1E-F908-2303-3522A8896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7B76FA-7503-A1F5-46D2-8E36B97416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82C05-86FB-3382-6576-CF3A9BE4D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D6D5B-E9EE-9ECA-AC3D-B7336738C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3603-951D-4440-B39A-4093B04FE9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2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2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2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2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2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2.sv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10-most-common-http-status-codes/" TargetMode="External"/><Relationship Id="rId5" Type="http://schemas.openxmlformats.org/officeDocument/2006/relationships/hyperlink" Target="https://www.w3schools.com/html/" TargetMode="Externa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21913" y="1784701"/>
            <a:ext cx="12452287" cy="12452287"/>
          </a:xfrm>
          <a:custGeom>
            <a:avLst/>
            <a:gdLst/>
            <a:ahLst/>
            <a:cxnLst/>
            <a:rect l="l" t="t" r="r" b="b"/>
            <a:pathLst>
              <a:path w="12452287" h="12452287">
                <a:moveTo>
                  <a:pt x="0" y="0"/>
                </a:moveTo>
                <a:lnTo>
                  <a:pt x="12452287" y="0"/>
                </a:lnTo>
                <a:lnTo>
                  <a:pt x="12452287" y="12452286"/>
                </a:lnTo>
                <a:lnTo>
                  <a:pt x="0" y="12452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176376" y="2560036"/>
            <a:ext cx="9543361" cy="7200900"/>
          </a:xfrm>
          <a:custGeom>
            <a:avLst/>
            <a:gdLst/>
            <a:ahLst/>
            <a:cxnLst/>
            <a:rect l="l" t="t" r="r" b="b"/>
            <a:pathLst>
              <a:path w="9543361" h="7200900">
                <a:moveTo>
                  <a:pt x="0" y="0"/>
                </a:moveTo>
                <a:lnTo>
                  <a:pt x="9543361" y="0"/>
                </a:lnTo>
                <a:lnTo>
                  <a:pt x="9543361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5794790" y="8877226"/>
            <a:ext cx="9567614" cy="9567614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311940" y="-2923420"/>
            <a:ext cx="3952120" cy="395212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12514" y="2476500"/>
            <a:ext cx="11836686" cy="3532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1">
              <a:lnSpc>
                <a:spcPts val="14279"/>
              </a:lnSpc>
            </a:pPr>
            <a:r>
              <a:rPr lang="en-US" sz="10200" dirty="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  <a:rtl/>
              </a:rPr>
              <a:t>Introduction to HTML5 &amp; CSS</a:t>
            </a:r>
            <a:endParaRPr lang="en-US" sz="10200" dirty="0">
              <a:solidFill>
                <a:srgbClr val="24508C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812514" y="9041426"/>
            <a:ext cx="893446" cy="89344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D9F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12514" y="7124700"/>
            <a:ext cx="4960056" cy="580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By Merna Hesham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346EF-1312-7C0F-E1F6-FB16804EA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92B3C9A-DCF3-E739-47E0-9FCCE05520E7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A37BC0B-EA5D-3C5A-5DF7-5C4E76879BBE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World Wide Web (WWW) – cont’d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B3DAD8E0-8B51-CEF2-F731-B756E41D7ED3}"/>
              </a:ext>
            </a:extLst>
          </p:cNvPr>
          <p:cNvSpPr txBox="1"/>
          <p:nvPr/>
        </p:nvSpPr>
        <p:spPr>
          <a:xfrm>
            <a:off x="612557" y="1366560"/>
            <a:ext cx="17675443" cy="89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/>
              <a:t>WWW Structure:</a:t>
            </a:r>
            <a:endParaRPr lang="en-US" sz="3200" dirty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Web follows a similar network structure as the Internet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Web pages link to other web pages, thus forming a graph where: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Nodes:</a:t>
            </a:r>
            <a:r>
              <a:rPr lang="en-US" sz="3200" dirty="0"/>
              <a:t> Individual documents/resources.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Edges:</a:t>
            </a:r>
            <a:r>
              <a:rPr lang="en-US" sz="3200" dirty="0"/>
              <a:t> Links between documents (directed edges).</a:t>
            </a:r>
          </a:p>
          <a:p>
            <a:pPr lvl="1">
              <a:lnSpc>
                <a:spcPct val="150000"/>
              </a:lnSpc>
            </a:pPr>
            <a:endParaRPr lang="en-US" sz="3200" b="1" dirty="0"/>
          </a:p>
          <a:p>
            <a:pPr lvl="1">
              <a:lnSpc>
                <a:spcPct val="150000"/>
              </a:lnSpc>
            </a:pPr>
            <a:r>
              <a:rPr lang="en-US" sz="3200" b="1" dirty="0"/>
              <a:t>Example:</a:t>
            </a:r>
            <a:endParaRPr lang="en-US" sz="3200" dirty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Think of the WWW as a library: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Nodes = Books (web pages).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Edges = References between books (hyperlinks).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59D4651-7C87-DBAB-F146-8D2AF7A4C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47882E-F5F5-F735-E021-21D2D00D3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278" y="5372100"/>
            <a:ext cx="7439891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1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3393A-6432-A4DE-0404-F9BC726DC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6513FD7-4BCD-64B7-0E14-5298D2635D30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B48FCCF-95A8-491C-F052-6B7C0AFDAEF7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Web Page Addresses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E500B21B-B1E9-6574-B190-4D828B4676D7}"/>
              </a:ext>
            </a:extLst>
          </p:cNvPr>
          <p:cNvSpPr txBox="1"/>
          <p:nvPr/>
        </p:nvSpPr>
        <p:spPr>
          <a:xfrm>
            <a:off x="184731" y="1562100"/>
            <a:ext cx="18103269" cy="827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D5CDEAAC-FC78-A6F1-BE0A-93C00A4C9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F3EBCA-C4C7-40D0-86EA-97452454D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674"/>
              </p:ext>
            </p:extLst>
          </p:nvPr>
        </p:nvGraphicFramePr>
        <p:xfrm>
          <a:off x="307757" y="1821533"/>
          <a:ext cx="17675443" cy="80154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2443">
                  <a:extLst>
                    <a:ext uri="{9D8B030D-6E8A-4147-A177-3AD203B41FA5}">
                      <a16:colId xmlns:a16="http://schemas.microsoft.com/office/drawing/2014/main" val="392066378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52511582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843560603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4079954868"/>
                    </a:ext>
                  </a:extLst>
                </a:gridCol>
              </a:tblGrid>
              <a:tr h="531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 (Uniform Resource Identifier)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 (Uniform Resource Locator)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URN (Uniform Resource Name)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712864"/>
                  </a:ext>
                </a:extLst>
              </a:tr>
              <a:tr h="2100634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An alphanumeric string of characters is used to uniquely identify a web page/resource.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It can be a URL, a URN, or both.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type of URI that specifies the location on the WWW and the mechanism (protocol) for retrieving it.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type of URI that provides a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name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a resource but does not specify its location or how to retrieve it.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164195"/>
                  </a:ext>
                </a:extLst>
              </a:tr>
              <a:tr h="13128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Uniquely identifies a resource (e.g., a web page, image, or document).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Tells you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resource is and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access it.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persistent, unique identifier for a resource, regardless of its location.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271725"/>
                  </a:ext>
                </a:extLst>
              </a:tr>
              <a:tr h="406997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http://www.example.com/index.html</a:t>
                      </a:r>
                    </a:p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urn:isbn:0451450523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https://www.example.com/home/index.html?id=123&amp;pw=12</a:t>
                      </a:r>
                    </a:p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https</a:t>
                      </a:r>
                    </a:p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 Name: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www.example.com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Domain Name: </a:t>
                      </a:r>
                      <a:r>
                        <a:rPr lang="en-US" sz="1800" dirty="0"/>
                        <a:t>example.com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Path: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/home/index.html</a:t>
                      </a:r>
                    </a:p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Parameters: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id=123&amp;pw=12</a:t>
                      </a:r>
                    </a:p>
                    <a:p>
                      <a:pPr algn="l"/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Structure: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 with urn: followed by a namespace and a unique identifier.</a:t>
                      </a:r>
                    </a:p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urn:isbn:0451450523 (Identifies a book by its ISBN number).</a:t>
                      </a:r>
                    </a:p>
                    <a:p>
                      <a:pPr lvl="1"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urn:uuid:6e8bc430-9c3a-11d9-9669-0800200c9a66 (Identifies a resource using a UUID).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754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40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1E3C7-342C-AA9D-69D8-18605DEFA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944DD3E-7DF7-0E95-F2F3-9DB286802D6D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A654BEB-BC85-864B-0C70-770EB5719D1E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Content on the Web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7F70CE59-55B2-B070-741C-8CA74404C671}"/>
              </a:ext>
            </a:extLst>
          </p:cNvPr>
          <p:cNvSpPr txBox="1"/>
          <p:nvPr/>
        </p:nvSpPr>
        <p:spPr>
          <a:xfrm>
            <a:off x="612557" y="1626057"/>
            <a:ext cx="17675443" cy="84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2">
              <a:lnSpc>
                <a:spcPct val="150000"/>
              </a:lnSpc>
            </a:pPr>
            <a:endParaRPr lang="en-US" sz="3200" dirty="0"/>
          </a:p>
          <a:p>
            <a:pPr lvl="1">
              <a:lnSpc>
                <a:spcPct val="150000"/>
              </a:lnSpc>
            </a:pPr>
            <a:endParaRPr lang="en-US" sz="3200" b="1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C9F87CC-328E-46AA-B2F8-EAD7C866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0AB22E-F129-9F40-45DE-AE5F31794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58385"/>
              </p:ext>
            </p:extLst>
          </p:nvPr>
        </p:nvGraphicFramePr>
        <p:xfrm>
          <a:off x="612557" y="1790700"/>
          <a:ext cx="17294443" cy="7620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11643">
                  <a:extLst>
                    <a:ext uri="{9D8B030D-6E8A-4147-A177-3AD203B41FA5}">
                      <a16:colId xmlns:a16="http://schemas.microsoft.com/office/drawing/2014/main" val="1241370919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626760454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827312025"/>
                    </a:ext>
                  </a:extLst>
                </a:gridCol>
              </a:tblGrid>
              <a:tr h="161335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Content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Dynamic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214299"/>
                  </a:ext>
                </a:extLst>
              </a:tr>
              <a:tr h="249449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effectLst/>
                      </a:endParaRPr>
                    </a:p>
                    <a:p>
                      <a:pPr lvl="2" algn="ctr"/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for all users.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Programmatically generated based on user, context.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631074"/>
                  </a:ext>
                </a:extLst>
              </a:tr>
              <a:tr h="1898795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company’s "About Us" page.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 personalized dashboard showing user-specific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094894"/>
                  </a:ext>
                </a:extLst>
              </a:tr>
              <a:tr h="1613355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Technologies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HTML, CSS.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53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4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478D8-FEE8-D43D-0EE8-B8B31ED56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37E08B6-E4AE-1881-9D01-6BA060F386C7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988EF19-E239-7E8A-FAE0-1EDD7976E71C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Web Browsers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0AA18B33-E1A2-F383-97B9-DAE275A75324}"/>
              </a:ext>
            </a:extLst>
          </p:cNvPr>
          <p:cNvSpPr txBox="1"/>
          <p:nvPr/>
        </p:nvSpPr>
        <p:spPr>
          <a:xfrm>
            <a:off x="612557" y="1626057"/>
            <a:ext cx="17675443" cy="84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/>
              <a:t>What is a Web Browser?</a:t>
            </a:r>
            <a:endParaRPr lang="en-US" sz="3200" dirty="0"/>
          </a:p>
          <a:p>
            <a:pPr lvl="2">
              <a:lnSpc>
                <a:spcPct val="150000"/>
              </a:lnSpc>
            </a:pPr>
            <a:r>
              <a:rPr lang="en-US" sz="3200" dirty="0"/>
              <a:t>Software to access and display web content.</a:t>
            </a:r>
          </a:p>
          <a:p>
            <a:pPr lvl="1">
              <a:lnSpc>
                <a:spcPct val="150000"/>
              </a:lnSpc>
            </a:pPr>
            <a:r>
              <a:rPr lang="en-US" sz="3200" b="1" dirty="0"/>
              <a:t>Main Components:</a:t>
            </a:r>
            <a:endParaRPr lang="en-US" sz="3200" dirty="0"/>
          </a:p>
          <a:p>
            <a:pPr lvl="2">
              <a:lnSpc>
                <a:spcPct val="150000"/>
              </a:lnSpc>
            </a:pPr>
            <a:r>
              <a:rPr lang="en-US" sz="3200" b="1" dirty="0"/>
              <a:t>Rendering Engine:</a:t>
            </a:r>
            <a:r>
              <a:rPr lang="en-US" sz="3200" dirty="0"/>
              <a:t> Interprets HTML/CSS for static content.</a:t>
            </a:r>
          </a:p>
          <a:p>
            <a:pPr lvl="2">
              <a:lnSpc>
                <a:spcPct val="150000"/>
              </a:lnSpc>
            </a:pPr>
            <a:r>
              <a:rPr lang="en-US" sz="3200" b="1" dirty="0"/>
              <a:t>JavaScript Engine:</a:t>
            </a:r>
            <a:r>
              <a:rPr lang="en-US" sz="3200" dirty="0"/>
              <a:t> Handles dynamic content.</a:t>
            </a:r>
          </a:p>
          <a:p>
            <a:pPr lvl="1">
              <a:lnSpc>
                <a:spcPct val="150000"/>
              </a:lnSpc>
            </a:pPr>
            <a:r>
              <a:rPr lang="en-US" sz="3200" b="1" dirty="0"/>
              <a:t>Popular Browsers:</a:t>
            </a:r>
            <a:endParaRPr lang="en-US" sz="3200" dirty="0"/>
          </a:p>
          <a:p>
            <a:pPr lvl="2">
              <a:lnSpc>
                <a:spcPct val="150000"/>
              </a:lnSpc>
            </a:pPr>
            <a:r>
              <a:rPr lang="en-US" sz="3200" dirty="0"/>
              <a:t>Chrome, Firefox, Safari, Edge.</a:t>
            </a:r>
          </a:p>
          <a:p>
            <a:pPr lvl="1">
              <a:lnSpc>
                <a:spcPct val="150000"/>
              </a:lnSpc>
            </a:pPr>
            <a:r>
              <a:rPr lang="en-US" sz="3200" b="1" dirty="0"/>
              <a:t>Example:</a:t>
            </a:r>
            <a:endParaRPr lang="en-US" sz="3200" dirty="0"/>
          </a:p>
          <a:p>
            <a:pPr lvl="2">
              <a:lnSpc>
                <a:spcPct val="150000"/>
              </a:lnSpc>
            </a:pPr>
            <a:r>
              <a:rPr lang="en-US" sz="3200" dirty="0"/>
              <a:t>When you visit www.google.com, the browser:</a:t>
            </a:r>
          </a:p>
          <a:p>
            <a:pPr lvl="3">
              <a:lnSpc>
                <a:spcPct val="150000"/>
              </a:lnSpc>
            </a:pPr>
            <a:r>
              <a:rPr lang="en-US" sz="3200" dirty="0"/>
              <a:t>Requests the page from Google’s server.</a:t>
            </a:r>
          </a:p>
          <a:p>
            <a:pPr lvl="3">
              <a:lnSpc>
                <a:spcPct val="150000"/>
              </a:lnSpc>
            </a:pPr>
            <a:r>
              <a:rPr lang="en-US" sz="3200" dirty="0"/>
              <a:t>Renders the HTML/CSS to display the page.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9896ACDA-FA13-D3E7-F92A-8CB494DA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035AA-C38B-4380-3D8C-31C1464FE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6CE9734-34C0-A0CB-20FD-D91FDCCCECF7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BECB1B8-7D40-0D28-5566-F5B05BA05B8D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How Browsers Work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36FA63AD-AA84-F38B-ABA6-060B006DA253}"/>
              </a:ext>
            </a:extLst>
          </p:cNvPr>
          <p:cNvSpPr txBox="1"/>
          <p:nvPr/>
        </p:nvSpPr>
        <p:spPr>
          <a:xfrm>
            <a:off x="304801" y="1366560"/>
            <a:ext cx="17983200" cy="84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/>
              <a:t>HTTP (Hypertext Transfer Protocol):</a:t>
            </a:r>
            <a:endParaRPr lang="en-US" sz="3200" dirty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HTTP is a plain-text, human-readable protocol used for exchanging data on the Web.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Initially developed by Tim Berners-Lee at CERN in 1989.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Based on Client-Server Model: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Client:</a:t>
            </a:r>
            <a:r>
              <a:rPr lang="en-US" sz="3200" dirty="0"/>
              <a:t> Sends request for resource, possibly including information about the client (e.g., GET /index.html HTTP/1.1).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Server:</a:t>
            </a:r>
            <a:r>
              <a:rPr lang="en-US" sz="3200" dirty="0"/>
              <a:t> Sends response e, including header (status information) and requested resource (e.g., HTTP/1.1 200 OK).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A6F1A861-85E9-5D66-2825-A133E3B45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8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ED27C-1A5E-834B-F839-017F967F4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05F80E1-C7A9-2FC8-0274-FCAED227BA40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057396F-FA37-EB96-0676-1F1848B8845B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How Browsers Work – cont’d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87F38201-3FFA-E2D3-F013-3EE6DA7D39B7}"/>
              </a:ext>
            </a:extLst>
          </p:cNvPr>
          <p:cNvSpPr txBox="1"/>
          <p:nvPr/>
        </p:nvSpPr>
        <p:spPr>
          <a:xfrm>
            <a:off x="612557" y="5448300"/>
            <a:ext cx="17675443" cy="4388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HTTP Request Example:				HTTP Response Example: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9DD4FA0-F518-1676-8798-87B35D557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50F4D-7084-9AD0-4E04-E74F9742B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55" y="6343855"/>
            <a:ext cx="6719292" cy="2199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9BC15-9DA5-9466-DAE7-142658F11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577" y="6343855"/>
            <a:ext cx="9969128" cy="3219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5353D4-F6FB-90A4-AD20-3F03879B503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000" t="6575" b="2815"/>
          <a:stretch/>
        </p:blipFill>
        <p:spPr>
          <a:xfrm>
            <a:off x="3762715" y="1743737"/>
            <a:ext cx="8743723" cy="402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3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60819-E50F-917E-FE80-243FAB7DF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A572940-04B8-4A0B-5596-A2A302243D6D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3EF8514-F2BF-2E0E-DC34-AD2F8FD74784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Anatomy of an HTTP Request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99B6ADEE-DC6B-B470-6396-1AE6C88154D6}"/>
              </a:ext>
            </a:extLst>
          </p:cNvPr>
          <p:cNvSpPr txBox="1"/>
          <p:nvPr/>
        </p:nvSpPr>
        <p:spPr>
          <a:xfrm>
            <a:off x="304801" y="1366560"/>
            <a:ext cx="17983200" cy="84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/>
              <a:t>The first line of the request will always be a verb followed by an argument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GET</a:t>
            </a:r>
            <a:r>
              <a:rPr lang="en-US" sz="3200" dirty="0"/>
              <a:t>: retrieve resource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HEAD</a:t>
            </a:r>
            <a:r>
              <a:rPr lang="en-US" sz="3200" dirty="0"/>
              <a:t>: retrieve only headers (information about the resource)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POST</a:t>
            </a:r>
            <a:r>
              <a:rPr lang="en-US" sz="3200" dirty="0"/>
              <a:t>: create resource(usually used in form submission context)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Next comes the protocol (usually HTTP/1.1)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Optionally include other information about the request and/or the client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866BD1E-2CB2-F116-BE6B-DB330E1CB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4FBF4-AAAB-994F-C9F7-6AB51451F40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6250"/>
          <a:stretch/>
        </p:blipFill>
        <p:spPr>
          <a:xfrm>
            <a:off x="1717431" y="6019800"/>
            <a:ext cx="14853138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9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86F72-128D-85F0-E95F-05B98C119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6DAC92D-600A-1B90-A349-05DEB1646EAD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CCFC8BF-4D42-6023-BB17-B6746CBA0072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HTTP Request Example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BACCD528-110F-C232-3D1C-760668F42C6C}"/>
              </a:ext>
            </a:extLst>
          </p:cNvPr>
          <p:cNvSpPr txBox="1"/>
          <p:nvPr/>
        </p:nvSpPr>
        <p:spPr>
          <a:xfrm>
            <a:off x="304801" y="1366560"/>
            <a:ext cx="17983200" cy="84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9F72007F-CB55-BEB7-F1CA-6FCAFBFE1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A4097-A2FD-2644-6063-8DEF7C1E1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1" y="2979003"/>
            <a:ext cx="16937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02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ABF0F-85A9-6A47-003C-61CA1CD6F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EF4B1D9-E5B2-FBDF-4B0C-B192A91B2C20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24BD3F5-DD96-1742-4B69-8BF8D790672B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Anatomy of an HTTP Response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E7136BE4-3BBF-7375-4882-BC6E0EC3416F}"/>
              </a:ext>
            </a:extLst>
          </p:cNvPr>
          <p:cNvSpPr txBox="1"/>
          <p:nvPr/>
        </p:nvSpPr>
        <p:spPr>
          <a:xfrm>
            <a:off x="304801" y="1366560"/>
            <a:ext cx="17983200" cy="84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/>
              <a:t>The first line is always protocol and status code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1XX –information only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2XX –success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3XX –client redirect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4XX –client error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5XX –server error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BF640C34-A76A-0D1A-E072-4FD81A8E0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96B67-CEFD-7C0C-428F-B1997C1D93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504"/>
          <a:stretch/>
        </p:blipFill>
        <p:spPr>
          <a:xfrm>
            <a:off x="13030200" y="829931"/>
            <a:ext cx="3939536" cy="92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36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6A9EF-31E5-AE6F-03E1-D97A05B9C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2B5191B-9C43-5B37-31EF-031C61641738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56FD24C-2B4C-BC4E-3E7A-06B51D6A06F0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Anatomy of an HTTP Response – cont’d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32F8A796-7147-5EDF-1474-A26D168C1FAA}"/>
              </a:ext>
            </a:extLst>
          </p:cNvPr>
          <p:cNvSpPr txBox="1"/>
          <p:nvPr/>
        </p:nvSpPr>
        <p:spPr>
          <a:xfrm>
            <a:off x="304801" y="1595160"/>
            <a:ext cx="17983200" cy="530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/>
              <a:t>Following protocol and status code will be other header information regarding the response and/or the server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 Then a blank line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 Then the response body, i.e. the resource that was requested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BE15F8B-5E6C-2B52-BD6C-E8C5F8A2E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A0F3D-F577-4079-B080-08C213C5C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950" y="5676901"/>
            <a:ext cx="161880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1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7160843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Montserrat Bold" panose="00000800000000000000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7996" y="766762"/>
            <a:ext cx="8471623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Table of contents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4783807" y="7493868"/>
            <a:ext cx="9567614" cy="9567614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>
                <a:latin typeface="Montserrat Bold" panose="00000800000000000000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Montserrat Bold" panose="00000800000000000000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311940" y="-2923420"/>
            <a:ext cx="3952120" cy="395212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>
                <a:latin typeface="Montserrat Bold" panose="00000800000000000000" charset="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Montserrat Bold" panose="00000800000000000000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64369" y="7170135"/>
            <a:ext cx="2088165" cy="2088165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8AFD6"/>
            </a:solidFill>
          </p:spPr>
          <p:txBody>
            <a:bodyPr/>
            <a:lstStyle/>
            <a:p>
              <a:endParaRPr lang="en-US">
                <a:latin typeface="Montserrat Bold" panose="00000800000000000000" charset="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Montserrat Bold" panose="00000800000000000000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>
                <a:latin typeface="Montserrat Bold" panose="00000800000000000000" charset="0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Montserrat Bold" panose="00000800000000000000" charset="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47996" y="2303445"/>
            <a:ext cx="17169511" cy="4432678"/>
            <a:chOff x="0" y="-66675"/>
            <a:chExt cx="22892681" cy="591023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4198838"/>
              <a:ext cx="3573525" cy="5162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4"/>
                </a:lnSpc>
              </a:pPr>
              <a:r>
                <a:rPr lang="en-US" sz="2202" spc="66" dirty="0">
                  <a:solidFill>
                    <a:srgbClr val="191919"/>
                  </a:solidFill>
                  <a:latin typeface="Montserrat Bold" panose="00000800000000000000" charset="0"/>
                  <a:ea typeface="Montserrat Bold"/>
                  <a:cs typeface="Montserrat Bold"/>
                  <a:sym typeface="Montserrat Bold"/>
                </a:rPr>
                <a:t>Internet &amp; Web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218653" y="454032"/>
              <a:ext cx="3575937" cy="5162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4"/>
                </a:lnSpc>
              </a:pPr>
              <a:r>
                <a:rPr lang="en-US" sz="2202" spc="66" dirty="0">
                  <a:solidFill>
                    <a:srgbClr val="191919"/>
                  </a:solidFill>
                  <a:latin typeface="Montserrat Bold" panose="00000800000000000000" charset="0"/>
                  <a:ea typeface="Montserrat Bold"/>
                  <a:cs typeface="Montserrat Bold"/>
                  <a:sym typeface="Montserrat Bold"/>
                </a:rPr>
                <a:t>HTML Basics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6439719" y="4236988"/>
              <a:ext cx="3573525" cy="5162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4"/>
                </a:lnSpc>
              </a:pPr>
              <a:r>
                <a:rPr lang="en-US" sz="2202" spc="66" dirty="0">
                  <a:solidFill>
                    <a:srgbClr val="191919"/>
                  </a:solidFill>
                  <a:latin typeface="Montserrat Bold" panose="00000800000000000000" charset="0"/>
                  <a:ea typeface="Montserrat Bold"/>
                  <a:cs typeface="Montserrat Bold"/>
                  <a:sym typeface="Montserrat Bold"/>
                </a:rPr>
                <a:t>HTML History</a:t>
              </a:r>
            </a:p>
          </p:txBody>
        </p:sp>
        <p:sp>
          <p:nvSpPr>
            <p:cNvPr id="20" name="AutoShape 20"/>
            <p:cNvSpPr/>
            <p:nvPr/>
          </p:nvSpPr>
          <p:spPr>
            <a:xfrm>
              <a:off x="2379353" y="2953153"/>
              <a:ext cx="2042945" cy="0"/>
            </a:xfrm>
            <a:prstGeom prst="line">
              <a:avLst/>
            </a:prstGeom>
            <a:ln w="101733" cap="flat">
              <a:solidFill>
                <a:srgbClr val="3EDAD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Montserrat Bold" panose="00000800000000000000" charset="0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9659579" y="570465"/>
              <a:ext cx="3573525" cy="1080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4"/>
                </a:lnSpc>
              </a:pPr>
              <a:r>
                <a:rPr lang="en-US" sz="2202" spc="66" dirty="0">
                  <a:solidFill>
                    <a:srgbClr val="191919"/>
                  </a:solidFill>
                  <a:latin typeface="Montserrat Bold" panose="00000800000000000000" charset="0"/>
                  <a:ea typeface="Montserrat Bold"/>
                  <a:cs typeface="Montserrat Bold"/>
                  <a:sym typeface="Montserrat Bold"/>
                </a:rPr>
                <a:t>HTML Elements &amp; Tags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2879437" y="4236988"/>
              <a:ext cx="3573525" cy="5162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4"/>
                </a:lnSpc>
              </a:pPr>
              <a:r>
                <a:rPr lang="en-US" sz="2202" spc="66" dirty="0">
                  <a:solidFill>
                    <a:srgbClr val="191919"/>
                  </a:solidFill>
                  <a:latin typeface="Montserrat Bold" panose="00000800000000000000" charset="0"/>
                  <a:ea typeface="Montserrat Bold"/>
                  <a:cs typeface="Montserrat Bold"/>
                  <a:sym typeface="Montserrat Bold"/>
                </a:rPr>
                <a:t>HTML Attributes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6099296" y="-66675"/>
              <a:ext cx="3573525" cy="1080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4"/>
                </a:lnSpc>
              </a:pPr>
              <a:r>
                <a:rPr lang="en-US" sz="2202" spc="66" dirty="0">
                  <a:solidFill>
                    <a:srgbClr val="191919"/>
                  </a:solidFill>
                  <a:latin typeface="Montserrat Bold" panose="00000800000000000000" charset="0"/>
                  <a:ea typeface="Montserrat Bold"/>
                  <a:cs typeface="Montserrat Bold"/>
                  <a:sym typeface="Montserrat Bold"/>
                </a:rPr>
                <a:t>Head &amp; Body Sections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9319156" y="4198839"/>
              <a:ext cx="3573525" cy="1644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4"/>
                </a:lnSpc>
              </a:pPr>
              <a:r>
                <a:rPr lang="en-US" sz="2202" spc="66" dirty="0">
                  <a:solidFill>
                    <a:srgbClr val="191919"/>
                  </a:solidFill>
                  <a:latin typeface="Montserrat Bold" panose="00000800000000000000" charset="0"/>
                  <a:ea typeface="Montserrat Bold"/>
                  <a:cs typeface="Montserrat Bold"/>
                  <a:sym typeface="Montserrat Bold"/>
                </a:rPr>
                <a:t>Course Assessment (Labs &amp; Project)</a:t>
              </a:r>
            </a:p>
          </p:txBody>
        </p:sp>
        <p:grpSp>
          <p:nvGrpSpPr>
            <p:cNvPr id="25" name="Group 25"/>
            <p:cNvGrpSpPr/>
            <p:nvPr/>
          </p:nvGrpSpPr>
          <p:grpSpPr>
            <a:xfrm>
              <a:off x="1204334" y="2365643"/>
              <a:ext cx="1175020" cy="117502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  <p:txBody>
              <a:bodyPr/>
              <a:lstStyle/>
              <a:p>
                <a:endParaRPr lang="en-US" dirty="0">
                  <a:latin typeface="Montserrat Bold" panose="00000800000000000000" charset="0"/>
                </a:endParaRPr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800"/>
                  </a:lnSpc>
                </a:pPr>
                <a:r>
                  <a:rPr lang="en-US" sz="3200" spc="96" dirty="0">
                    <a:solidFill>
                      <a:srgbClr val="FFFFFF"/>
                    </a:solidFill>
                    <a:latin typeface="Montserrat Bold" panose="00000800000000000000" charset="0"/>
                    <a:ea typeface="Montserrat"/>
                    <a:cs typeface="Montserrat"/>
                    <a:sym typeface="Montserrat"/>
                  </a:rPr>
                  <a:t>1</a:t>
                </a: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4422298" y="2365643"/>
              <a:ext cx="1175020" cy="117502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  <p:txBody>
              <a:bodyPr/>
              <a:lstStyle/>
              <a:p>
                <a:endParaRPr lang="en-US" dirty="0">
                  <a:latin typeface="Montserrat Bold" panose="00000800000000000000" charset="0"/>
                </a:endParaRPr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800"/>
                  </a:lnSpc>
                </a:pPr>
                <a:r>
                  <a:rPr lang="en-US" sz="3200" spc="96" dirty="0">
                    <a:solidFill>
                      <a:srgbClr val="FFFFFF"/>
                    </a:solidFill>
                    <a:latin typeface="Montserrat Bold" panose="00000800000000000000" charset="0"/>
                    <a:ea typeface="Montserrat"/>
                    <a:cs typeface="Montserrat"/>
                    <a:sym typeface="Montserrat"/>
                  </a:rPr>
                  <a:t>2</a:t>
                </a: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7640263" y="2365643"/>
              <a:ext cx="1175020" cy="1175020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  <p:txBody>
              <a:bodyPr/>
              <a:lstStyle/>
              <a:p>
                <a:endParaRPr lang="en-US" dirty="0">
                  <a:latin typeface="Montserrat Bold" panose="00000800000000000000" charset="0"/>
                </a:endParaRPr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800"/>
                  </a:lnSpc>
                </a:pPr>
                <a:r>
                  <a:rPr lang="en-US" sz="3200" spc="96" dirty="0">
                    <a:solidFill>
                      <a:srgbClr val="FFFFFF"/>
                    </a:solidFill>
                    <a:latin typeface="Montserrat Bold" panose="00000800000000000000" charset="0"/>
                    <a:ea typeface="Montserrat"/>
                    <a:cs typeface="Montserrat"/>
                    <a:sym typeface="Montserrat"/>
                  </a:rPr>
                  <a:t>3</a:t>
                </a:r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10858227" y="2365643"/>
              <a:ext cx="1175020" cy="1175020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  <p:txBody>
              <a:bodyPr/>
              <a:lstStyle/>
              <a:p>
                <a:endParaRPr lang="en-US" dirty="0">
                  <a:latin typeface="Montserrat Bold" panose="00000800000000000000" charset="0"/>
                </a:endParaRPr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800"/>
                  </a:lnSpc>
                </a:pPr>
                <a:r>
                  <a:rPr lang="en-US" sz="3200" spc="96" dirty="0">
                    <a:solidFill>
                      <a:srgbClr val="FFFFFF"/>
                    </a:solidFill>
                    <a:latin typeface="Montserrat Bold" panose="00000800000000000000" charset="0"/>
                    <a:ea typeface="Montserrat"/>
                    <a:cs typeface="Montserrat"/>
                    <a:sym typeface="Montserrat"/>
                  </a:rPr>
                  <a:t>4</a:t>
                </a:r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14076192" y="2365643"/>
              <a:ext cx="1175020" cy="1175020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  <p:txBody>
              <a:bodyPr/>
              <a:lstStyle/>
              <a:p>
                <a:endParaRPr lang="en-US" dirty="0">
                  <a:latin typeface="Montserrat Bold" panose="00000800000000000000" charset="0"/>
                </a:endParaRPr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800"/>
                  </a:lnSpc>
                </a:pPr>
                <a:r>
                  <a:rPr lang="en-US" sz="3200" spc="96" dirty="0">
                    <a:solidFill>
                      <a:srgbClr val="FFFFFF"/>
                    </a:solidFill>
                    <a:latin typeface="Montserrat Bold" panose="00000800000000000000" charset="0"/>
                    <a:ea typeface="Montserrat"/>
                    <a:cs typeface="Montserrat"/>
                    <a:sym typeface="Montserrat"/>
                  </a:rPr>
                  <a:t>5</a:t>
                </a:r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17294156" y="2365643"/>
              <a:ext cx="1175020" cy="1175020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  <p:txBody>
              <a:bodyPr/>
              <a:lstStyle/>
              <a:p>
                <a:endParaRPr lang="en-US" dirty="0">
                  <a:latin typeface="Montserrat Bold" panose="00000800000000000000" charset="0"/>
                </a:endParaRPr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800"/>
                  </a:lnSpc>
                </a:pPr>
                <a:r>
                  <a:rPr lang="en-US" sz="3200" spc="96" dirty="0">
                    <a:solidFill>
                      <a:srgbClr val="FFFFFF"/>
                    </a:solidFill>
                    <a:latin typeface="Montserrat Bold" panose="00000800000000000000" charset="0"/>
                    <a:ea typeface="Montserrat"/>
                    <a:cs typeface="Montserrat"/>
                    <a:sym typeface="Montserrat"/>
                  </a:rPr>
                  <a:t>6</a:t>
                </a:r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0512121" y="2365643"/>
              <a:ext cx="1175020" cy="1175020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  <p:txBody>
              <a:bodyPr/>
              <a:lstStyle/>
              <a:p>
                <a:endParaRPr lang="en-US" dirty="0">
                  <a:latin typeface="Montserrat Bold" panose="00000800000000000000" charset="0"/>
                </a:endParaRPr>
              </a:p>
            </p:txBody>
          </p:sp>
          <p:sp>
            <p:nvSpPr>
              <p:cNvPr id="45" name="TextBox 45"/>
              <p:cNvSpPr txBox="1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800"/>
                  </a:lnSpc>
                </a:pPr>
                <a:r>
                  <a:rPr lang="en-US" sz="3200" spc="96" dirty="0">
                    <a:solidFill>
                      <a:srgbClr val="FFFFFF"/>
                    </a:solidFill>
                    <a:latin typeface="Montserrat Bold" panose="00000800000000000000" charset="0"/>
                    <a:ea typeface="Montserrat"/>
                    <a:cs typeface="Montserrat"/>
                    <a:sym typeface="Montserrat"/>
                  </a:rPr>
                  <a:t>7</a:t>
                </a:r>
              </a:p>
            </p:txBody>
          </p:sp>
        </p:grpSp>
        <p:sp>
          <p:nvSpPr>
            <p:cNvPr id="46" name="AutoShape 46"/>
            <p:cNvSpPr/>
            <p:nvPr/>
          </p:nvSpPr>
          <p:spPr>
            <a:xfrm>
              <a:off x="5597318" y="2953153"/>
              <a:ext cx="2042945" cy="0"/>
            </a:xfrm>
            <a:prstGeom prst="line">
              <a:avLst/>
            </a:prstGeom>
            <a:ln w="101733" cap="flat">
              <a:solidFill>
                <a:srgbClr val="3EDAD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Montserrat Bold" panose="00000800000000000000" charset="0"/>
              </a:endParaRPr>
            </a:p>
          </p:txBody>
        </p:sp>
        <p:sp>
          <p:nvSpPr>
            <p:cNvPr id="47" name="AutoShape 47"/>
            <p:cNvSpPr/>
            <p:nvPr/>
          </p:nvSpPr>
          <p:spPr>
            <a:xfrm>
              <a:off x="8815282" y="2953153"/>
              <a:ext cx="2042945" cy="0"/>
            </a:xfrm>
            <a:prstGeom prst="line">
              <a:avLst/>
            </a:prstGeom>
            <a:ln w="101733" cap="flat">
              <a:solidFill>
                <a:srgbClr val="3EDAD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Montserrat Bold" panose="00000800000000000000" charset="0"/>
              </a:endParaRPr>
            </a:p>
          </p:txBody>
        </p:sp>
        <p:sp>
          <p:nvSpPr>
            <p:cNvPr id="48" name="AutoShape 48"/>
            <p:cNvSpPr/>
            <p:nvPr/>
          </p:nvSpPr>
          <p:spPr>
            <a:xfrm>
              <a:off x="12033247" y="2953153"/>
              <a:ext cx="2042945" cy="0"/>
            </a:xfrm>
            <a:prstGeom prst="line">
              <a:avLst/>
            </a:prstGeom>
            <a:ln w="101733" cap="flat">
              <a:solidFill>
                <a:srgbClr val="3EDAD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Montserrat Bold" panose="00000800000000000000" charset="0"/>
              </a:endParaRPr>
            </a:p>
          </p:txBody>
        </p:sp>
        <p:sp>
          <p:nvSpPr>
            <p:cNvPr id="49" name="AutoShape 49"/>
            <p:cNvSpPr/>
            <p:nvPr/>
          </p:nvSpPr>
          <p:spPr>
            <a:xfrm>
              <a:off x="15251211" y="2953153"/>
              <a:ext cx="2042945" cy="0"/>
            </a:xfrm>
            <a:prstGeom prst="line">
              <a:avLst/>
            </a:prstGeom>
            <a:ln w="101733" cap="flat">
              <a:solidFill>
                <a:srgbClr val="3EDAD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Montserrat Bold" panose="00000800000000000000" charset="0"/>
              </a:endParaRPr>
            </a:p>
          </p:txBody>
        </p:sp>
        <p:sp>
          <p:nvSpPr>
            <p:cNvPr id="50" name="AutoShape 50"/>
            <p:cNvSpPr/>
            <p:nvPr/>
          </p:nvSpPr>
          <p:spPr>
            <a:xfrm>
              <a:off x="18469176" y="2953153"/>
              <a:ext cx="2042945" cy="0"/>
            </a:xfrm>
            <a:prstGeom prst="line">
              <a:avLst/>
            </a:prstGeom>
            <a:ln w="101733" cap="flat">
              <a:solidFill>
                <a:srgbClr val="3EDAD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Montserrat Bold" panose="0000080000000000000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03CD1-00D2-B645-E79E-B5F01365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4731895-D6CD-9339-8F06-FD01F95D930C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7705E9A-60A2-B561-E9C2-F2DF0D7335D1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HTTP Response Example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DBD5E37D-B94A-E7D2-6267-254AB010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894B-F9AE-D866-E46F-CB8DC66EE3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31"/>
          <a:stretch/>
        </p:blipFill>
        <p:spPr>
          <a:xfrm>
            <a:off x="723099" y="2400300"/>
            <a:ext cx="16802901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5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E8C72-27E3-DDB5-F216-D075D428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ECF1131-F120-7F08-B880-E0CCA901AE2D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584A2DA-CAB8-2CB5-69E3-B13C1E1DA2E5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HTML Basics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AD15CD72-BD09-6C33-3B09-B6F5DB8A59B2}"/>
              </a:ext>
            </a:extLst>
          </p:cNvPr>
          <p:cNvSpPr txBox="1"/>
          <p:nvPr/>
        </p:nvSpPr>
        <p:spPr>
          <a:xfrm>
            <a:off x="612557" y="1366560"/>
            <a:ext cx="17675443" cy="84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/>
              <a:t>What is HTML?</a:t>
            </a:r>
            <a:endParaRPr lang="en-US" sz="3200" dirty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HyperText Markup Language.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Used to create web applications.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Text-based, static, client-side scripting.</a:t>
            </a:r>
          </a:p>
          <a:p>
            <a:pPr lvl="1">
              <a:lnSpc>
                <a:spcPct val="150000"/>
              </a:lnSpc>
            </a:pPr>
            <a:r>
              <a:rPr lang="en-US" sz="3200" b="1" dirty="0"/>
              <a:t>HTML Syntax:</a:t>
            </a:r>
            <a:endParaRPr lang="en-US" sz="3200" dirty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Elements: Start tag, content, end tag.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Example: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1C608601-D06A-D4D9-6473-361AE48AD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2DFF3B-C54D-CDD4-30E9-6CFAEA245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1047611"/>
            <a:ext cx="7599169" cy="51437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C9B51A-A7E4-D768-A179-A5D0B9A0BD35}"/>
              </a:ext>
            </a:extLst>
          </p:cNvPr>
          <p:cNvGrpSpPr/>
          <p:nvPr/>
        </p:nvGrpSpPr>
        <p:grpSpPr>
          <a:xfrm>
            <a:off x="642714" y="6912638"/>
            <a:ext cx="14216286" cy="2775455"/>
            <a:chOff x="642714" y="6912638"/>
            <a:chExt cx="14216286" cy="27754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8D3CBC-D222-46DC-8979-6C720B6BA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90800" y="6912638"/>
              <a:ext cx="9680520" cy="11264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C87CB3-BEFF-D5A8-5FA6-BEE39710E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714" y="8039100"/>
              <a:ext cx="14216286" cy="1648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606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63DF6-8B94-F142-B497-F9697520A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448214B-8B67-B294-45C4-E75A3446F772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F86DEDF-77EA-64F0-9CF8-1163497AB02C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HTML History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D4344568-7607-8331-806D-231294B5C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196D4-E6AF-02AE-4DFF-6BA498EDC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232" y="1393162"/>
            <a:ext cx="9273536" cy="77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4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1DA01-996C-1028-5C99-FB9A8DA06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DDDED4F-FD17-4EDE-B833-932660DA153A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EFE0520-78BE-5723-DD2A-5AFFE3F4882B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HTML History – cont’d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93DFCFE-C86D-BBE8-21B3-5FA6DBA3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46025-5F02-5C74-0B8C-7562596A3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725" y="2403926"/>
            <a:ext cx="10202549" cy="547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27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11184-3644-8684-FCDD-BBB96B16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5" y="3619500"/>
            <a:ext cx="9220200" cy="5867886"/>
          </a:xfrm>
          <a:prstGeom prst="rect">
            <a:avLst/>
          </a:prstGeom>
        </p:spPr>
      </p:pic>
      <p:sp>
        <p:nvSpPr>
          <p:cNvPr id="4" name="Freeform 2">
            <a:extLst>
              <a:ext uri="{FF2B5EF4-FFF2-40B4-BE49-F238E27FC236}">
                <a16:creationId xmlns:a16="http://schemas.microsoft.com/office/drawing/2014/main" id="{CA9F875D-4F8C-17F1-25A1-1B191642170F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CD8A09C-5FF6-701A-E476-EB0A45242EA0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HTML</a:t>
            </a:r>
          </a:p>
        </p:txBody>
      </p:sp>
      <p:sp>
        <p:nvSpPr>
          <p:cNvPr id="6" name="Google Shape;1058;p27">
            <a:extLst>
              <a:ext uri="{FF2B5EF4-FFF2-40B4-BE49-F238E27FC236}">
                <a16:creationId xmlns:a16="http://schemas.microsoft.com/office/drawing/2014/main" id="{5AB20DE9-DB92-C735-B0D7-BF7401960B6D}"/>
              </a:ext>
            </a:extLst>
          </p:cNvPr>
          <p:cNvSpPr txBox="1"/>
          <p:nvPr/>
        </p:nvSpPr>
        <p:spPr>
          <a:xfrm>
            <a:off x="914400" y="1257300"/>
            <a:ext cx="17983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HTML structure is hierarchical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Elements may be nested, i.e. content of an  element can be another element</a:t>
            </a:r>
            <a:endParaRPr lang="en-US" altLang="en-US" sz="3200" dirty="0">
              <a:solidFill>
                <a:srgbClr val="40404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386126-25A8-1510-5603-9487BA2B6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0600" y="3632263"/>
            <a:ext cx="7534275" cy="607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23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99046-8FDA-CA4B-5846-87865CC97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8C16B44-57E1-28B6-8246-CFDA4802C6D8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CCF406F-65FD-3381-5D3D-AFDEB3914B51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HTML Elements &amp; Tags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989DD44F-BFCC-DFFA-2A79-C2881D958372}"/>
              </a:ext>
            </a:extLst>
          </p:cNvPr>
          <p:cNvSpPr txBox="1"/>
          <p:nvPr/>
        </p:nvSpPr>
        <p:spPr>
          <a:xfrm>
            <a:off x="914400" y="1257300"/>
            <a:ext cx="17983200" cy="9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404040"/>
                </a:solidFill>
              </a:rPr>
              <a:t>HTML Elements: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Hierarchical structure.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Elements can be nested.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404040"/>
                </a:solidFill>
              </a:rPr>
              <a:t>Common Tags: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&lt;p&gt;: Paragraph.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&lt;h1&gt; to &lt;h6&gt;: Headings.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&lt;b&gt;: Bold text.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&lt;i&gt;: Italic text.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&lt;</a:t>
            </a:r>
            <a:r>
              <a:rPr lang="en-US" altLang="en-US" sz="3200" dirty="0" err="1">
                <a:solidFill>
                  <a:srgbClr val="404040"/>
                </a:solidFill>
              </a:rPr>
              <a:t>hr</a:t>
            </a:r>
            <a:r>
              <a:rPr lang="en-US" altLang="en-US" sz="3200" dirty="0">
                <a:solidFill>
                  <a:srgbClr val="404040"/>
                </a:solidFill>
              </a:rPr>
              <a:t>&gt;: Horizontal rule.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&lt;</a:t>
            </a:r>
            <a:r>
              <a:rPr lang="en-US" altLang="en-US" sz="3200" dirty="0" err="1">
                <a:solidFill>
                  <a:srgbClr val="404040"/>
                </a:solidFill>
              </a:rPr>
              <a:t>br</a:t>
            </a:r>
            <a:r>
              <a:rPr lang="en-US" altLang="en-US" sz="3200" dirty="0">
                <a:solidFill>
                  <a:srgbClr val="404040"/>
                </a:solidFill>
              </a:rPr>
              <a:t>&gt;: Line break.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&lt;div&gt;: Block-level container.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&lt;span&gt;: Inline container.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98C06C26-FB39-190A-6FBE-60BBA755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94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A88CE-128B-C89C-F8B5-542CB6F3B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263664A-A44D-5E9C-C312-6D15E1D47B89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7B746A8-6958-9B1B-8B40-4337B6D27508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Important HTML Tags: &lt;!DOCTYPE&gt;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675E6A72-A860-803F-7377-5D03647FE2F9}"/>
              </a:ext>
            </a:extLst>
          </p:cNvPr>
          <p:cNvSpPr txBox="1"/>
          <p:nvPr/>
        </p:nvSpPr>
        <p:spPr>
          <a:xfrm>
            <a:off x="914400" y="1447800"/>
            <a:ext cx="17191826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404040"/>
                </a:solidFill>
              </a:rPr>
              <a:t>What is &lt;!DOCTYPE&gt;?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Not actually a tag, but a declaration to the web browser about the HTML version used in the document.</a:t>
            </a:r>
            <a:endParaRPr lang="en-US" altLang="en-US" sz="3200" b="1" dirty="0">
              <a:solidFill>
                <a:srgbClr val="404040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404040"/>
                </a:solidFill>
              </a:rPr>
              <a:t>Placement</a:t>
            </a:r>
            <a:r>
              <a:rPr lang="en-US" altLang="en-US" sz="3200" dirty="0">
                <a:solidFill>
                  <a:srgbClr val="404040"/>
                </a:solidFill>
              </a:rPr>
              <a:t>: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Must be the very first line of an HTML document.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404040"/>
                </a:solidFill>
              </a:rPr>
              <a:t>Example: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404040"/>
              </a:solidFill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DB18320-A7A4-50E6-F2FE-BFD35D71E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75D4C4-5998-F9A6-5E14-3A54666DD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181D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75CBF2-0707-2763-B09F-72AF65D788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194" t="77398" r="31553"/>
          <a:stretch/>
        </p:blipFill>
        <p:spPr>
          <a:xfrm>
            <a:off x="5153857" y="6096000"/>
            <a:ext cx="79802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2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58A2C-C2D6-B097-51E6-1F2B6F0B9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C977841-FDC7-AA30-C8FD-C4D75DD870EA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EAFA757-74E3-651C-93BC-F46ADCD81624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 Important HTML Tags: &lt;html&gt;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C889D4BA-13B0-6417-ED45-86CD04B2C44B}"/>
              </a:ext>
            </a:extLst>
          </p:cNvPr>
          <p:cNvSpPr txBox="1"/>
          <p:nvPr/>
        </p:nvSpPr>
        <p:spPr>
          <a:xfrm>
            <a:off x="914400" y="1447800"/>
            <a:ext cx="17191826" cy="8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404040"/>
                </a:solidFill>
                <a:latin typeface="Inter"/>
              </a:rPr>
              <a:t>What is </a:t>
            </a:r>
            <a:r>
              <a:rPr lang="en-US" altLang="en-US" sz="3200" b="1" dirty="0">
                <a:solidFill>
                  <a:srgbClr val="404040"/>
                </a:solidFill>
                <a:latin typeface="var(--ds-font-family-code)"/>
              </a:rPr>
              <a:t>&lt;html&gt;</a:t>
            </a:r>
            <a:r>
              <a:rPr lang="en-US" altLang="en-US" sz="3200" b="1" dirty="0">
                <a:solidFill>
                  <a:srgbClr val="404040"/>
                </a:solidFill>
                <a:latin typeface="Inter"/>
              </a:rPr>
              <a:t>?</a:t>
            </a:r>
            <a:r>
              <a:rPr lang="en-US" altLang="en-US" sz="3200" dirty="0"/>
              <a:t> 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The root element of an HTML document.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Represents the start of the HTML content.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Structure:</a:t>
            </a:r>
            <a:endParaRPr lang="en-US" sz="3200" dirty="0">
              <a:solidFill>
                <a:srgbClr val="404040"/>
              </a:solidFill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All other elements must be nested inside the &lt;html&gt; tag.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404040"/>
                </a:solidFill>
              </a:rPr>
              <a:t>Example: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solidFill>
                <a:srgbClr val="404040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404040"/>
              </a:solidFill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B7DE7A9D-FD7B-9CCF-D57B-09F790BA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CF33E0-C31F-E19B-5206-BDBD6152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181D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8EAB0E-08CB-010F-A03E-7E7C9CE15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5676900"/>
            <a:ext cx="8682672" cy="29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49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AF0E-5CAA-E956-EF44-D543ADA2E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F002697-24B1-BDFD-98C3-9DDE9A99F969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64C6EBA-C4F8-7CFE-07A1-B63265CCF224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Head Section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79ABBEE6-F5F3-1684-AB0A-0F025081A6D5}"/>
              </a:ext>
            </a:extLst>
          </p:cNvPr>
          <p:cNvSpPr txBox="1"/>
          <p:nvPr/>
        </p:nvSpPr>
        <p:spPr>
          <a:xfrm>
            <a:off x="612557" y="1366560"/>
            <a:ext cx="17675443" cy="89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b="1" dirty="0">
                <a:solidFill>
                  <a:srgbClr val="404040"/>
                </a:solidFill>
              </a:rPr>
              <a:t>What is the &lt;head&gt; section?</a:t>
            </a:r>
            <a:endParaRPr lang="en-US" sz="3200" dirty="0">
              <a:solidFill>
                <a:srgbClr val="404040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Contains </a:t>
            </a:r>
            <a:r>
              <a:rPr lang="en-US" sz="3200" b="1" dirty="0">
                <a:solidFill>
                  <a:srgbClr val="404040"/>
                </a:solidFill>
              </a:rPr>
              <a:t>metadata</a:t>
            </a:r>
            <a:r>
              <a:rPr lang="en-US" sz="3200" dirty="0">
                <a:solidFill>
                  <a:srgbClr val="404040"/>
                </a:solidFill>
              </a:rPr>
              <a:t> about the document (information about the document, not visible content).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b="1" dirty="0">
                <a:solidFill>
                  <a:srgbClr val="404040"/>
                </a:solidFill>
              </a:rPr>
              <a:t>Common Elements in &lt;head&gt;:</a:t>
            </a:r>
            <a:endParaRPr lang="en-US" sz="3200" dirty="0">
              <a:solidFill>
                <a:srgbClr val="404040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&lt;title&gt;: </a:t>
            </a:r>
            <a:r>
              <a:rPr lang="en-US" sz="3200" dirty="0">
                <a:solidFill>
                  <a:srgbClr val="404040"/>
                </a:solidFill>
              </a:rPr>
              <a:t>Page title (displayed in the browser’s title bar).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b="1" dirty="0">
                <a:solidFill>
                  <a:srgbClr val="404040"/>
                </a:solidFill>
              </a:rPr>
              <a:t>&lt;meta&gt;: </a:t>
            </a:r>
            <a:r>
              <a:rPr lang="en-US" sz="3200" dirty="0">
                <a:solidFill>
                  <a:srgbClr val="404040"/>
                </a:solidFill>
              </a:rPr>
              <a:t>Metadata, such as page descriptions and keywords.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&lt;link&gt;: </a:t>
            </a:r>
            <a:r>
              <a:rPr lang="en-US" sz="3200" dirty="0">
                <a:solidFill>
                  <a:srgbClr val="404040"/>
                </a:solidFill>
              </a:rPr>
              <a:t>Links to external resources like CSS files.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&lt;script&gt;: </a:t>
            </a:r>
            <a:r>
              <a:rPr lang="en-US" sz="3200" dirty="0">
                <a:solidFill>
                  <a:srgbClr val="404040"/>
                </a:solidFill>
              </a:rPr>
              <a:t>Links to JavaScript files.</a:t>
            </a:r>
          </a:p>
          <a:p>
            <a:pPr lvl="1"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11160D93-F2EF-CB24-FDE6-473A0F73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31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CE6F2-5B88-C573-41E7-6AC0749EC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6B97431-FCA1-8949-7C2F-6DF93397DC19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67E0C68-C470-7576-B007-5B354E2FF0EC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Head Section – cont’d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3164925F-8477-405F-E44E-96B4EEFE609A}"/>
              </a:ext>
            </a:extLst>
          </p:cNvPr>
          <p:cNvSpPr txBox="1"/>
          <p:nvPr/>
        </p:nvSpPr>
        <p:spPr>
          <a:xfrm>
            <a:off x="612557" y="1366560"/>
            <a:ext cx="17675443" cy="89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b="1" dirty="0">
                <a:solidFill>
                  <a:srgbClr val="404040"/>
                </a:solidFill>
              </a:rPr>
              <a:t>Example:</a:t>
            </a:r>
            <a:endParaRPr lang="en-US" sz="3200" dirty="0">
              <a:solidFill>
                <a:srgbClr val="404040"/>
              </a:solidFill>
            </a:endParaRPr>
          </a:p>
          <a:p>
            <a:pPr lvl="1"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BD8DF2D8-F2B0-5AC8-1C33-8522C7795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34FF1-9ADB-2B5D-B507-D3ADF6E16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912" y="2463191"/>
            <a:ext cx="15610175" cy="67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902C9-00D0-6DA7-9F82-5B58FDA38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76D007C-EA8E-658F-AB56-7DF5D51666DE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3EF4535-865D-5F33-4A61-38204DDBE2F4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Internet &amp; Web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751B3866-E3E0-71A9-EDF2-AA580C8AD44B}"/>
              </a:ext>
            </a:extLst>
          </p:cNvPr>
          <p:cNvSpPr txBox="1"/>
          <p:nvPr/>
        </p:nvSpPr>
        <p:spPr>
          <a:xfrm>
            <a:off x="612557" y="1366560"/>
            <a:ext cx="17675443" cy="84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kern="0" dirty="0">
                <a:solidFill>
                  <a:srgbClr val="000000"/>
                </a:solidFill>
                <a:ea typeface="Fira Sans Extra Condensed"/>
                <a:cs typeface="Fira Sans Extra Condensed"/>
                <a:sym typeface="Fira Sans Extra Condensed"/>
              </a:rPr>
              <a:t>What is the Internet?</a:t>
            </a:r>
          </a:p>
          <a:p>
            <a:pPr marL="457200" lvl="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rgbClr val="000000"/>
                </a:solidFill>
                <a:ea typeface="Fira Sans Extra Condensed"/>
                <a:cs typeface="Fira Sans Extra Condensed"/>
                <a:sym typeface="Fira Sans Extra Condensed"/>
              </a:rPr>
              <a:t>A network of machines (servers, clients, routers, switches) connected by media (fiber, Wi-Fi), which allows communication among devices.</a:t>
            </a:r>
          </a:p>
          <a:p>
            <a:pPr marL="457200" lvl="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 network of networks that consists of millions of private, public, academic, business, and government networks, of local to global scope through the internet backbone.</a:t>
            </a:r>
            <a:endParaRPr lang="en-US" sz="3200" kern="0" dirty="0">
              <a:solidFill>
                <a:srgbClr val="000000"/>
              </a:solidFill>
              <a:ea typeface="Fira Sans Extra Condensed"/>
              <a:cs typeface="Fira Sans Extra Condensed"/>
              <a:sym typeface="Fira Sans Extra Condensed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sz="3200" kern="0" dirty="0">
              <a:solidFill>
                <a:srgbClr val="000000"/>
              </a:solidFill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3200" kern="0" dirty="0">
              <a:solidFill>
                <a:srgbClr val="000000"/>
              </a:solidFill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3200" kern="0" dirty="0">
              <a:solidFill>
                <a:srgbClr val="000000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D90796BD-DFBC-85D9-DCD8-0904783B1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A8FE9-1339-5418-7736-706BF9A2E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642" y="6667500"/>
            <a:ext cx="7436715" cy="33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70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90338-0094-B621-C82F-5F000F9DA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0C3673D-9251-511D-054C-600E8C8DDAF2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31890C8-3EAC-C6AE-BB09-9C45D6893A77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Meta Tags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8B178BE1-ED0E-B5D0-E58D-7F31DAFA778E}"/>
              </a:ext>
            </a:extLst>
          </p:cNvPr>
          <p:cNvSpPr txBox="1"/>
          <p:nvPr/>
        </p:nvSpPr>
        <p:spPr>
          <a:xfrm>
            <a:off x="612557" y="1366560"/>
            <a:ext cx="17675443" cy="89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404040"/>
                </a:solidFill>
              </a:rPr>
              <a:t>What are Meta Tags?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Used to store information relevant to browsers and search engines.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404040"/>
                </a:solidFill>
              </a:rPr>
              <a:t>Common Meta Tags: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3200" b="1" dirty="0">
                <a:solidFill>
                  <a:srgbClr val="404040"/>
                </a:solidFill>
              </a:rPr>
              <a:t>Description: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Provides a brief description of the page.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rgbClr val="404040"/>
                </a:solidFill>
              </a:rPr>
              <a:t>Example: </a:t>
            </a:r>
            <a:r>
              <a:rPr lang="en-US" altLang="en-US" sz="3200" b="1" dirty="0">
                <a:solidFill>
                  <a:srgbClr val="81A1C1"/>
                </a:solidFill>
              </a:rPr>
              <a:t>&lt;meta </a:t>
            </a:r>
            <a:r>
              <a:rPr lang="en-US" altLang="en-US" sz="3200" b="1" dirty="0">
                <a:solidFill>
                  <a:srgbClr val="A3BE8C"/>
                </a:solidFill>
              </a:rPr>
              <a:t>name</a:t>
            </a:r>
            <a:r>
              <a:rPr lang="en-US" altLang="en-US" sz="3200" b="1" dirty="0">
                <a:solidFill>
                  <a:srgbClr val="81A1C1"/>
                </a:solidFill>
              </a:rPr>
              <a:t>="</a:t>
            </a:r>
            <a:r>
              <a:rPr lang="en-US" altLang="en-US" sz="3200" b="1" dirty="0">
                <a:solidFill>
                  <a:srgbClr val="88C0D0"/>
                </a:solidFill>
              </a:rPr>
              <a:t>description</a:t>
            </a:r>
            <a:r>
              <a:rPr lang="en-US" altLang="en-US" sz="3200" b="1" dirty="0">
                <a:solidFill>
                  <a:srgbClr val="81A1C1"/>
                </a:solidFill>
              </a:rPr>
              <a:t>" </a:t>
            </a:r>
            <a:r>
              <a:rPr lang="en-US" altLang="en-US" sz="3200" b="1" dirty="0">
                <a:solidFill>
                  <a:srgbClr val="A3BE8C"/>
                </a:solidFill>
              </a:rPr>
              <a:t>content</a:t>
            </a:r>
            <a:r>
              <a:rPr lang="en-US" altLang="en-US" sz="3200" b="1" dirty="0">
                <a:solidFill>
                  <a:srgbClr val="81A1C1"/>
                </a:solidFill>
              </a:rPr>
              <a:t>="</a:t>
            </a:r>
            <a:r>
              <a:rPr lang="en-US" altLang="en-US" sz="3200" b="1" dirty="0">
                <a:solidFill>
                  <a:srgbClr val="88C0D0"/>
                </a:solidFill>
              </a:rPr>
              <a:t>An HTML Tutorial</a:t>
            </a:r>
            <a:r>
              <a:rPr lang="en-US" altLang="en-US" sz="3200" b="1" dirty="0">
                <a:solidFill>
                  <a:srgbClr val="81A1C1"/>
                </a:solidFill>
              </a:rPr>
              <a:t>"&gt;</a:t>
            </a:r>
            <a:endParaRPr lang="en-US" altLang="en-US" sz="3200" b="1" dirty="0">
              <a:solidFill>
                <a:srgbClr val="404040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3200" b="1" dirty="0">
                <a:solidFill>
                  <a:srgbClr val="404040"/>
                </a:solidFill>
              </a:rPr>
              <a:t>Keywords: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Specifies keywords for search engines.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rgbClr val="404040"/>
                </a:solidFill>
              </a:rPr>
              <a:t>Example:</a:t>
            </a:r>
            <a:r>
              <a:rPr lang="en-US" altLang="en-US" sz="3200" b="1" dirty="0">
                <a:solidFill>
                  <a:srgbClr val="81A1C1"/>
                </a:solidFill>
              </a:rPr>
              <a:t> &lt;meta </a:t>
            </a:r>
            <a:r>
              <a:rPr lang="en-US" altLang="en-US" sz="3200" b="1" dirty="0">
                <a:solidFill>
                  <a:srgbClr val="A3BE8C"/>
                </a:solidFill>
              </a:rPr>
              <a:t>name</a:t>
            </a:r>
            <a:r>
              <a:rPr lang="en-US" altLang="en-US" sz="3200" b="1" dirty="0">
                <a:solidFill>
                  <a:srgbClr val="81A1C1"/>
                </a:solidFill>
              </a:rPr>
              <a:t>="</a:t>
            </a:r>
            <a:r>
              <a:rPr lang="en-US" altLang="en-US" sz="3200" b="1" dirty="0">
                <a:solidFill>
                  <a:srgbClr val="88C0D0"/>
                </a:solidFill>
              </a:rPr>
              <a:t>keywords</a:t>
            </a:r>
            <a:r>
              <a:rPr lang="en-US" altLang="en-US" sz="3200" b="1" dirty="0">
                <a:solidFill>
                  <a:srgbClr val="81A1C1"/>
                </a:solidFill>
              </a:rPr>
              <a:t>" </a:t>
            </a:r>
            <a:r>
              <a:rPr lang="en-US" altLang="en-US" sz="3200" b="1" dirty="0">
                <a:solidFill>
                  <a:srgbClr val="A3BE8C"/>
                </a:solidFill>
              </a:rPr>
              <a:t>content</a:t>
            </a:r>
            <a:r>
              <a:rPr lang="en-US" altLang="en-US" sz="3200" b="1" dirty="0">
                <a:solidFill>
                  <a:srgbClr val="81A1C1"/>
                </a:solidFill>
              </a:rPr>
              <a:t>="</a:t>
            </a:r>
            <a:r>
              <a:rPr lang="en-US" altLang="en-US" sz="3200" b="1" dirty="0">
                <a:solidFill>
                  <a:srgbClr val="88C0D0"/>
                </a:solidFill>
              </a:rPr>
              <a:t>html, web design, javascript</a:t>
            </a:r>
            <a:r>
              <a:rPr lang="en-US" altLang="en-US" sz="3200" b="1" dirty="0">
                <a:solidFill>
                  <a:srgbClr val="81A1C1"/>
                </a:solidFill>
              </a:rPr>
              <a:t>"&gt;</a:t>
            </a:r>
            <a:r>
              <a:rPr lang="en-US" altLang="en-US" sz="3200" b="1" dirty="0">
                <a:solidFill>
                  <a:srgbClr val="FFFFFF"/>
                </a:solidFill>
              </a:rPr>
              <a:t>T</a:t>
            </a:r>
            <a:endParaRPr lang="en-US" altLang="en-US" sz="32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70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E3A31-C02E-6BAB-6C17-8F8B142D9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0E72486-E621-2747-0A57-63DFEDB09074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54CEDE1-05C4-7D54-31F9-3124A3870B8B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Meta Tags – cont’d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9721FF5E-0E4B-1778-A3A6-A9F69C511794}"/>
              </a:ext>
            </a:extLst>
          </p:cNvPr>
          <p:cNvSpPr txBox="1"/>
          <p:nvPr/>
        </p:nvSpPr>
        <p:spPr>
          <a:xfrm>
            <a:off x="612557" y="1366560"/>
            <a:ext cx="17675443" cy="89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404040"/>
                </a:solidFill>
              </a:rPr>
              <a:t>Common Meta Tags: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3200" b="1" dirty="0">
                <a:solidFill>
                  <a:srgbClr val="404040"/>
                </a:solidFill>
              </a:rPr>
              <a:t>Author: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Specifies the author of the page.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rgbClr val="404040"/>
                </a:solidFill>
              </a:rPr>
              <a:t>Example: </a:t>
            </a:r>
            <a:r>
              <a:rPr lang="en-US" altLang="en-US" sz="3200" b="1" dirty="0">
                <a:solidFill>
                  <a:srgbClr val="81A1C1"/>
                </a:solidFill>
              </a:rPr>
              <a:t>&lt;meta </a:t>
            </a:r>
            <a:r>
              <a:rPr lang="en-US" altLang="en-US" sz="3200" b="1" dirty="0">
                <a:solidFill>
                  <a:srgbClr val="A3BE8C"/>
                </a:solidFill>
              </a:rPr>
              <a:t>name</a:t>
            </a:r>
            <a:r>
              <a:rPr lang="en-US" altLang="en-US" sz="3200" b="1" dirty="0">
                <a:solidFill>
                  <a:srgbClr val="81A1C1"/>
                </a:solidFill>
              </a:rPr>
              <a:t>="</a:t>
            </a:r>
            <a:r>
              <a:rPr lang="en-US" altLang="en-US" sz="3200" b="1" dirty="0">
                <a:solidFill>
                  <a:srgbClr val="88C0D0"/>
                </a:solidFill>
              </a:rPr>
              <a:t>author</a:t>
            </a:r>
            <a:r>
              <a:rPr lang="en-US" altLang="en-US" sz="3200" b="1" dirty="0">
                <a:solidFill>
                  <a:srgbClr val="81A1C1"/>
                </a:solidFill>
              </a:rPr>
              <a:t>" </a:t>
            </a:r>
            <a:r>
              <a:rPr lang="en-US" altLang="en-US" sz="3200" b="1" dirty="0">
                <a:solidFill>
                  <a:srgbClr val="A3BE8C"/>
                </a:solidFill>
              </a:rPr>
              <a:t>content</a:t>
            </a:r>
            <a:r>
              <a:rPr lang="en-US" altLang="en-US" sz="3200" b="1" dirty="0">
                <a:solidFill>
                  <a:srgbClr val="81A1C1"/>
                </a:solidFill>
              </a:rPr>
              <a:t>="</a:t>
            </a:r>
            <a:r>
              <a:rPr lang="en-US" altLang="en-US" sz="3200" b="1" dirty="0">
                <a:solidFill>
                  <a:srgbClr val="88C0D0"/>
                </a:solidFill>
              </a:rPr>
              <a:t>Bill Gates</a:t>
            </a:r>
            <a:r>
              <a:rPr lang="en-US" altLang="en-US" sz="3200" b="1" dirty="0">
                <a:solidFill>
                  <a:srgbClr val="81A1C1"/>
                </a:solidFill>
              </a:rPr>
              <a:t>"&gt;</a:t>
            </a:r>
            <a:endParaRPr lang="en-US" altLang="en-US" sz="3200" b="1" dirty="0">
              <a:solidFill>
                <a:srgbClr val="FFFFFF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3200" b="1" dirty="0">
                <a:solidFill>
                  <a:srgbClr val="404040"/>
                </a:solidFill>
              </a:rPr>
              <a:t>Refresh: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Automatically refreshes or redirects the page after a specified time.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rgbClr val="404040"/>
                </a:solidFill>
              </a:rPr>
              <a:t>Example:</a:t>
            </a:r>
            <a:r>
              <a:rPr lang="en-US" altLang="en-US" sz="3200" b="1" dirty="0">
                <a:solidFill>
                  <a:srgbClr val="81A1C1"/>
                </a:solidFill>
              </a:rPr>
              <a:t> &lt;meta </a:t>
            </a:r>
            <a:r>
              <a:rPr lang="en-US" altLang="en-US" sz="3200" b="1" dirty="0">
                <a:solidFill>
                  <a:srgbClr val="A3BE8C"/>
                </a:solidFill>
              </a:rPr>
              <a:t>http-</a:t>
            </a:r>
            <a:r>
              <a:rPr lang="en-US" altLang="en-US" sz="3200" b="1" dirty="0" err="1">
                <a:solidFill>
                  <a:srgbClr val="A3BE8C"/>
                </a:solidFill>
              </a:rPr>
              <a:t>equiv</a:t>
            </a:r>
            <a:r>
              <a:rPr lang="en-US" altLang="en-US" sz="3200" b="1" dirty="0">
                <a:solidFill>
                  <a:srgbClr val="81A1C1"/>
                </a:solidFill>
              </a:rPr>
              <a:t>="</a:t>
            </a:r>
            <a:r>
              <a:rPr lang="en-US" altLang="en-US" sz="3200" b="1" dirty="0">
                <a:solidFill>
                  <a:srgbClr val="88C0D0"/>
                </a:solidFill>
              </a:rPr>
              <a:t>refresh</a:t>
            </a:r>
            <a:r>
              <a:rPr lang="en-US" altLang="en-US" sz="3200" b="1" dirty="0">
                <a:solidFill>
                  <a:srgbClr val="81A1C1"/>
                </a:solidFill>
              </a:rPr>
              <a:t>" </a:t>
            </a:r>
            <a:r>
              <a:rPr lang="en-US" altLang="en-US" sz="3200" b="1" dirty="0">
                <a:solidFill>
                  <a:srgbClr val="A3BE8C"/>
                </a:solidFill>
              </a:rPr>
              <a:t>content</a:t>
            </a:r>
            <a:r>
              <a:rPr lang="en-US" altLang="en-US" sz="3200" b="1" dirty="0">
                <a:solidFill>
                  <a:srgbClr val="81A1C1"/>
                </a:solidFill>
              </a:rPr>
              <a:t>="</a:t>
            </a:r>
            <a:r>
              <a:rPr lang="en-US" altLang="en-US" sz="3200" b="1" dirty="0">
                <a:solidFill>
                  <a:srgbClr val="88C0D0"/>
                </a:solidFill>
              </a:rPr>
              <a:t>5; url=http://www.echoecho.com</a:t>
            </a:r>
            <a:r>
              <a:rPr lang="en-US" altLang="en-US" sz="3200" b="1" dirty="0">
                <a:solidFill>
                  <a:srgbClr val="81A1C1"/>
                </a:solidFill>
              </a:rPr>
              <a:t>"&gt;</a:t>
            </a:r>
            <a:r>
              <a:rPr lang="en-US" altLang="en-US" sz="3200" b="1" dirty="0">
                <a:solidFill>
                  <a:srgbClr val="FFFFFF"/>
                </a:solidFill>
              </a:rPr>
              <a:t>HTML</a:t>
            </a:r>
            <a:endParaRPr lang="en-US" altLang="en-US" sz="3200" b="1" dirty="0">
              <a:solidFill>
                <a:srgbClr val="404040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sz="3200" b="1" dirty="0">
                <a:solidFill>
                  <a:srgbClr val="404040"/>
                </a:solidFill>
              </a:rPr>
              <a:t>Expires: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Specifies the expiration date of the page.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rgbClr val="404040"/>
                </a:solidFill>
              </a:rPr>
              <a:t>Example: </a:t>
            </a:r>
            <a:r>
              <a:rPr lang="en-US" altLang="en-US" sz="3200" b="1" dirty="0">
                <a:solidFill>
                  <a:srgbClr val="81A1C1"/>
                </a:solidFill>
              </a:rPr>
              <a:t>&lt;meta </a:t>
            </a:r>
            <a:r>
              <a:rPr lang="en-US" altLang="en-US" sz="3200" b="1" dirty="0">
                <a:solidFill>
                  <a:srgbClr val="A3BE8C"/>
                </a:solidFill>
              </a:rPr>
              <a:t>http-</a:t>
            </a:r>
            <a:r>
              <a:rPr lang="en-US" altLang="en-US" sz="3200" b="1" dirty="0" err="1">
                <a:solidFill>
                  <a:srgbClr val="A3BE8C"/>
                </a:solidFill>
              </a:rPr>
              <a:t>equiv</a:t>
            </a:r>
            <a:r>
              <a:rPr lang="en-US" altLang="en-US" sz="3200" b="1" dirty="0">
                <a:solidFill>
                  <a:srgbClr val="81A1C1"/>
                </a:solidFill>
              </a:rPr>
              <a:t>="</a:t>
            </a:r>
            <a:r>
              <a:rPr lang="en-US" altLang="en-US" sz="3200" b="1" dirty="0">
                <a:solidFill>
                  <a:srgbClr val="88C0D0"/>
                </a:solidFill>
              </a:rPr>
              <a:t>expires</a:t>
            </a:r>
            <a:r>
              <a:rPr lang="en-US" altLang="en-US" sz="3200" b="1" dirty="0">
                <a:solidFill>
                  <a:srgbClr val="81A1C1"/>
                </a:solidFill>
              </a:rPr>
              <a:t>" </a:t>
            </a:r>
            <a:r>
              <a:rPr lang="en-US" altLang="en-US" sz="3200" b="1" dirty="0">
                <a:solidFill>
                  <a:srgbClr val="A3BE8C"/>
                </a:solidFill>
              </a:rPr>
              <a:t>content</a:t>
            </a:r>
            <a:r>
              <a:rPr lang="en-US" altLang="en-US" sz="3200" b="1" dirty="0">
                <a:solidFill>
                  <a:srgbClr val="81A1C1"/>
                </a:solidFill>
              </a:rPr>
              <a:t>="</a:t>
            </a:r>
            <a:r>
              <a:rPr lang="en-US" altLang="en-US" sz="3200" b="1" dirty="0">
                <a:solidFill>
                  <a:srgbClr val="88C0D0"/>
                </a:solidFill>
              </a:rPr>
              <a:t>Sun, 31 Jan 2005 17:35:00 GMT</a:t>
            </a:r>
            <a:r>
              <a:rPr lang="en-US" altLang="en-US" sz="3200" b="1" dirty="0">
                <a:solidFill>
                  <a:srgbClr val="81A1C1"/>
                </a:solidFill>
              </a:rPr>
              <a:t>"&gt;</a:t>
            </a:r>
            <a:endParaRPr lang="en-US" altLang="en-US" sz="3200" b="1" dirty="0">
              <a:solidFill>
                <a:srgbClr val="FFFFFF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br>
              <a:rPr lang="en-US" altLang="en-US" sz="3200" dirty="0"/>
            </a:br>
            <a:endParaRPr lang="en-US" altLang="en-US" sz="32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164BF7ED-7011-6E8F-B924-1A85AF0C1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7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4D5AE-66DC-68BC-376B-CE9F9BA3E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B3366AB-0573-C74E-4D59-D1D76FB60BB1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2255CA8-00B9-6BFC-1BC2-88CB63C2D685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Body section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442D2A9D-CCE5-19FF-411C-EEA26FE7EE19}"/>
              </a:ext>
            </a:extLst>
          </p:cNvPr>
          <p:cNvSpPr txBox="1"/>
          <p:nvPr/>
        </p:nvSpPr>
        <p:spPr>
          <a:xfrm>
            <a:off x="612557" y="1366560"/>
            <a:ext cx="17675443" cy="89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404040"/>
                </a:solidFill>
              </a:rPr>
              <a:t>What are body Tags?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/>
              <a:t>To structure the content in HTML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/>
              <a:t> to affect the appearance of the content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404040"/>
                </a:solidFill>
              </a:rPr>
              <a:t>Common body Tags: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Text (&lt;p&gt;, &lt;h1&gt; to &lt;h6&gt;, &lt;b&gt;, &lt;i&gt;, &lt;</a:t>
            </a:r>
            <a:r>
              <a:rPr lang="en-US" altLang="en-US" sz="3200" dirty="0" err="1">
                <a:solidFill>
                  <a:srgbClr val="404040"/>
                </a:solidFill>
              </a:rPr>
              <a:t>hr</a:t>
            </a:r>
            <a:r>
              <a:rPr lang="en-US" altLang="en-US" sz="3200" dirty="0">
                <a:solidFill>
                  <a:srgbClr val="404040"/>
                </a:solidFill>
              </a:rPr>
              <a:t>&gt;, &lt;</a:t>
            </a:r>
            <a:r>
              <a:rPr lang="en-US" altLang="en-US" sz="3200" dirty="0" err="1">
                <a:solidFill>
                  <a:srgbClr val="404040"/>
                </a:solidFill>
              </a:rPr>
              <a:t>br</a:t>
            </a:r>
            <a:r>
              <a:rPr lang="en-US" altLang="en-US" sz="3200" dirty="0">
                <a:solidFill>
                  <a:srgbClr val="404040"/>
                </a:solidFill>
              </a:rPr>
              <a:t>&gt;).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Lists (&lt;ul&gt;, &lt;ol&gt;, &lt;li&gt;).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Links (&lt;a&gt;).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Tables (&lt;table&gt;, &lt;tr&gt;, &lt;td&gt;).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Images (&lt;img&gt;).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Frames (&lt;iframe&gt;).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Forms (&lt;form&gt;, &lt;input&gt;, &lt;button&gt;).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24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211D2-7EF3-4507-9596-7D47220C4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415ADD5-2D20-F52D-4935-0118A1C95DA2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378BF19-CBFB-30E6-3D81-B16EEE14ED8F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Body section – cont’d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4BCB17D7-B542-6A92-20D0-7CDBCB945E32}"/>
              </a:ext>
            </a:extLst>
          </p:cNvPr>
          <p:cNvSpPr txBox="1"/>
          <p:nvPr/>
        </p:nvSpPr>
        <p:spPr>
          <a:xfrm>
            <a:off x="612557" y="1366560"/>
            <a:ext cx="17675443" cy="89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404040"/>
                </a:solidFill>
              </a:rPr>
              <a:t>Common body attributes: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404040"/>
                </a:solidFill>
              </a:rPr>
              <a:t>• link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404040"/>
                </a:solidFill>
              </a:rPr>
              <a:t>• </a:t>
            </a:r>
            <a:r>
              <a:rPr lang="en-US" altLang="en-US" sz="3200" dirty="0" err="1">
                <a:solidFill>
                  <a:srgbClr val="404040"/>
                </a:solidFill>
              </a:rPr>
              <a:t>vlink</a:t>
            </a:r>
            <a:r>
              <a:rPr lang="en-US" altLang="en-US" sz="3200" dirty="0">
                <a:solidFill>
                  <a:srgbClr val="404040"/>
                </a:solidFill>
              </a:rPr>
              <a:t>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404040"/>
                </a:solidFill>
              </a:rPr>
              <a:t>• </a:t>
            </a:r>
            <a:r>
              <a:rPr lang="en-US" altLang="en-US" sz="3200" dirty="0" err="1">
                <a:solidFill>
                  <a:srgbClr val="404040"/>
                </a:solidFill>
              </a:rPr>
              <a:t>alink</a:t>
            </a:r>
            <a:r>
              <a:rPr lang="en-US" altLang="en-US" sz="3200" dirty="0">
                <a:solidFill>
                  <a:srgbClr val="404040"/>
                </a:solidFill>
              </a:rPr>
              <a:t>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404040"/>
                </a:solidFill>
              </a:rPr>
              <a:t>• </a:t>
            </a:r>
            <a:r>
              <a:rPr lang="en-US" altLang="en-US" sz="3200" dirty="0" err="1">
                <a:solidFill>
                  <a:srgbClr val="404040"/>
                </a:solidFill>
              </a:rPr>
              <a:t>bgcolor</a:t>
            </a:r>
            <a:r>
              <a:rPr lang="en-US" altLang="en-US" sz="3200" dirty="0">
                <a:solidFill>
                  <a:srgbClr val="404040"/>
                </a:solidFill>
              </a:rPr>
              <a:t>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404040"/>
                </a:solidFill>
              </a:rPr>
              <a:t>• background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404040"/>
                </a:solidFill>
              </a:rPr>
              <a:t>• </a:t>
            </a:r>
            <a:r>
              <a:rPr lang="en-US" altLang="en-US" sz="3200" dirty="0" err="1">
                <a:solidFill>
                  <a:srgbClr val="404040"/>
                </a:solidFill>
              </a:rPr>
              <a:t>topmargin</a:t>
            </a:r>
            <a:r>
              <a:rPr lang="en-US" altLang="en-US" sz="3200" dirty="0">
                <a:solidFill>
                  <a:srgbClr val="404040"/>
                </a:solidFill>
              </a:rPr>
              <a:t>, </a:t>
            </a:r>
            <a:r>
              <a:rPr lang="en-US" altLang="en-US" sz="3200" dirty="0" err="1">
                <a:solidFill>
                  <a:srgbClr val="404040"/>
                </a:solidFill>
              </a:rPr>
              <a:t>leftmargin</a:t>
            </a:r>
            <a:r>
              <a:rPr lang="en-US" altLang="en-US" sz="3200" dirty="0">
                <a:solidFill>
                  <a:srgbClr val="404040"/>
                </a:solidFill>
              </a:rPr>
              <a:t>, </a:t>
            </a:r>
            <a:r>
              <a:rPr lang="en-US" altLang="en-US" sz="3200" dirty="0" err="1">
                <a:solidFill>
                  <a:srgbClr val="404040"/>
                </a:solidFill>
              </a:rPr>
              <a:t>bottommargin</a:t>
            </a:r>
            <a:r>
              <a:rPr lang="en-US" altLang="en-US" sz="3200" dirty="0">
                <a:solidFill>
                  <a:srgbClr val="404040"/>
                </a:solidFill>
              </a:rPr>
              <a:t>, </a:t>
            </a:r>
            <a:r>
              <a:rPr lang="en-US" altLang="en-US" sz="3200" dirty="0" err="1">
                <a:solidFill>
                  <a:srgbClr val="404040"/>
                </a:solidFill>
              </a:rPr>
              <a:t>rightmargin</a:t>
            </a:r>
            <a:r>
              <a:rPr lang="en-US" altLang="en-US" sz="3200" dirty="0">
                <a:solidFill>
                  <a:srgbClr val="40404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761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F1C7E-A0FC-2131-D027-EAD2DBA5C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3A9F355-9C2C-324C-14BC-882B8D9B76F8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0704B3F-A46C-C27C-0C94-1A753E64CCD6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HTML Block and Inline Elements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135BD7B4-FE1B-9285-006E-009E6A89F8F8}"/>
              </a:ext>
            </a:extLst>
          </p:cNvPr>
          <p:cNvSpPr txBox="1"/>
          <p:nvPr/>
        </p:nvSpPr>
        <p:spPr>
          <a:xfrm>
            <a:off x="612557" y="1366560"/>
            <a:ext cx="17675443" cy="89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6E110-A4CE-782D-FBB1-9ABB6EACB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343" y="1807230"/>
            <a:ext cx="11755314" cy="66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2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299A2-05FD-1B28-6743-C8B498265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B958DE9-EFA7-52BB-BB06-FE42A378419A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E75BDA6-2203-EDB0-1323-17D0CE869119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HTML Attributes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0FA77E1D-5E54-079B-91AF-92D086DFA691}"/>
              </a:ext>
            </a:extLst>
          </p:cNvPr>
          <p:cNvSpPr txBox="1"/>
          <p:nvPr/>
        </p:nvSpPr>
        <p:spPr>
          <a:xfrm>
            <a:off x="914400" y="1257300"/>
            <a:ext cx="17983200" cy="9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b="1" dirty="0">
                <a:solidFill>
                  <a:srgbClr val="404040"/>
                </a:solidFill>
              </a:rPr>
              <a:t>Attributes:</a:t>
            </a:r>
            <a:endParaRPr lang="en-US" sz="3200" dirty="0">
              <a:solidFill>
                <a:srgbClr val="404040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Provide additional information about elements.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Example:</a:t>
            </a:r>
            <a:endParaRPr lang="en-US" sz="3200" dirty="0">
              <a:solidFill>
                <a:srgbClr val="FFFFFF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sz="3200" b="1" dirty="0">
                <a:solidFill>
                  <a:srgbClr val="FF0000"/>
                </a:solidFill>
              </a:rPr>
              <a:t>                    &lt;img src="image.jpg" alt="Description"&gt;</a:t>
            </a:r>
            <a:endParaRPr lang="en-US" sz="32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b="1" dirty="0">
                <a:solidFill>
                  <a:srgbClr val="404040"/>
                </a:solidFill>
              </a:rPr>
              <a:t>Common Attributes:</a:t>
            </a:r>
            <a:endParaRPr lang="en-US" sz="3200" dirty="0">
              <a:solidFill>
                <a:srgbClr val="404040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src: Source of an image.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alt: Alternative text for images.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href: Hyperlink reference.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target: Where to open the link.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class: CSS class.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id: Unique identifier.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404040"/>
              </a:solidFill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1D78DF5-2375-BECA-9703-5370A1F51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3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0CC973-1643-FDFF-2149-7B9C6AA2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1435643"/>
            <a:ext cx="8715375" cy="7415714"/>
          </a:xfrm>
          <a:prstGeom prst="rect">
            <a:avLst/>
          </a:prstGeom>
        </p:spPr>
      </p:pic>
      <p:sp>
        <p:nvSpPr>
          <p:cNvPr id="4" name="Freeform 2">
            <a:extLst>
              <a:ext uri="{FF2B5EF4-FFF2-40B4-BE49-F238E27FC236}">
                <a16:creationId xmlns:a16="http://schemas.microsoft.com/office/drawing/2014/main" id="{7A9FBC6B-A539-3FE5-87E3-D5AB0BA6C6E7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30C8CFDD-D685-4368-B8BA-ADBAB7A3A96A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Important HTML links: &lt;a&gt;</a:t>
            </a:r>
          </a:p>
        </p:txBody>
      </p:sp>
    </p:spTree>
    <p:extLst>
      <p:ext uri="{BB962C8B-B14F-4D97-AF65-F5344CB8AC3E}">
        <p14:creationId xmlns:p14="http://schemas.microsoft.com/office/powerpoint/2010/main" val="3198146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D1805-3886-54EF-E3C3-A5819343D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11DFCEA-87EB-7C41-6964-8F30F8919419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AF5CC52-573A-0D77-41AD-731DE29256C6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Attributes of &lt;a&gt; Tag</a:t>
            </a:r>
          </a:p>
        </p:txBody>
      </p:sp>
      <p:sp>
        <p:nvSpPr>
          <p:cNvPr id="8" name="Google Shape;1058;p27">
            <a:extLst>
              <a:ext uri="{FF2B5EF4-FFF2-40B4-BE49-F238E27FC236}">
                <a16:creationId xmlns:a16="http://schemas.microsoft.com/office/drawing/2014/main" id="{B5FAF75A-C94D-1B6A-1EC7-9EB70F34FE44}"/>
              </a:ext>
            </a:extLst>
          </p:cNvPr>
          <p:cNvSpPr txBox="1"/>
          <p:nvPr/>
        </p:nvSpPr>
        <p:spPr>
          <a:xfrm>
            <a:off x="914400" y="1257300"/>
            <a:ext cx="17983200" cy="9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404040"/>
                </a:solidFill>
              </a:rPr>
              <a:t>href (Required):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Specifies the URL of the page/resource to link to.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rgbClr val="404040"/>
                </a:solidFill>
              </a:rPr>
              <a:t>Example:</a:t>
            </a:r>
            <a:r>
              <a:rPr lang="en-US" altLang="en-US" sz="3200" b="1" dirty="0">
                <a:solidFill>
                  <a:srgbClr val="81A1C1"/>
                </a:solidFill>
              </a:rPr>
              <a:t> &lt;a </a:t>
            </a:r>
            <a:r>
              <a:rPr lang="en-US" altLang="en-US" sz="3200" b="1" dirty="0">
                <a:solidFill>
                  <a:srgbClr val="A3BE8C"/>
                </a:solidFill>
              </a:rPr>
              <a:t>href</a:t>
            </a:r>
            <a:r>
              <a:rPr lang="en-US" altLang="en-US" sz="3200" b="1" dirty="0">
                <a:solidFill>
                  <a:srgbClr val="81A1C1"/>
                </a:solidFill>
              </a:rPr>
              <a:t>="</a:t>
            </a:r>
            <a:r>
              <a:rPr lang="en-US" altLang="en-US" sz="3200" b="1" dirty="0">
                <a:solidFill>
                  <a:srgbClr val="88C0D0"/>
                </a:solidFill>
              </a:rPr>
              <a:t>https://www.example.com</a:t>
            </a:r>
            <a:r>
              <a:rPr lang="en-US" altLang="en-US" sz="3200" b="1" dirty="0">
                <a:solidFill>
                  <a:srgbClr val="81A1C1"/>
                </a:solidFill>
              </a:rPr>
              <a:t>"&gt;&lt;/a&gt;</a:t>
            </a:r>
            <a:endParaRPr lang="en-US" altLang="en-US" sz="3200" b="1" dirty="0">
              <a:solidFill>
                <a:srgbClr val="FFFFFF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404040"/>
                </a:solidFill>
              </a:rPr>
              <a:t>target: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Specifies where to open the linked document.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Common values: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_self (default): Opens in the same tab.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404040"/>
                </a:solidFill>
              </a:rPr>
              <a:t>_blank: Opens in a new tab.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rgbClr val="404040"/>
                </a:solidFill>
              </a:rPr>
              <a:t>Example: </a:t>
            </a:r>
            <a:r>
              <a:rPr lang="en-US" altLang="en-US" sz="3200" b="1" dirty="0">
                <a:solidFill>
                  <a:srgbClr val="81A1C1"/>
                </a:solidFill>
              </a:rPr>
              <a:t>&lt;a </a:t>
            </a:r>
            <a:r>
              <a:rPr lang="en-US" altLang="en-US" sz="3200" b="1" dirty="0">
                <a:solidFill>
                  <a:srgbClr val="A3BE8C"/>
                </a:solidFill>
              </a:rPr>
              <a:t>href</a:t>
            </a:r>
            <a:r>
              <a:rPr lang="en-US" altLang="en-US" sz="3200" b="1" dirty="0">
                <a:solidFill>
                  <a:srgbClr val="81A1C1"/>
                </a:solidFill>
              </a:rPr>
              <a:t>="</a:t>
            </a:r>
            <a:r>
              <a:rPr lang="en-US" altLang="en-US" sz="3200" b="1" dirty="0">
                <a:solidFill>
                  <a:srgbClr val="88C0D0"/>
                </a:solidFill>
              </a:rPr>
              <a:t>https://www.example.com</a:t>
            </a:r>
            <a:r>
              <a:rPr lang="en-US" altLang="en-US" sz="3200" b="1" dirty="0">
                <a:solidFill>
                  <a:srgbClr val="81A1C1"/>
                </a:solidFill>
              </a:rPr>
              <a:t>" </a:t>
            </a:r>
            <a:r>
              <a:rPr lang="en-US" altLang="en-US" sz="3200" b="1" dirty="0">
                <a:solidFill>
                  <a:srgbClr val="A3BE8C"/>
                </a:solidFill>
              </a:rPr>
              <a:t>target</a:t>
            </a:r>
            <a:r>
              <a:rPr lang="en-US" altLang="en-US" sz="3200" b="1" dirty="0">
                <a:solidFill>
                  <a:srgbClr val="81A1C1"/>
                </a:solidFill>
              </a:rPr>
              <a:t>="</a:t>
            </a:r>
            <a:r>
              <a:rPr lang="en-US" altLang="en-US" sz="3200" b="1" dirty="0">
                <a:solidFill>
                  <a:srgbClr val="88C0D0"/>
                </a:solidFill>
              </a:rPr>
              <a:t>_blank</a:t>
            </a:r>
            <a:r>
              <a:rPr lang="en-US" altLang="en-US" sz="3200" b="1" dirty="0">
                <a:solidFill>
                  <a:srgbClr val="81A1C1"/>
                </a:solidFill>
              </a:rPr>
              <a:t>"&gt;&lt;/a&gt;</a:t>
            </a:r>
            <a:endParaRPr lang="en-US" altLang="en-US" sz="3200" b="1" dirty="0">
              <a:solidFill>
                <a:srgbClr val="404040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66789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B86F4-3176-B544-870E-52CA326BB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8E5C0E44-8212-A822-8DF8-8ADD8EF00528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41A7FFB0-FDDD-1CAF-BD63-743DBF52FF6B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Creating Bookmarks (Anchor Links)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DA419-337E-0A6F-8B1D-E48FA0175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487940"/>
            <a:ext cx="10515600" cy="86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97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E716E-6637-D90E-3CCB-CD60E9DC9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12D5644B-0FBD-1F49-CD39-61142350CFC4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85D51C48-D472-A458-2A38-FF79AA6CA9CA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Relative vs Absolute Links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AD8D7A-FD76-E569-16F5-873970C5FCB1}"/>
              </a:ext>
            </a:extLst>
          </p:cNvPr>
          <p:cNvGrpSpPr/>
          <p:nvPr/>
        </p:nvGrpSpPr>
        <p:grpSpPr>
          <a:xfrm>
            <a:off x="72511" y="2446304"/>
            <a:ext cx="17615842" cy="4239243"/>
            <a:chOff x="72511" y="2446304"/>
            <a:chExt cx="17615842" cy="423924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49379F-C8C9-31D8-E9C7-AE5DB776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50667"/>
            <a:stretch/>
          </p:blipFill>
          <p:spPr>
            <a:xfrm>
              <a:off x="72511" y="2446304"/>
              <a:ext cx="10233663" cy="422119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E149AE-DF74-6D08-25E6-62415DBA4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0667" r="24698"/>
            <a:stretch/>
          </p:blipFill>
          <p:spPr>
            <a:xfrm>
              <a:off x="9982200" y="2464351"/>
              <a:ext cx="7706153" cy="4221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82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82188-D3AB-27A5-4AC6-92BAC969C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929C6F5-E69A-80F9-B4B1-B8635E640D54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0024C25-1269-D498-E29A-7214C9220604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Internet &amp; Web – cont’d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8B1A948D-2D9E-7235-FEE7-FDC0C36AF64D}"/>
              </a:ext>
            </a:extLst>
          </p:cNvPr>
          <p:cNvSpPr txBox="1"/>
          <p:nvPr/>
        </p:nvSpPr>
        <p:spPr>
          <a:xfrm>
            <a:off x="612557" y="1366560"/>
            <a:ext cx="17675443" cy="84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kern="0" dirty="0">
                <a:solidFill>
                  <a:srgbClr val="000000"/>
                </a:solidFill>
                <a:ea typeface="Fira Sans Extra Condensed"/>
                <a:cs typeface="Fira Sans Extra Condensed"/>
                <a:sym typeface="Fira Sans Extra Condensed"/>
              </a:rPr>
              <a:t>Internet as a Graph: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kern="0" dirty="0">
                <a:solidFill>
                  <a:srgbClr val="000000"/>
                </a:solidFill>
                <a:ea typeface="Fira Sans Extra Condensed"/>
                <a:cs typeface="Fira Sans Extra Condensed"/>
                <a:sym typeface="Fira Sans Extra Condensed"/>
              </a:rPr>
              <a:t>- Nodes: Devices and information.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kern="0" dirty="0">
                <a:solidFill>
                  <a:srgbClr val="000000"/>
                </a:solidFill>
                <a:ea typeface="Fira Sans Extra Condensed"/>
                <a:cs typeface="Fira Sans Extra Condensed"/>
                <a:sym typeface="Fira Sans Extra Condensed"/>
              </a:rPr>
              <a:t>- Edges: Connections (physical or virtual).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kern="0" dirty="0">
                <a:solidFill>
                  <a:srgbClr val="000000"/>
                </a:solidFill>
                <a:ea typeface="Fira Sans Extra Condensed"/>
                <a:cs typeface="Fira Sans Extra Condensed"/>
                <a:sym typeface="Fira Sans Extra Condensed"/>
              </a:rPr>
              <a:t>Example</a:t>
            </a:r>
            <a:r>
              <a:rPr lang="en-US" sz="3200" kern="0" dirty="0">
                <a:solidFill>
                  <a:srgbClr val="000000"/>
                </a:solidFill>
                <a:ea typeface="Fira Sans Extra Condensed"/>
                <a:cs typeface="Fira Sans Extra Condensed"/>
                <a:sym typeface="Fira Sans Extra Condensed"/>
              </a:rPr>
              <a:t>:</a:t>
            </a:r>
          </a:p>
          <a:p>
            <a:pPr marL="457200" lvl="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3200" kern="0" dirty="0">
                <a:solidFill>
                  <a:srgbClr val="000000"/>
                </a:solidFill>
                <a:ea typeface="Fira Sans Extra Condensed"/>
                <a:cs typeface="Fira Sans Extra Condensed"/>
                <a:sym typeface="Fira Sans Extra Condensed"/>
              </a:rPr>
              <a:t>Think of the Internet as a city map:</a:t>
            </a:r>
          </a:p>
          <a:p>
            <a:pPr marL="914400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3200" kern="0" dirty="0">
                <a:solidFill>
                  <a:srgbClr val="000000"/>
                </a:solidFill>
                <a:ea typeface="Fira Sans Extra Condensed"/>
                <a:cs typeface="Fira Sans Extra Condensed"/>
                <a:sym typeface="Fira Sans Extra Condensed"/>
              </a:rPr>
              <a:t>Nodes = Buildings (devices).</a:t>
            </a:r>
          </a:p>
          <a:p>
            <a:pPr marL="914400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3200" kern="0" dirty="0">
                <a:solidFill>
                  <a:srgbClr val="000000"/>
                </a:solidFill>
                <a:ea typeface="Fira Sans Extra Condensed"/>
                <a:cs typeface="Fira Sans Extra Condensed"/>
                <a:sym typeface="Fira Sans Extra Condensed"/>
              </a:rPr>
              <a:t>Edges = Roads (connections).</a:t>
            </a:r>
          </a:p>
          <a:p>
            <a:pPr marL="457200" lvl="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200" kern="0" dirty="0">
              <a:solidFill>
                <a:srgbClr val="000000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4C5F9B3-ACE0-8ABB-5C66-3BAB1807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85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ACC51-2088-6662-9518-6F866BC72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24186952-9E61-0645-62A7-69E305A00B99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36389DFE-C0E2-0D23-C0AF-47BB28F6FD23}"/>
              </a:ext>
            </a:extLst>
          </p:cNvPr>
          <p:cNvSpPr txBox="1"/>
          <p:nvPr/>
        </p:nvSpPr>
        <p:spPr>
          <a:xfrm>
            <a:off x="307757" y="381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Normal Links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57F48-057B-E255-1E1B-F5167A820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273705"/>
            <a:ext cx="10233664" cy="9013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604790-6FD0-7328-315D-6FA7ABF71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1653" y="4381500"/>
            <a:ext cx="6951132" cy="18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90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3F4F0-CF5C-3B72-6F25-1EB728C0E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11B44916-2B7B-1C93-E3B1-A39176F5B69B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E74801A5-4699-A869-917E-82454933FA5D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Email Links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EC7DE-1A0A-FA15-CCBB-2CA8F7276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850" y="2171700"/>
            <a:ext cx="13236299" cy="64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19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926B0-D074-4C4B-DBD3-6E06C0CEE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5FBE04ED-24A8-DDEA-026E-61A53DE10072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84286C7-7EAE-87E9-52A7-A5E534570E1C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Email Links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B2DFBB-162F-F0C7-3D4E-AA1758900B23}"/>
              </a:ext>
            </a:extLst>
          </p:cNvPr>
          <p:cNvGrpSpPr/>
          <p:nvPr/>
        </p:nvGrpSpPr>
        <p:grpSpPr>
          <a:xfrm>
            <a:off x="3145787" y="2471723"/>
            <a:ext cx="11989787" cy="4743679"/>
            <a:chOff x="5986774" y="4943447"/>
            <a:chExt cx="7244021" cy="21744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F960902-4836-17B8-C29A-271B86EAA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785" y="4943447"/>
              <a:ext cx="6306430" cy="4001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1916AC-0373-2266-32E5-FB4517787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90785" y="5304753"/>
              <a:ext cx="7240010" cy="40010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C058C95-0599-F8BD-BCF6-B93DD510A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86774" y="6134100"/>
              <a:ext cx="3048425" cy="3429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369E2FD-9BB0-6C57-6651-1580C935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6774" y="6536834"/>
              <a:ext cx="7201905" cy="581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8729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54334-9545-7348-4A29-4B174D89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E0157D0F-2345-A08F-4928-3EED3D58AF2A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CE0A1214-6CBD-F07B-A17D-F0A6683B9AFC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Important HTML LISTS: &lt;ol&gt; and &lt;ul&gt;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F3BB6-DBDD-E488-506A-89AE1D405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687" y="2750767"/>
            <a:ext cx="8810625" cy="47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1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C1F84-0A33-E6D0-5893-BC27D89D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9D1067F3-E5D6-A735-D6D7-97FD80623ED3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D19D8322-B83D-D2DD-0881-A2A8C6C5580E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Important HTML LISTS: &lt;ol&gt; and &lt;ul&gt;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F358E-C08C-F759-5EB0-AE9F51779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909" y="2614612"/>
            <a:ext cx="13262181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86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4C031-3879-95CD-7269-45CCA08D6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611109C3-63B7-6076-104A-6E19B17BD065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22C4E84-C06C-3BC5-A0DF-65AD4B7A1A86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• Unordered(Bulleted) Lists – Type attribute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B154B-2B25-8A60-90B6-271DCD900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487" y="2212929"/>
            <a:ext cx="11249025" cy="586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18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E475A-9466-C9DF-DAE1-5188C3679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66F2C8B4-CB67-5596-9A22-7E62CE085206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5EB926E1-0ED2-82AD-D492-2F38B7AE34F0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Numbered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1B9FC-0BBF-68AB-4C8D-B99A711C3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268" y="1490045"/>
            <a:ext cx="7891463" cy="73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87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E1378-6BB2-3DF6-DE95-8EFA7443C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A8D33E13-B30D-B580-1309-E28AD6F70266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521F831C-1DE7-80CA-C94C-FC7254820F5E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Ordered Lists -Style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AA8D0-A86D-667F-3B43-FDC99DCF7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981" y="1938467"/>
            <a:ext cx="16100037" cy="61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92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59A65-4D57-C4FA-C12B-DC73570BB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A0C760D3-C4C1-B858-89BD-76875BE654C5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E01B3A9B-A93A-5221-3BA8-9DF52FA272F6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Nested Lists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D44CC-7552-0CBB-0ACA-3CB50A0F8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661" y="2057400"/>
            <a:ext cx="1556467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33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E5569-3F92-549D-47B6-2115ADB16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2845E8C3-92DB-983F-82F1-B8F33F3F70D8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2756A080-1A68-5BD5-F271-2B12E63EDB6E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HTML IMAGE: &lt;img&gt;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A9AAE-8550-8E3E-9257-6F0C8FEF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356" y="2336443"/>
            <a:ext cx="8777288" cy="56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4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C338C-6ED5-4601-6011-E3A5AF8F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43E9CCA-C9D0-A97C-EE9E-F8A856B14CA7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69C7AE4-5C2E-0D73-F2D6-05229E918D7D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Internet Architecture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36CE8272-54A3-D4CE-49A5-14DC2849CEEF}"/>
              </a:ext>
            </a:extLst>
          </p:cNvPr>
          <p:cNvSpPr txBox="1"/>
          <p:nvPr/>
        </p:nvSpPr>
        <p:spPr>
          <a:xfrm>
            <a:off x="612557" y="1626057"/>
            <a:ext cx="17675443" cy="84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/>
              <a:t>Client/Server Model:</a:t>
            </a:r>
            <a:endParaRPr lang="en-US" sz="3200" dirty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Clients request resources; servers provide them.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Example: Your browser (client) requests a webpage from a server.</a:t>
            </a:r>
          </a:p>
          <a:p>
            <a:pPr lvl="2">
              <a:lnSpc>
                <a:spcPct val="150000"/>
              </a:lnSpc>
            </a:pPr>
            <a:endParaRPr lang="en-US" sz="3200" dirty="0"/>
          </a:p>
          <a:p>
            <a:pPr lvl="1">
              <a:lnSpc>
                <a:spcPct val="150000"/>
              </a:lnSpc>
            </a:pPr>
            <a:endParaRPr lang="en-US" sz="3200" b="1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8204C15-0DF3-9767-B7D3-9A2AAEED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EED91-F27C-AD0E-68A2-006F5D069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0" y="4457558"/>
            <a:ext cx="8610600" cy="56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1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9739F-33B2-8A6E-88F5-55E801B14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E89A81F7-0BEF-B496-0BEA-5F4038291D98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2D494FF8-20AD-4AD1-9C2B-986397B41280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Images in HTML: &lt;img&gt;</a:t>
            </a:r>
          </a:p>
        </p:txBody>
      </p:sp>
      <p:sp>
        <p:nvSpPr>
          <p:cNvPr id="2" name="Google Shape;1058;p27">
            <a:extLst>
              <a:ext uri="{FF2B5EF4-FFF2-40B4-BE49-F238E27FC236}">
                <a16:creationId xmlns:a16="http://schemas.microsoft.com/office/drawing/2014/main" id="{9E60C48F-12BA-D336-5802-CC7C6676A4C4}"/>
              </a:ext>
            </a:extLst>
          </p:cNvPr>
          <p:cNvSpPr txBox="1"/>
          <p:nvPr/>
        </p:nvSpPr>
        <p:spPr>
          <a:xfrm>
            <a:off x="685800" y="1257300"/>
            <a:ext cx="17675443" cy="9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Arial" panose="020B0604020202020204" pitchFamily="34" charset="0"/>
              </a:rPr>
              <a:t>&lt;img&gt;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an image in the HTML page.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 attributes: 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lang="en-US" altLang="en-US" sz="3200" dirty="0"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specifies the link to the image to be included, Can be a relative or absolute path.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</a:t>
            </a:r>
            <a:r>
              <a:rPr lang="en-US" altLang="en-US" sz="3200" dirty="0"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to include as image description in case image does not load, or additional information is needed.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attributes: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height, width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specified in pixels (e.g. 50px).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tooltip text displayed when the mouse hovers over the image.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en-US" sz="3200" dirty="0"/>
          </a:p>
        </p:txBody>
      </p:sp>
      <p:sp>
        <p:nvSpPr>
          <p:cNvPr id="15" name="AutoShape 10">
            <a:extLst>
              <a:ext uri="{FF2B5EF4-FFF2-40B4-BE49-F238E27FC236}">
                <a16:creationId xmlns:a16="http://schemas.microsoft.com/office/drawing/2014/main" id="{A48E1E17-EA51-7855-B129-CA6F605B02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1" descr="“Woman">
            <a:extLst>
              <a:ext uri="{FF2B5EF4-FFF2-40B4-BE49-F238E27FC236}">
                <a16:creationId xmlns:a16="http://schemas.microsoft.com/office/drawing/2014/main" id="{BBF7A725-0165-2DB7-E3CB-DBBB7467D1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14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1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5A6FC-2A86-C14B-76B0-E649BF75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3890B98F-3CE6-AE60-47F3-E4F69AF4404D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54AAE970-A50F-3312-55E8-C918BFC4212A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Image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FE746-38A1-7989-8F07-DDCB3F37B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81" y="2476500"/>
            <a:ext cx="1766932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7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EB7C3-63B0-DD4A-C1B4-24FCCFFEB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3F225BB-F41F-77E9-B392-F14847007BEF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FF4FE76-5797-C292-FFDC-DD09567C42E6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HTML Comment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560BA2C0-2DEA-49F0-CD73-C3E1BCFE9099}"/>
              </a:ext>
            </a:extLst>
          </p:cNvPr>
          <p:cNvSpPr txBox="1"/>
          <p:nvPr/>
        </p:nvSpPr>
        <p:spPr>
          <a:xfrm>
            <a:off x="612557" y="1366560"/>
            <a:ext cx="17675443" cy="89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0AA6B-95DD-729F-E1DD-1E076C662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799" y="2455068"/>
            <a:ext cx="11348402" cy="5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28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E563A-B661-8226-DBF7-6F689185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C3702E9-553F-1164-123D-DB72F342A09B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2CC9963-CB85-F8EA-98B8-724F071785D7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Text Format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B5B9D79A-8983-3BAE-92C1-D6B204BFF68D}"/>
              </a:ext>
            </a:extLst>
          </p:cNvPr>
          <p:cNvSpPr txBox="1"/>
          <p:nvPr/>
        </p:nvSpPr>
        <p:spPr>
          <a:xfrm>
            <a:off x="612557" y="1366560"/>
            <a:ext cx="17675443" cy="89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33722-7B02-1D77-A50F-0E73E38B6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242" y="1976474"/>
            <a:ext cx="10983515" cy="633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08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270AF-6196-211C-5B5F-07E67E6E6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74D58AF-701B-76CC-FE48-5F6DF2DCC28A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F5B6F93-E3CF-B167-5383-43CA2AB9C244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Text Size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22A41428-88B2-AA79-CD38-6CDF1B369FF9}"/>
              </a:ext>
            </a:extLst>
          </p:cNvPr>
          <p:cNvSpPr txBox="1"/>
          <p:nvPr/>
        </p:nvSpPr>
        <p:spPr>
          <a:xfrm>
            <a:off x="612557" y="1366560"/>
            <a:ext cx="17675443" cy="89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3C7CC-DD13-F4C9-BB07-45F16A5B0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454" y="1731030"/>
            <a:ext cx="13225091" cy="68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32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E2B64-A489-865A-40F2-AFB9804A8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BA90E12-6B7B-E9EF-DB95-76532B1FDA78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66ABD44-F69A-BDA5-62E5-5C5E8D311F79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Text Layout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82E1A94F-1B5F-FA7B-E4D8-A12178C41BF6}"/>
              </a:ext>
            </a:extLst>
          </p:cNvPr>
          <p:cNvSpPr txBox="1"/>
          <p:nvPr/>
        </p:nvSpPr>
        <p:spPr>
          <a:xfrm>
            <a:off x="612557" y="1366560"/>
            <a:ext cx="17675443" cy="89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D5F33-5F54-BC37-4420-745066A07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523" y="1717014"/>
            <a:ext cx="11124954" cy="68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426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FEB8F-8C7E-D126-7E56-A586EA037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BB37401-7A74-9E17-84A9-F6132FDE87B0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3F33EBC-D01D-BD30-AF41-AE6C485C45C5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Entity Name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DDA8D0AD-C53F-04AF-3404-AE69BA780E61}"/>
              </a:ext>
            </a:extLst>
          </p:cNvPr>
          <p:cNvSpPr txBox="1"/>
          <p:nvPr/>
        </p:nvSpPr>
        <p:spPr>
          <a:xfrm>
            <a:off x="612557" y="1366560"/>
            <a:ext cx="17675443" cy="89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09335-B5B3-3ED5-13B3-51EE55AFA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919" y="1588582"/>
            <a:ext cx="13322162" cy="84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19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id="{21F69F26-21B5-5BFB-A1CB-FDFC900EC0B0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HTML Symbols &amp; Special Characters</a:t>
            </a:r>
            <a:endParaRPr lang="en-US" sz="5500" dirty="0">
              <a:solidFill>
                <a:srgbClr val="24508C"/>
              </a:solidFill>
              <a:latin typeface="Montserrat Bold" panose="00000800000000000000" charset="0"/>
              <a:ea typeface="Montserrat Ultra-Bold"/>
              <a:cs typeface="Montserrat Ultra-Bold"/>
              <a:sym typeface="Montserrat Ultra-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3D188-9BC6-A16A-B7F4-7492A606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66900"/>
            <a:ext cx="11463338" cy="77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454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D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17252" y="1028700"/>
            <a:ext cx="7242048" cy="8229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611877"/>
            <a:ext cx="8261667" cy="2910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59"/>
              </a:lnSpc>
            </a:pPr>
            <a:r>
              <a:rPr lang="en-US" sz="8399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Any questions?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01975" y="7563475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4" y="0"/>
                </a:lnTo>
                <a:lnTo>
                  <a:pt x="11677024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12049" y="759024"/>
            <a:ext cx="894383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dirty="0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967202"/>
            <a:ext cx="15307438" cy="2394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88" dirty="0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/>
              </a:rPr>
              <a:t>https://www.w3schools.com/html/</a:t>
            </a:r>
            <a:endParaRPr lang="en-US" sz="2688" dirty="0">
              <a:solidFill>
                <a:srgbClr val="24508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6"/>
              </a:rPr>
              <a:t>10 Most Common HTTP Status Codes – </a:t>
            </a:r>
            <a:r>
              <a:rPr lang="en-US" sz="2800" dirty="0" err="1">
                <a:hlinkClick r:id="rId6"/>
              </a:rPr>
              <a:t>GeeksforGeeks</a:t>
            </a:r>
            <a:endParaRPr lang="en-US" sz="2800" dirty="0"/>
          </a:p>
          <a:p>
            <a:pPr>
              <a:lnSpc>
                <a:spcPct val="200000"/>
              </a:lnSpc>
            </a:pPr>
            <a:endParaRPr lang="en-US" sz="2688" dirty="0">
              <a:solidFill>
                <a:srgbClr val="24508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5944302" y="-1976060"/>
            <a:ext cx="3952120" cy="39521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75F43-E513-85B8-5EBA-32992A247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21E7DB9-31F2-2B53-451D-89512792D495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1939284-045F-C3CD-AA65-D0F9F4ED77D2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Internet Architecture – cont’d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FDC3B54B-1CDE-9F44-490A-C3B244313D4C}"/>
              </a:ext>
            </a:extLst>
          </p:cNvPr>
          <p:cNvSpPr txBox="1"/>
          <p:nvPr/>
        </p:nvSpPr>
        <p:spPr>
          <a:xfrm>
            <a:off x="612557" y="1626057"/>
            <a:ext cx="17675443" cy="84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/>
              <a:t>IP Address &amp; DHCP Server:</a:t>
            </a:r>
            <a:endParaRPr lang="en-US" sz="3200" dirty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IP Address:</a:t>
            </a:r>
            <a:r>
              <a:rPr lang="en-US" sz="3200" dirty="0"/>
              <a:t> Unique identifier for devices (e.g., 192.168.1.1).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DHCP Server:</a:t>
            </a:r>
            <a:r>
              <a:rPr lang="en-US" sz="3200" dirty="0"/>
              <a:t> Assigns IP addresses dynamically.</a:t>
            </a:r>
          </a:p>
          <a:p>
            <a:pPr lvl="2">
              <a:lnSpc>
                <a:spcPct val="150000"/>
              </a:lnSpc>
            </a:pPr>
            <a:endParaRPr lang="en-US" sz="3200" dirty="0"/>
          </a:p>
          <a:p>
            <a:pPr lvl="2"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D511B947-A573-D286-5CF9-9251CA0B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0CDD-8293-924B-C1F8-68CCB2D311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132"/>
          <a:stretch/>
        </p:blipFill>
        <p:spPr>
          <a:xfrm>
            <a:off x="4915374" y="4457700"/>
            <a:ext cx="8457252" cy="525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58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19398" y="2279949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4" y="0"/>
                </a:lnTo>
                <a:lnTo>
                  <a:pt x="11677024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896475" y="1305873"/>
            <a:ext cx="6433259" cy="7675255"/>
          </a:xfrm>
          <a:custGeom>
            <a:avLst/>
            <a:gdLst/>
            <a:ahLst/>
            <a:cxnLst/>
            <a:rect l="l" t="t" r="r" b="b"/>
            <a:pathLst>
              <a:path w="6433259" h="7675255">
                <a:moveTo>
                  <a:pt x="0" y="0"/>
                </a:moveTo>
                <a:lnTo>
                  <a:pt x="6433259" y="0"/>
                </a:lnTo>
                <a:lnTo>
                  <a:pt x="6433259" y="7675254"/>
                </a:lnTo>
                <a:lnTo>
                  <a:pt x="0" y="76752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323525"/>
            <a:ext cx="7518713" cy="2016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466"/>
              </a:lnSpc>
            </a:pPr>
            <a:r>
              <a:rPr lang="en-US" sz="11761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Thank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46199" y="4381711"/>
            <a:ext cx="5047460" cy="2015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466"/>
              </a:lnSpc>
            </a:pPr>
            <a:r>
              <a:rPr lang="en-US" sz="11761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944302" y="-1976060"/>
            <a:ext cx="3952120" cy="395212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4583646" y="8214218"/>
            <a:ext cx="9567614" cy="956761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135949" y="8214218"/>
            <a:ext cx="1343160" cy="13431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D0EF4-C1B9-9C67-B211-7E7E6D6E9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B93FEA8-6330-263B-AAF4-7A669822BEDC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D529A32-DDFB-36A4-818D-0E1619DB6533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Internet Architecture – cont’d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B0020554-4ECD-6F88-4C64-E82BDE404FEB}"/>
              </a:ext>
            </a:extLst>
          </p:cNvPr>
          <p:cNvSpPr txBox="1"/>
          <p:nvPr/>
        </p:nvSpPr>
        <p:spPr>
          <a:xfrm>
            <a:off x="612557" y="1366560"/>
            <a:ext cx="17675443" cy="84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/>
              <a:t>URL &amp; DNS Server:</a:t>
            </a:r>
            <a:endParaRPr lang="en-US" sz="3200" dirty="0"/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URL:</a:t>
            </a:r>
            <a:r>
              <a:rPr lang="en-US" sz="3200" dirty="0"/>
              <a:t> Uniform Resource Locator (e.g., http://www.example.com).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DNS Server:</a:t>
            </a:r>
            <a:r>
              <a:rPr lang="en-US" sz="3200" dirty="0"/>
              <a:t> Domain Name Server translates domain names to IP addresses.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91EE715D-A53D-8A94-6C0C-7C83E2609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C1B6A-78D3-7409-7791-839C64E93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706" y="4524375"/>
            <a:ext cx="8311143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6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7C021-9256-22E9-471A-5CF62C642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B77066-D30B-9AFA-9A80-27F9B869BA1E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5A931E5-838E-B876-6870-AB3A4F64F328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Internet Architecture – cont’d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ECB8CEF6-3478-7ED7-223E-F1D207FFC7C0}"/>
              </a:ext>
            </a:extLst>
          </p:cNvPr>
          <p:cNvSpPr txBox="1"/>
          <p:nvPr/>
        </p:nvSpPr>
        <p:spPr>
          <a:xfrm>
            <a:off x="612557" y="1366560"/>
            <a:ext cx="17675443" cy="84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/>
              <a:t>Protocols:</a:t>
            </a:r>
            <a:endParaRPr lang="en-US" sz="3200" dirty="0"/>
          </a:p>
          <a:p>
            <a:pPr lvl="2">
              <a:lnSpc>
                <a:spcPct val="150000"/>
              </a:lnSpc>
            </a:pPr>
            <a:r>
              <a:rPr lang="en-US" sz="3200" b="1" dirty="0"/>
              <a:t>Transmission Control Protocol /Internet Protocol (TCP/IP):</a:t>
            </a:r>
            <a:r>
              <a:rPr lang="en-US" sz="3200" dirty="0"/>
              <a:t> 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Ensures data is sent and received correctly.</a:t>
            </a:r>
          </a:p>
          <a:p>
            <a:pPr lvl="2">
              <a:lnSpc>
                <a:spcPct val="150000"/>
              </a:lnSpc>
            </a:pPr>
            <a:r>
              <a:rPr lang="en-US" sz="3200" b="1" dirty="0"/>
              <a:t>Hyper Text Transfer Protocol (HTTP):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Used for web page requests.</a:t>
            </a:r>
          </a:p>
          <a:p>
            <a:pPr lvl="2">
              <a:lnSpc>
                <a:spcPct val="150000"/>
              </a:lnSpc>
            </a:pPr>
            <a:r>
              <a:rPr lang="en-US" sz="3200" b="1" dirty="0"/>
              <a:t>File Transfer Protocol (FTP):</a:t>
            </a:r>
            <a:r>
              <a:rPr lang="en-US" sz="3200" dirty="0"/>
              <a:t> 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Used for file transfers.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482832DC-86C9-E86A-6F1D-4B9E016D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8D079-4701-3A96-E4B8-07BCD90A17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615"/>
          <a:stretch/>
        </p:blipFill>
        <p:spPr>
          <a:xfrm>
            <a:off x="7452933" y="6471960"/>
            <a:ext cx="6545003" cy="35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E765F-01DE-7978-1F33-D4F2C4043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701F8F2-7587-A4E7-F68A-91E9DC7ED193}"/>
              </a:ext>
            </a:extLst>
          </p:cNvPr>
          <p:cNvSpPr/>
          <p:nvPr/>
        </p:nvSpPr>
        <p:spPr>
          <a:xfrm>
            <a:off x="14150336" y="6667500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53A3CAC-5142-E984-E028-6FCA52602EEC}"/>
              </a:ext>
            </a:extLst>
          </p:cNvPr>
          <p:cNvSpPr txBox="1"/>
          <p:nvPr/>
        </p:nvSpPr>
        <p:spPr>
          <a:xfrm>
            <a:off x="307757" y="266700"/>
            <a:ext cx="17675443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solidFill>
                  <a:srgbClr val="24508C"/>
                </a:solidFill>
                <a:latin typeface="Montserrat Bold" panose="00000800000000000000" charset="0"/>
                <a:ea typeface="Montserrat Ultra-Bold"/>
                <a:cs typeface="Montserrat Ultra-Bold"/>
                <a:sym typeface="Montserrat Ultra-Bold"/>
              </a:rPr>
              <a:t>World Wide Web (WWW)</a:t>
            </a:r>
          </a:p>
        </p:txBody>
      </p:sp>
      <p:sp>
        <p:nvSpPr>
          <p:cNvPr id="11" name="Google Shape;1058;p27">
            <a:extLst>
              <a:ext uri="{FF2B5EF4-FFF2-40B4-BE49-F238E27FC236}">
                <a16:creationId xmlns:a16="http://schemas.microsoft.com/office/drawing/2014/main" id="{2DD4BECA-6C20-5B0C-4B45-BCB6FBB899A7}"/>
              </a:ext>
            </a:extLst>
          </p:cNvPr>
          <p:cNvSpPr txBox="1"/>
          <p:nvPr/>
        </p:nvSpPr>
        <p:spPr>
          <a:xfrm>
            <a:off x="612557" y="1366560"/>
            <a:ext cx="17675443" cy="89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/>
              <a:t>WWW vs. Internet:</a:t>
            </a:r>
            <a:endParaRPr lang="en-US" sz="32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90B896F0-AA9E-C98B-2700-0AA440398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8562"/>
            <a:ext cx="184731" cy="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50FB3F-32D0-DAF7-2E3F-D7F69F723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5906"/>
              </p:ext>
            </p:extLst>
          </p:nvPr>
        </p:nvGraphicFramePr>
        <p:xfrm>
          <a:off x="612557" y="2493022"/>
          <a:ext cx="17142043" cy="752727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49643">
                  <a:extLst>
                    <a:ext uri="{9D8B030D-6E8A-4147-A177-3AD203B41FA5}">
                      <a16:colId xmlns:a16="http://schemas.microsoft.com/office/drawing/2014/main" val="1688818016"/>
                    </a:ext>
                  </a:extLst>
                </a:gridCol>
                <a:gridCol w="7341586">
                  <a:extLst>
                    <a:ext uri="{9D8B030D-6E8A-4147-A177-3AD203B41FA5}">
                      <a16:colId xmlns:a16="http://schemas.microsoft.com/office/drawing/2014/main" val="3547677462"/>
                    </a:ext>
                  </a:extLst>
                </a:gridCol>
                <a:gridCol w="8050814">
                  <a:extLst>
                    <a:ext uri="{9D8B030D-6E8A-4147-A177-3AD203B41FA5}">
                      <a16:colId xmlns:a16="http://schemas.microsoft.com/office/drawing/2014/main" val="3600532167"/>
                    </a:ext>
                  </a:extLst>
                </a:gridCol>
              </a:tblGrid>
              <a:tr h="58643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World Wide Web (WWW)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900109"/>
                  </a:ext>
                </a:extLst>
              </a:tr>
              <a:tr h="1446008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Definition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Physical network of devices.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A global network of interconnected computers and devices.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 application that operates over the Internet, used to access and share information.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828062"/>
                  </a:ext>
                </a:extLst>
              </a:tr>
              <a:tr h="1446008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Purpose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Provides infrastructure for communication and data transfer.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Provides a platform for accessing and sharing documents and resources via hyperlinks.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54650"/>
                  </a:ext>
                </a:extLst>
              </a:tr>
              <a:tr h="101220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Components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Hardware (routers, servers, cables) and protocols (TCP/IP, FTP, SMTP).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Web pages, hyperlinks, browsers, and web servers.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003660"/>
                  </a:ext>
                </a:extLst>
              </a:tr>
              <a:tr h="101220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How It Works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Transfers data packets between devices using IP addresses.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Uses HTTP/HTTPS protocols to retrieve and display web pages.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13570"/>
                  </a:ext>
                </a:extLst>
              </a:tr>
              <a:tr h="101220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Example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Sending an email or transferring files via FTP.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Browsing a website like www.google.com.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790891"/>
                  </a:ext>
                </a:extLst>
              </a:tr>
              <a:tr h="101220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Dependency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WWW depends on the Internet to function.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Internet can exist without the WWW (e.g., email, file transfers).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977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39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2322</Words>
  <Application>Microsoft Office PowerPoint</Application>
  <PresentationFormat>Custom</PresentationFormat>
  <Paragraphs>425</Paragraphs>
  <Slides>60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Montserrat Medium</vt:lpstr>
      <vt:lpstr>Aptos</vt:lpstr>
      <vt:lpstr>Inter</vt:lpstr>
      <vt:lpstr>Montserrat Ultra-Bold</vt:lpstr>
      <vt:lpstr>Calibri</vt:lpstr>
      <vt:lpstr>Arial</vt:lpstr>
      <vt:lpstr>Montserrat Bold</vt:lpstr>
      <vt:lpstr>var(--ds-font-family-code)</vt:lpstr>
      <vt:lpstr>Fira Sans Extra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Illustrative Marketing Plan Presentation</dc:title>
  <cp:lastModifiedBy>Merna Hesham</cp:lastModifiedBy>
  <cp:revision>186</cp:revision>
  <dcterms:created xsi:type="dcterms:W3CDTF">2006-08-16T00:00:00Z</dcterms:created>
  <dcterms:modified xsi:type="dcterms:W3CDTF">2025-04-06T10:03:44Z</dcterms:modified>
  <dc:identifier>DAGODSS-xOE</dc:identifier>
</cp:coreProperties>
</file>